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  <p:sldMasterId id="214748368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Hanken Grotesk"/>
      <p:regular r:id="rId31"/>
      <p:bold r:id="rId32"/>
      <p:italic r:id="rId33"/>
      <p:boldItalic r:id="rId34"/>
    </p:embeddedFont>
    <p:embeddedFont>
      <p:font typeface="Proxima Nova"/>
      <p:regular r:id="rId35"/>
      <p:bold r:id="rId36"/>
      <p:italic r:id="rId37"/>
      <p:boldItalic r:id="rId38"/>
    </p:embeddedFont>
    <p:embeddedFont>
      <p:font typeface="Inter Light"/>
      <p:regular r:id="rId39"/>
      <p:bold r:id="rId40"/>
      <p:italic r:id="rId41"/>
      <p:boldItalic r:id="rId42"/>
    </p:embeddedFont>
    <p:embeddedFont>
      <p:font typeface="Hanken Grotesk SemiBold"/>
      <p:regular r:id="rId43"/>
      <p:bold r:id="rId44"/>
      <p:italic r:id="rId45"/>
      <p:boldItalic r:id="rId46"/>
    </p:embeddedFont>
    <p:embeddedFont>
      <p:font typeface="Inter"/>
      <p:regular r:id="rId47"/>
      <p:bold r:id="rId48"/>
      <p:italic r:id="rId49"/>
      <p:boldItalic r:id="rId50"/>
    </p:embeddedFont>
    <p:embeddedFont>
      <p:font typeface="Libre Franklin Medium"/>
      <p:regular r:id="rId51"/>
      <p:bold r:id="rId52"/>
      <p:italic r:id="rId53"/>
      <p:boldItalic r:id="rId54"/>
    </p:embeddedFont>
    <p:embeddedFont>
      <p:font typeface="Helvetica Neue"/>
      <p:regular r:id="rId55"/>
      <p:bold r:id="rId56"/>
      <p:italic r:id="rId57"/>
      <p:boldItalic r:id="rId58"/>
    </p:embeddedFont>
    <p:embeddedFont>
      <p:font typeface="Inter Medium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269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26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Light-bold.fntdata"/><Relationship Id="rId42" Type="http://schemas.openxmlformats.org/officeDocument/2006/relationships/font" Target="fonts/InterLight-boldItalic.fntdata"/><Relationship Id="rId41" Type="http://schemas.openxmlformats.org/officeDocument/2006/relationships/font" Target="fonts/InterLight-italic.fntdata"/><Relationship Id="rId44" Type="http://schemas.openxmlformats.org/officeDocument/2006/relationships/font" Target="fonts/HankenGroteskSemiBold-bold.fntdata"/><Relationship Id="rId43" Type="http://schemas.openxmlformats.org/officeDocument/2006/relationships/font" Target="fonts/HankenGroteskSemiBold-regular.fntdata"/><Relationship Id="rId46" Type="http://schemas.openxmlformats.org/officeDocument/2006/relationships/font" Target="fonts/HankenGroteskSemiBold-boldItalic.fntdata"/><Relationship Id="rId45" Type="http://schemas.openxmlformats.org/officeDocument/2006/relationships/font" Target="fonts/HankenGroteskSemiBold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Inter-bold.fntdata"/><Relationship Id="rId47" Type="http://schemas.openxmlformats.org/officeDocument/2006/relationships/font" Target="fonts/Inter-regular.fntdata"/><Relationship Id="rId49" Type="http://schemas.openxmlformats.org/officeDocument/2006/relationships/font" Target="fonts/Inter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ankenGrotesk-regular.fntdata"/><Relationship Id="rId30" Type="http://schemas.openxmlformats.org/officeDocument/2006/relationships/slide" Target="slides/slide24.xml"/><Relationship Id="rId33" Type="http://schemas.openxmlformats.org/officeDocument/2006/relationships/font" Target="fonts/HankenGrotesk-italic.fntdata"/><Relationship Id="rId32" Type="http://schemas.openxmlformats.org/officeDocument/2006/relationships/font" Target="fonts/HankenGrotesk-bold.fntdata"/><Relationship Id="rId35" Type="http://schemas.openxmlformats.org/officeDocument/2006/relationships/font" Target="fonts/ProximaNova-regular.fntdata"/><Relationship Id="rId34" Type="http://schemas.openxmlformats.org/officeDocument/2006/relationships/font" Target="fonts/HankenGrotesk-boldItalic.fntdata"/><Relationship Id="rId37" Type="http://schemas.openxmlformats.org/officeDocument/2006/relationships/font" Target="fonts/ProximaNova-italic.fntdata"/><Relationship Id="rId36" Type="http://schemas.openxmlformats.org/officeDocument/2006/relationships/font" Target="fonts/ProximaNova-bold.fntdata"/><Relationship Id="rId39" Type="http://schemas.openxmlformats.org/officeDocument/2006/relationships/font" Target="fonts/InterLight-regular.fntdata"/><Relationship Id="rId38" Type="http://schemas.openxmlformats.org/officeDocument/2006/relationships/font" Target="fonts/ProximaNova-boldItalic.fntdata"/><Relationship Id="rId62" Type="http://schemas.openxmlformats.org/officeDocument/2006/relationships/font" Target="fonts/InterMedium-boldItalic.fntdata"/><Relationship Id="rId61" Type="http://schemas.openxmlformats.org/officeDocument/2006/relationships/font" Target="fonts/InterMedium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InterMedium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ibreFranklinMedium-regular.fntdata"/><Relationship Id="rId50" Type="http://schemas.openxmlformats.org/officeDocument/2006/relationships/font" Target="fonts/Inter-boldItalic.fntdata"/><Relationship Id="rId53" Type="http://schemas.openxmlformats.org/officeDocument/2006/relationships/font" Target="fonts/LibreFranklinMedium-italic.fntdata"/><Relationship Id="rId52" Type="http://schemas.openxmlformats.org/officeDocument/2006/relationships/font" Target="fonts/LibreFranklinMedium-bold.fntdata"/><Relationship Id="rId11" Type="http://schemas.openxmlformats.org/officeDocument/2006/relationships/slide" Target="slides/slide5.xml"/><Relationship Id="rId55" Type="http://schemas.openxmlformats.org/officeDocument/2006/relationships/font" Target="fonts/HelveticaNeue-regular.fntdata"/><Relationship Id="rId10" Type="http://schemas.openxmlformats.org/officeDocument/2006/relationships/slide" Target="slides/slide4.xml"/><Relationship Id="rId54" Type="http://schemas.openxmlformats.org/officeDocument/2006/relationships/font" Target="fonts/LibreFranklinMedium-boldItalic.fntdata"/><Relationship Id="rId13" Type="http://schemas.openxmlformats.org/officeDocument/2006/relationships/slide" Target="slides/slide7.xml"/><Relationship Id="rId57" Type="http://schemas.openxmlformats.org/officeDocument/2006/relationships/font" Target="fonts/HelveticaNeue-italic.fntdata"/><Relationship Id="rId12" Type="http://schemas.openxmlformats.org/officeDocument/2006/relationships/slide" Target="slides/slide6.xml"/><Relationship Id="rId56" Type="http://schemas.openxmlformats.org/officeDocument/2006/relationships/font" Target="fonts/HelveticaNeue-bold.fntdata"/><Relationship Id="rId15" Type="http://schemas.openxmlformats.org/officeDocument/2006/relationships/slide" Target="slides/slide9.xml"/><Relationship Id="rId59" Type="http://schemas.openxmlformats.org/officeDocument/2006/relationships/font" Target="fonts/InterMedium-regular.fntdata"/><Relationship Id="rId14" Type="http://schemas.openxmlformats.org/officeDocument/2006/relationships/slide" Target="slides/slide8.xml"/><Relationship Id="rId58" Type="http://schemas.openxmlformats.org/officeDocument/2006/relationships/font" Target="fonts/HelveticaNeue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SLIDES_API100036845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SLIDES_API100036845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cdeab0328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cdeab032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1cdeab0328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1cdeab0328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1cf453ac67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1cf453ac67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cf453ac67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cf453ac67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1cf453ac67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1cf453ac67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1cf453ac6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1cf453ac6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ed3afeb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ed3afeb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e3060ad7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e3060ad7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1e3060ad7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1e3060ad7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1ded3afeb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1ded3afeb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SLIDES_API1000368458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SLIDES_API1000368458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e3060ad7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e3060ad7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1ded3afeb3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1ded3afeb3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e46c9dab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e46c9dab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1e46c9dab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1e46c9dab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1ded3afeb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1ded3afeb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SLIDES_API1000368458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SLIDES_API1000368458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d695ef3ef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d695ef3ef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1cdeab0328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1cdeab0328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1ded3afeb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1ded3afeb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1ded3afeb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1ded3afeb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1ded3afeb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1ded3afeb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1ded3afeb3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1ded3afeb3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1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Sections">
  <p:cSld name="4-Section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457200" y="342900"/>
            <a:ext cx="82296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457200" y="1876096"/>
            <a:ext cx="1982100" cy="28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2539746" y="1876096"/>
            <a:ext cx="1982100" cy="28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0" type="dt"/>
          </p:nvPr>
        </p:nvSpPr>
        <p:spPr>
          <a:xfrm>
            <a:off x="457200" y="4800600"/>
            <a:ext cx="22290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2775585" y="4800600"/>
            <a:ext cx="35928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6865620" y="4800600"/>
            <a:ext cx="18213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63" name="Google Shape;63;p15"/>
          <p:cNvSpPr txBox="1"/>
          <p:nvPr>
            <p:ph idx="3" type="body"/>
          </p:nvPr>
        </p:nvSpPr>
        <p:spPr>
          <a:xfrm>
            <a:off x="457200" y="1059180"/>
            <a:ext cx="1982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228600" lvl="1" marL="9144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4" name="Google Shape;64;p15"/>
          <p:cNvSpPr txBox="1"/>
          <p:nvPr>
            <p:ph idx="4" type="body"/>
          </p:nvPr>
        </p:nvSpPr>
        <p:spPr>
          <a:xfrm>
            <a:off x="2539746" y="1059180"/>
            <a:ext cx="1982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228600" lvl="1" marL="9144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5" name="Google Shape;65;p15"/>
          <p:cNvSpPr txBox="1"/>
          <p:nvPr>
            <p:ph idx="5" type="body"/>
          </p:nvPr>
        </p:nvSpPr>
        <p:spPr>
          <a:xfrm>
            <a:off x="4622292" y="1876096"/>
            <a:ext cx="1982100" cy="28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6" type="body"/>
          </p:nvPr>
        </p:nvSpPr>
        <p:spPr>
          <a:xfrm>
            <a:off x="6704838" y="1877673"/>
            <a:ext cx="1982100" cy="28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7" type="body"/>
          </p:nvPr>
        </p:nvSpPr>
        <p:spPr>
          <a:xfrm>
            <a:off x="4622292" y="1059180"/>
            <a:ext cx="1982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228600" lvl="1" marL="9144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8" name="Google Shape;68;p15"/>
          <p:cNvSpPr txBox="1"/>
          <p:nvPr>
            <p:ph idx="8" type="body"/>
          </p:nvPr>
        </p:nvSpPr>
        <p:spPr>
          <a:xfrm>
            <a:off x="6704838" y="1059180"/>
            <a:ext cx="1982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228600" lvl="1" marL="9144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2">
  <p:cSld name="CUSTOM_3_1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1 1">
  <p:cSld name="CUSTOM_3_2_1_1_1_1_2">
    <p:bg>
      <p:bgPr>
        <a:solidFill>
          <a:schemeClr val="lt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801829"/>
            <a:ext cx="1959600" cy="27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2547247" y="1801725"/>
            <a:ext cx="1959600" cy="27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3" type="body"/>
          </p:nvPr>
        </p:nvSpPr>
        <p:spPr>
          <a:xfrm>
            <a:off x="4637182" y="1801829"/>
            <a:ext cx="1959600" cy="27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4" type="subTitle"/>
          </p:nvPr>
        </p:nvSpPr>
        <p:spPr>
          <a:xfrm>
            <a:off x="457200" y="1250000"/>
            <a:ext cx="1959600" cy="5940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5" type="subTitle"/>
          </p:nvPr>
        </p:nvSpPr>
        <p:spPr>
          <a:xfrm>
            <a:off x="2547191" y="1250000"/>
            <a:ext cx="1959600" cy="5940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6" type="subTitle"/>
          </p:nvPr>
        </p:nvSpPr>
        <p:spPr>
          <a:xfrm>
            <a:off x="4637182" y="1250000"/>
            <a:ext cx="1959600" cy="5940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7" type="body"/>
          </p:nvPr>
        </p:nvSpPr>
        <p:spPr>
          <a:xfrm>
            <a:off x="6727126" y="1801829"/>
            <a:ext cx="1959600" cy="27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8" type="subTitle"/>
          </p:nvPr>
        </p:nvSpPr>
        <p:spPr>
          <a:xfrm>
            <a:off x="6727126" y="1250000"/>
            <a:ext cx="1959600" cy="5940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us Light 1 1">
  <p:cSld name="CUSTOM_2_1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693575" y="440975"/>
            <a:ext cx="5703300" cy="9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88" name="Google Shape;88;p18"/>
          <p:cNvSpPr/>
          <p:nvPr>
            <p:ph idx="2" type="pic"/>
          </p:nvPr>
        </p:nvSpPr>
        <p:spPr>
          <a:xfrm>
            <a:off x="5071100" y="1185325"/>
            <a:ext cx="3615600" cy="3297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_3_1_3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us Light">
  <p:cSld name="CUSTOM_2_1_2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2">
  <p:cSld name="CUSTOM_3_2_1_1_1_1_1"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21"/>
          <p:cNvSpPr txBox="1"/>
          <p:nvPr>
            <p:ph idx="2" type="subTitle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3" type="body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4" type="subTitle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5" type="body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6" type="subTitle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Sans" type="title">
  <p:cSld name="TITLE"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ctrTitle"/>
          </p:nvPr>
        </p:nvSpPr>
        <p:spPr>
          <a:xfrm>
            <a:off x="914400" y="1545450"/>
            <a:ext cx="5257800" cy="20526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1pPr>
            <a:lvl2pPr lv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2" name="Google Shape;112;p23"/>
          <p:cNvSpPr txBox="1"/>
          <p:nvPr>
            <p:ph idx="1" type="subTitle"/>
          </p:nvPr>
        </p:nvSpPr>
        <p:spPr>
          <a:xfrm>
            <a:off x="914400" y="4120125"/>
            <a:ext cx="46809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Inter Medium"/>
              <a:buNone/>
              <a:defRPr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Inter Medium"/>
              <a:buNone/>
              <a:defRPr sz="1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Inter Medium"/>
              <a:buNone/>
              <a:defRPr sz="1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Inter Medium"/>
              <a:buNone/>
              <a:defRPr sz="1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Inter Medium"/>
              <a:buNone/>
              <a:defRPr sz="1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Inter Medium"/>
              <a:buNone/>
              <a:defRPr sz="1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Inter Medium"/>
              <a:buNone/>
              <a:defRPr sz="1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Inter Medium"/>
              <a:buNone/>
              <a:defRPr sz="1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Inter Medium"/>
              <a:buNone/>
              <a:defRPr sz="1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13" name="Google Shape;11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14" name="Google Shape;114;p23"/>
          <p:cNvSpPr/>
          <p:nvPr>
            <p:ph idx="2" type="pic"/>
          </p:nvPr>
        </p:nvSpPr>
        <p:spPr>
          <a:xfrm>
            <a:off x="6173525" y="-13300"/>
            <a:ext cx="2970600" cy="51567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3"/>
          <p:cNvSpPr txBox="1"/>
          <p:nvPr>
            <p:ph idx="3" type="subTitle"/>
          </p:nvPr>
        </p:nvSpPr>
        <p:spPr>
          <a:xfrm>
            <a:off x="914400" y="3502125"/>
            <a:ext cx="46809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Inter Medium"/>
              <a:buNone/>
              <a:defRPr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Inter Medium"/>
              <a:buNone/>
              <a:defRPr sz="1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Inter Medium"/>
              <a:buNone/>
              <a:defRPr sz="1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Inter Medium"/>
              <a:buNone/>
              <a:defRPr sz="1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Inter Medium"/>
              <a:buNone/>
              <a:defRPr sz="1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Inter Medium"/>
              <a:buNone/>
              <a:defRPr sz="1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Inter Medium"/>
              <a:buNone/>
              <a:defRPr sz="1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Inter Medium"/>
              <a:buNone/>
              <a:defRPr sz="1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Inter Medium"/>
              <a:buNone/>
              <a:defRPr sz="1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E46962"/>
          </p15:clr>
        </p15:guide>
        <p15:guide id="2" pos="5184">
          <p15:clr>
            <a:srgbClr val="E46962"/>
          </p15:clr>
        </p15:guide>
        <p15:guide id="3" orient="horz" pos="2880">
          <p15:clr>
            <a:srgbClr val="E46962"/>
          </p15:clr>
        </p15:guide>
        <p15:guide id="4" pos="3888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type="title"/>
          </p:nvPr>
        </p:nvSpPr>
        <p:spPr>
          <a:xfrm>
            <a:off x="457200" y="342900"/>
            <a:ext cx="7782900" cy="5727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25"/>
          <p:cNvSpPr txBox="1"/>
          <p:nvPr>
            <p:ph idx="1" type="body"/>
          </p:nvPr>
        </p:nvSpPr>
        <p:spPr>
          <a:xfrm>
            <a:off x="457200" y="915600"/>
            <a:ext cx="5709600" cy="3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type="title"/>
          </p:nvPr>
        </p:nvSpPr>
        <p:spPr>
          <a:xfrm>
            <a:off x="457200" y="356200"/>
            <a:ext cx="5259000" cy="5727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26"/>
          <p:cNvSpPr txBox="1"/>
          <p:nvPr>
            <p:ph idx="1" type="body"/>
          </p:nvPr>
        </p:nvSpPr>
        <p:spPr>
          <a:xfrm>
            <a:off x="457200" y="928900"/>
            <a:ext cx="5259000" cy="36534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1500"/>
              </a:spcBef>
              <a:spcAft>
                <a:spcPts val="1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27" name="Google Shape;127;p26"/>
          <p:cNvSpPr/>
          <p:nvPr>
            <p:ph idx="2" type="pic"/>
          </p:nvPr>
        </p:nvSpPr>
        <p:spPr>
          <a:xfrm>
            <a:off x="6173525" y="-13300"/>
            <a:ext cx="2970600" cy="5156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2">
  <p:cSld name="TITLE_AND_BODY_2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idx="1" type="body"/>
          </p:nvPr>
        </p:nvSpPr>
        <p:spPr>
          <a:xfrm>
            <a:off x="457200" y="1293450"/>
            <a:ext cx="5259000" cy="32889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1500"/>
              </a:spcBef>
              <a:spcAft>
                <a:spcPts val="1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31" name="Google Shape;131;p27"/>
          <p:cNvSpPr/>
          <p:nvPr>
            <p:ph idx="2" type="pic"/>
          </p:nvPr>
        </p:nvSpPr>
        <p:spPr>
          <a:xfrm>
            <a:off x="6173525" y="-13300"/>
            <a:ext cx="2970600" cy="51567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27"/>
          <p:cNvSpPr txBox="1"/>
          <p:nvPr>
            <p:ph type="title"/>
          </p:nvPr>
        </p:nvSpPr>
        <p:spPr>
          <a:xfrm>
            <a:off x="457200" y="537750"/>
            <a:ext cx="5603400" cy="75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">
  <p:cSld name="TITLE_AND_BODY_2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idx="1" type="body"/>
          </p:nvPr>
        </p:nvSpPr>
        <p:spPr>
          <a:xfrm>
            <a:off x="457200" y="1827475"/>
            <a:ext cx="2280600" cy="2754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35" name="Google Shape;13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36" name="Google Shape;136;p28"/>
          <p:cNvSpPr txBox="1"/>
          <p:nvPr>
            <p:ph type="title"/>
          </p:nvPr>
        </p:nvSpPr>
        <p:spPr>
          <a:xfrm>
            <a:off x="457200" y="537750"/>
            <a:ext cx="5603400" cy="75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7" name="Google Shape;137;p28"/>
          <p:cNvSpPr txBox="1"/>
          <p:nvPr>
            <p:ph idx="2" type="body"/>
          </p:nvPr>
        </p:nvSpPr>
        <p:spPr>
          <a:xfrm>
            <a:off x="3195100" y="1827475"/>
            <a:ext cx="2280600" cy="2754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38" name="Google Shape;138;p28"/>
          <p:cNvSpPr txBox="1"/>
          <p:nvPr>
            <p:ph idx="3" type="body"/>
          </p:nvPr>
        </p:nvSpPr>
        <p:spPr>
          <a:xfrm>
            <a:off x="5933000" y="1827475"/>
            <a:ext cx="2280600" cy="2754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39" name="Google Shape;139;p28"/>
          <p:cNvSpPr txBox="1"/>
          <p:nvPr>
            <p:ph idx="4" type="subTitle"/>
          </p:nvPr>
        </p:nvSpPr>
        <p:spPr>
          <a:xfrm>
            <a:off x="458525" y="1375575"/>
            <a:ext cx="2280600" cy="425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40" name="Google Shape;140;p28"/>
          <p:cNvSpPr txBox="1"/>
          <p:nvPr>
            <p:ph idx="5" type="subTitle"/>
          </p:nvPr>
        </p:nvSpPr>
        <p:spPr>
          <a:xfrm>
            <a:off x="3195100" y="1375575"/>
            <a:ext cx="2280600" cy="425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41" name="Google Shape;141;p28"/>
          <p:cNvSpPr txBox="1"/>
          <p:nvPr>
            <p:ph idx="6" type="subTitle"/>
          </p:nvPr>
        </p:nvSpPr>
        <p:spPr>
          <a:xfrm>
            <a:off x="5931675" y="1375575"/>
            <a:ext cx="2280600" cy="425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AND_BODY_1"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idx="1" type="body"/>
          </p:nvPr>
        </p:nvSpPr>
        <p:spPr>
          <a:xfrm>
            <a:off x="910425" y="342900"/>
            <a:ext cx="7921800" cy="4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810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1pPr>
            <a:lvl2pPr indent="-381000" lvl="1" marL="9144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2pPr>
            <a:lvl3pPr indent="-381000" lvl="2" marL="13716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3pPr>
            <a:lvl4pPr indent="-381000" lvl="3" marL="18288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4pPr>
            <a:lvl5pPr indent="-381000" lvl="4" marL="22860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5pPr>
            <a:lvl6pPr indent="-381000" lvl="5" marL="27432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6pPr>
            <a:lvl7pPr indent="-381000" lvl="6" marL="32004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7pPr>
            <a:lvl8pPr indent="-381000" lvl="7" marL="36576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8pPr>
            <a:lvl9pPr indent="-381000" lvl="8" marL="4114800">
              <a:lnSpc>
                <a:spcPct val="200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4" name="Google Shape;14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>
            <p:ph type="title"/>
          </p:nvPr>
        </p:nvSpPr>
        <p:spPr>
          <a:xfrm>
            <a:off x="457200" y="342900"/>
            <a:ext cx="7782900" cy="5727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" name="Google Shape;147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48" name="Google Shape;148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49" name="Google Shape;14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title"/>
          </p:nvPr>
        </p:nvSpPr>
        <p:spPr>
          <a:xfrm>
            <a:off x="457200" y="342900"/>
            <a:ext cx="7782900" cy="5727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2" name="Google Shape;15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>
            <p:ph type="title"/>
          </p:nvPr>
        </p:nvSpPr>
        <p:spPr>
          <a:xfrm>
            <a:off x="457200" y="537750"/>
            <a:ext cx="5603400" cy="75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5" name="Google Shape;155;p32"/>
          <p:cNvSpPr txBox="1"/>
          <p:nvPr>
            <p:ph idx="1" type="body"/>
          </p:nvPr>
        </p:nvSpPr>
        <p:spPr>
          <a:xfrm>
            <a:off x="457200" y="1389600"/>
            <a:ext cx="5603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type="title"/>
          </p:nvPr>
        </p:nvSpPr>
        <p:spPr>
          <a:xfrm>
            <a:off x="457200" y="2193900"/>
            <a:ext cx="5603400" cy="75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9" name="Google Shape;15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>
            <p:ph type="title"/>
          </p:nvPr>
        </p:nvSpPr>
        <p:spPr>
          <a:xfrm>
            <a:off x="917050" y="450150"/>
            <a:ext cx="5249700" cy="409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62" name="Google Shape;16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63" name="Google Shape;163;p34"/>
          <p:cNvSpPr txBox="1"/>
          <p:nvPr>
            <p:ph idx="1" type="subTitle"/>
          </p:nvPr>
        </p:nvSpPr>
        <p:spPr>
          <a:xfrm>
            <a:off x="917050" y="3196425"/>
            <a:ext cx="4714200" cy="451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7" name="Google Shape;167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8" name="Google Shape;168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69" name="Google Shape;16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172" name="Google Shape;17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5" name="Google Shape;175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ctr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76" name="Google Shape;17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3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/>
          <p:nvPr>
            <p:ph idx="1" type="body"/>
          </p:nvPr>
        </p:nvSpPr>
        <p:spPr>
          <a:xfrm>
            <a:off x="457200" y="1293450"/>
            <a:ext cx="8229600" cy="32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1" name="Google Shape;181;p39"/>
          <p:cNvSpPr txBox="1"/>
          <p:nvPr>
            <p:ph type="title"/>
          </p:nvPr>
        </p:nvSpPr>
        <p:spPr>
          <a:xfrm>
            <a:off x="457200" y="537750"/>
            <a:ext cx="5603400" cy="75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2">
  <p:cSld name="CUSTOM_3_2_1_1_1_1_1"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0"/>
          <p:cNvSpPr txBox="1"/>
          <p:nvPr>
            <p:ph idx="1" type="body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4" name="Google Shape;184;p40"/>
          <p:cNvSpPr txBox="1"/>
          <p:nvPr>
            <p:ph idx="2" type="subTitle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0"/>
          <p:cNvSpPr txBox="1"/>
          <p:nvPr>
            <p:ph idx="3" type="body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Google Shape;186;p40"/>
          <p:cNvSpPr txBox="1"/>
          <p:nvPr>
            <p:ph idx="4" type="subTitle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40"/>
          <p:cNvSpPr txBox="1"/>
          <p:nvPr>
            <p:ph idx="5" type="body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8" name="Google Shape;188;p40"/>
          <p:cNvSpPr txBox="1"/>
          <p:nvPr>
            <p:ph idx="6" type="subTitle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0"/>
          <p:cNvSpPr txBox="1"/>
          <p:nvPr>
            <p:ph type="title"/>
          </p:nvPr>
        </p:nvSpPr>
        <p:spPr>
          <a:xfrm>
            <a:off x="457200" y="537750"/>
            <a:ext cx="5603400" cy="75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1">
  <p:cSld name="TITLE_AND_BODY_1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1"/>
          <p:cNvSpPr txBox="1"/>
          <p:nvPr>
            <p:ph type="title"/>
          </p:nvPr>
        </p:nvSpPr>
        <p:spPr>
          <a:xfrm>
            <a:off x="311700" y="0"/>
            <a:ext cx="85206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p41"/>
          <p:cNvSpPr txBox="1"/>
          <p:nvPr>
            <p:ph idx="1" type="body"/>
          </p:nvPr>
        </p:nvSpPr>
        <p:spPr>
          <a:xfrm>
            <a:off x="311700" y="1194734"/>
            <a:ext cx="8520600" cy="3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4" name="Google Shape;194;p41"/>
          <p:cNvSpPr txBox="1"/>
          <p:nvPr>
            <p:ph idx="12" type="sldNum"/>
          </p:nvPr>
        </p:nvSpPr>
        <p:spPr>
          <a:xfrm>
            <a:off x="8832297" y="4863993"/>
            <a:ext cx="3114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95" name="Google Shape;195;p41"/>
          <p:cNvSpPr txBox="1"/>
          <p:nvPr>
            <p:ph idx="2" type="subTitle"/>
          </p:nvPr>
        </p:nvSpPr>
        <p:spPr>
          <a:xfrm>
            <a:off x="311699" y="712926"/>
            <a:ext cx="85206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9.xml"/><Relationship Id="rId6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457200" y="342900"/>
            <a:ext cx="778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rm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457200" y="915600"/>
            <a:ext cx="5709600" cy="3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Char char="•"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175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Char char="•"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175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Char char="•"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175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Char char="•"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175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Char char="•"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175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Char char="•"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175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Char char="•"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175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Medium"/>
              <a:buChar char="•"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175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Font typeface="Inter Medium"/>
              <a:buChar char="•"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46962"/>
          </p15:clr>
        </p15:guide>
        <p15:guide id="2" orient="horz" pos="577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Relationship Id="rId4" Type="http://schemas.openxmlformats.org/officeDocument/2006/relationships/hyperlink" Target="https://huggingface.co/alexchilton/dqn-SpaceInvadersNoFrameskip-v4" TargetMode="External"/><Relationship Id="rId5" Type="http://schemas.openxmlformats.org/officeDocument/2006/relationships/hyperlink" Target="http://drive.google.com/file/d/1CITpSQXg4E6dn-THJAEiC6kXMUyOzUIV/view" TargetMode="External"/><Relationship Id="rId6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sentation_title" id="200" name="Google Shape;200;p42"/>
          <p:cNvSpPr txBox="1"/>
          <p:nvPr>
            <p:ph type="ctrTitle"/>
          </p:nvPr>
        </p:nvSpPr>
        <p:spPr>
          <a:xfrm>
            <a:off x="348525" y="816450"/>
            <a:ext cx="6140400" cy="35106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Atari Paper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Playing Atari with Deep Reinforcement Learning (2013)</a:t>
            </a:r>
            <a:endParaRPr b="0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Authors 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Volodymyr Mnih Koray Kavukcuoglu David Silver 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Alex Graves Ioannis Antonoglou Daan Wierstra Martin Riedmiller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Presented by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Alex Chilton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Yell Leuteneggger 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Rolf Moser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Alexander Pilipenko 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date" id="201" name="Google Shape;201;p42"/>
          <p:cNvSpPr txBox="1"/>
          <p:nvPr>
            <p:ph idx="1" type="subTitle"/>
          </p:nvPr>
        </p:nvSpPr>
        <p:spPr>
          <a:xfrm>
            <a:off x="6877125" y="422175"/>
            <a:ext cx="1918200" cy="324900"/>
          </a:xfrm>
          <a:prstGeom prst="rect">
            <a:avLst/>
          </a:prstGeom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December 13, 2024</a:t>
            </a:r>
            <a:endParaRPr b="1" sz="1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2" name="Google Shape;202;p42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42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7" name="Google Shape;277;p51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51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descr="title" id="279" name="Google Shape;279;p51"/>
          <p:cNvSpPr txBox="1"/>
          <p:nvPr>
            <p:ph type="title"/>
          </p:nvPr>
        </p:nvSpPr>
        <p:spPr>
          <a:xfrm>
            <a:off x="348525" y="356200"/>
            <a:ext cx="5367600" cy="360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Greeks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0" name="Google Shape;28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998" y="1018024"/>
            <a:ext cx="3810000" cy="6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025" y="1996950"/>
            <a:ext cx="7387951" cy="50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4042" y="2805822"/>
            <a:ext cx="6815907" cy="69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78678" y="3741444"/>
            <a:ext cx="6051050" cy="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8" name="Google Shape;288;p52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52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descr="title" id="290" name="Google Shape;290;p52"/>
          <p:cNvSpPr txBox="1"/>
          <p:nvPr>
            <p:ph type="title"/>
          </p:nvPr>
        </p:nvSpPr>
        <p:spPr>
          <a:xfrm>
            <a:off x="348525" y="356200"/>
            <a:ext cx="5367600" cy="360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Reward Function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1" name="Google Shape;29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" y="899474"/>
            <a:ext cx="3810000" cy="6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7050" y="2014900"/>
            <a:ext cx="3508151" cy="181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52"/>
          <p:cNvSpPr/>
          <p:nvPr/>
        </p:nvSpPr>
        <p:spPr>
          <a:xfrm>
            <a:off x="457200" y="2014900"/>
            <a:ext cx="823800" cy="1817700"/>
          </a:xfrm>
          <a:prstGeom prst="rect">
            <a:avLst/>
          </a:prstGeom>
          <a:solidFill>
            <a:srgbClr val="11182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reward R at time t</a:t>
            </a:r>
            <a:endParaRPr sz="13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94" name="Google Shape;294;p52"/>
          <p:cNvSpPr/>
          <p:nvPr/>
        </p:nvSpPr>
        <p:spPr>
          <a:xfrm>
            <a:off x="1544775" y="2014900"/>
            <a:ext cx="1200900" cy="1817700"/>
          </a:xfrm>
          <a:prstGeom prst="rect">
            <a:avLst/>
          </a:prstGeom>
          <a:solidFill>
            <a:srgbClr val="11182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sum of all rewards r from now </a:t>
            </a:r>
            <a:b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</a:br>
            <a: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(t’ = t) to the end of the game (t’=T)</a:t>
            </a:r>
            <a:endParaRPr sz="13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95" name="Google Shape;295;p52"/>
          <p:cNvSpPr/>
          <p:nvPr/>
        </p:nvSpPr>
        <p:spPr>
          <a:xfrm>
            <a:off x="2868125" y="2014900"/>
            <a:ext cx="1271400" cy="1817700"/>
          </a:xfrm>
          <a:prstGeom prst="rect">
            <a:avLst/>
          </a:prstGeom>
          <a:solidFill>
            <a:srgbClr val="11182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discount factor 𝛾 times future r</a:t>
            </a:r>
            <a:endParaRPr sz="13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future rewards get discounted more</a:t>
            </a:r>
            <a:endParaRPr sz="13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0" name="Google Shape;300;p53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53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descr="title" id="302" name="Google Shape;302;p53"/>
          <p:cNvSpPr txBox="1"/>
          <p:nvPr>
            <p:ph type="title"/>
          </p:nvPr>
        </p:nvSpPr>
        <p:spPr>
          <a:xfrm>
            <a:off x="348525" y="356200"/>
            <a:ext cx="5367600" cy="360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 Function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3" name="Google Shape;30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995000"/>
            <a:ext cx="7387951" cy="507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53"/>
          <p:cNvSpPr/>
          <p:nvPr/>
        </p:nvSpPr>
        <p:spPr>
          <a:xfrm>
            <a:off x="457200" y="2014900"/>
            <a:ext cx="1582500" cy="1817700"/>
          </a:xfrm>
          <a:prstGeom prst="rect">
            <a:avLst/>
          </a:prstGeom>
          <a:solidFill>
            <a:srgbClr val="11182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Q* is the optimal Q-</a:t>
            </a:r>
            <a: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function </a:t>
            </a:r>
            <a:b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</a:br>
            <a: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in state s </a:t>
            </a:r>
            <a:b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</a:br>
            <a: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taking action a</a:t>
            </a:r>
            <a:endParaRPr sz="13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05" name="Google Shape;305;p53"/>
          <p:cNvSpPr/>
          <p:nvPr/>
        </p:nvSpPr>
        <p:spPr>
          <a:xfrm>
            <a:off x="2550549" y="2014900"/>
            <a:ext cx="1080900" cy="1817700"/>
          </a:xfrm>
          <a:prstGeom prst="rect">
            <a:avLst/>
          </a:prstGeom>
          <a:solidFill>
            <a:srgbClr val="11182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𝝅 is the policy</a:t>
            </a:r>
            <a:endParaRPr sz="13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with the highest rewards</a:t>
            </a:r>
            <a:endParaRPr sz="13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06" name="Google Shape;306;p53"/>
          <p:cNvSpPr/>
          <p:nvPr/>
        </p:nvSpPr>
        <p:spPr>
          <a:xfrm>
            <a:off x="3749625" y="2014900"/>
            <a:ext cx="940800" cy="1817700"/>
          </a:xfrm>
          <a:prstGeom prst="rect">
            <a:avLst/>
          </a:prstGeom>
          <a:solidFill>
            <a:srgbClr val="11182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𝔼[Rt] </a:t>
            </a:r>
            <a:endParaRPr sz="13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expected sum of rewards</a:t>
            </a:r>
            <a:endParaRPr sz="13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07" name="Google Shape;307;p53"/>
          <p:cNvSpPr/>
          <p:nvPr/>
        </p:nvSpPr>
        <p:spPr>
          <a:xfrm>
            <a:off x="4796300" y="2014900"/>
            <a:ext cx="2986800" cy="1817700"/>
          </a:xfrm>
          <a:prstGeom prst="rect">
            <a:avLst/>
          </a:prstGeom>
          <a:solidFill>
            <a:srgbClr val="11182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given </a:t>
            </a:r>
            <a:endParaRPr sz="13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current state s</a:t>
            </a:r>
            <a:r>
              <a:rPr baseline="-25000"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t</a:t>
            </a:r>
            <a: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 is s, </a:t>
            </a:r>
            <a:endParaRPr sz="13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the current action a</a:t>
            </a:r>
            <a:r>
              <a:rPr baseline="-25000"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t</a:t>
            </a:r>
            <a: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 is a </a:t>
            </a:r>
            <a:endParaRPr sz="13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and we </a:t>
            </a:r>
            <a:endParaRPr sz="13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apply policy </a:t>
            </a:r>
            <a: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𝝅</a:t>
            </a:r>
            <a:endParaRPr sz="13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2" name="Google Shape;312;p54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54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descr="title" id="314" name="Google Shape;314;p54"/>
          <p:cNvSpPr txBox="1"/>
          <p:nvPr>
            <p:ph type="title"/>
          </p:nvPr>
        </p:nvSpPr>
        <p:spPr>
          <a:xfrm>
            <a:off x="348525" y="356200"/>
            <a:ext cx="5367600" cy="360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Bellman Equation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15" name="Google Shape;31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2" y="915597"/>
            <a:ext cx="6815907" cy="6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4"/>
          <p:cNvSpPr/>
          <p:nvPr/>
        </p:nvSpPr>
        <p:spPr>
          <a:xfrm>
            <a:off x="1234900" y="2014900"/>
            <a:ext cx="2032800" cy="1817700"/>
          </a:xfrm>
          <a:prstGeom prst="rect">
            <a:avLst/>
          </a:prstGeom>
          <a:solidFill>
            <a:srgbClr val="11182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expected value </a:t>
            </a:r>
            <a:b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</a:br>
            <a: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over next state s’</a:t>
            </a:r>
            <a:endParaRPr sz="13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 as a function of the environment </a:t>
            </a:r>
            <a:endParaRPr sz="13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ε, the emulator </a:t>
            </a:r>
            <a:endParaRPr baseline="-25000" sz="13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17" name="Google Shape;317;p54"/>
          <p:cNvSpPr/>
          <p:nvPr/>
        </p:nvSpPr>
        <p:spPr>
          <a:xfrm>
            <a:off x="3338250" y="2014900"/>
            <a:ext cx="2319600" cy="1817700"/>
          </a:xfrm>
          <a:prstGeom prst="rect">
            <a:avLst/>
          </a:prstGeom>
          <a:solidFill>
            <a:srgbClr val="11182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maximum Q-value over all possible actions a’</a:t>
            </a:r>
            <a:b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</a:br>
            <a: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in the next state s′</a:t>
            </a:r>
            <a:endParaRPr sz="13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</a:br>
            <a: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no need for policy 𝝅 since the optimal policy is just selecting the action with highest Q-value</a:t>
            </a:r>
            <a:endParaRPr sz="13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18" name="Google Shape;318;p54"/>
          <p:cNvSpPr/>
          <p:nvPr/>
        </p:nvSpPr>
        <p:spPr>
          <a:xfrm>
            <a:off x="5728400" y="2014900"/>
            <a:ext cx="2319600" cy="1817700"/>
          </a:xfrm>
          <a:prstGeom prst="rect">
            <a:avLst/>
          </a:prstGeom>
          <a:solidFill>
            <a:srgbClr val="11182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this is recursive</a:t>
            </a:r>
            <a:endParaRPr sz="13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Q</a:t>
            </a:r>
            <a:r>
              <a:rPr baseline="30000"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*</a:t>
            </a:r>
            <a: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 = r</a:t>
            </a:r>
            <a:r>
              <a:rPr baseline="-25000"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1</a:t>
            </a:r>
            <a: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 + </a:t>
            </a:r>
            <a: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𝛾Q</a:t>
            </a:r>
            <a:r>
              <a:rPr baseline="-25000"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1</a:t>
            </a:r>
            <a:endParaRPr sz="13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Q</a:t>
            </a:r>
            <a:r>
              <a:rPr baseline="-25000"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1</a:t>
            </a:r>
            <a: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 = r</a:t>
            </a:r>
            <a:r>
              <a:rPr baseline="-25000"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2</a:t>
            </a:r>
            <a: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 + 𝛾Q</a:t>
            </a:r>
            <a:r>
              <a:rPr baseline="-25000"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2</a:t>
            </a:r>
            <a:endParaRPr sz="13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	Q</a:t>
            </a:r>
            <a:r>
              <a:rPr baseline="-25000"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2</a:t>
            </a:r>
            <a: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 = r</a:t>
            </a:r>
            <a:r>
              <a:rPr baseline="-25000"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3</a:t>
            </a:r>
            <a: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 + 𝛾Q</a:t>
            </a:r>
            <a:r>
              <a:rPr baseline="-25000"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3</a:t>
            </a:r>
            <a:endParaRPr baseline="-25000" sz="13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		Q</a:t>
            </a:r>
            <a:r>
              <a:rPr baseline="-25000"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3</a:t>
            </a:r>
            <a: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 = ….</a:t>
            </a:r>
            <a:endParaRPr sz="13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3" name="Google Shape;323;p55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55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descr="title" id="325" name="Google Shape;325;p55"/>
          <p:cNvSpPr txBox="1"/>
          <p:nvPr>
            <p:ph type="title"/>
          </p:nvPr>
        </p:nvSpPr>
        <p:spPr>
          <a:xfrm>
            <a:off x="348525" y="356200"/>
            <a:ext cx="5367600" cy="360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6" name="Google Shape;32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3" y="915594"/>
            <a:ext cx="6051050" cy="6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55"/>
          <p:cNvSpPr/>
          <p:nvPr/>
        </p:nvSpPr>
        <p:spPr>
          <a:xfrm>
            <a:off x="609600" y="2014900"/>
            <a:ext cx="940800" cy="1817700"/>
          </a:xfrm>
          <a:prstGeom prst="rect">
            <a:avLst/>
          </a:prstGeom>
          <a:solidFill>
            <a:srgbClr val="11182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Loss with the current weights</a:t>
            </a:r>
            <a:endParaRPr sz="13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28" name="Google Shape;328;p55"/>
          <p:cNvSpPr/>
          <p:nvPr/>
        </p:nvSpPr>
        <p:spPr>
          <a:xfrm>
            <a:off x="3240975" y="2014900"/>
            <a:ext cx="1370700" cy="1817700"/>
          </a:xfrm>
          <a:prstGeom prst="rect">
            <a:avLst/>
          </a:prstGeom>
          <a:solidFill>
            <a:srgbClr val="11182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y</a:t>
            </a:r>
            <a:r>
              <a:rPr baseline="-25000"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i</a:t>
            </a:r>
            <a: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 is the target reward, </a:t>
            </a:r>
            <a:endParaRPr sz="13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use known r + Q from previous model weights to compute y</a:t>
            </a:r>
            <a:r>
              <a:rPr baseline="-25000"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i</a:t>
            </a:r>
            <a:endParaRPr baseline="-25000" sz="13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29" name="Google Shape;329;p55"/>
          <p:cNvSpPr/>
          <p:nvPr/>
        </p:nvSpPr>
        <p:spPr>
          <a:xfrm>
            <a:off x="4699575" y="2014900"/>
            <a:ext cx="1969200" cy="1817700"/>
          </a:xfrm>
          <a:prstGeom prst="rect">
            <a:avLst/>
          </a:prstGeom>
          <a:solidFill>
            <a:srgbClr val="11182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using our own Q function with current </a:t>
            </a:r>
            <a: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weights </a:t>
            </a:r>
            <a: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to get </a:t>
            </a:r>
            <a:endParaRPr sz="13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MSE loss</a:t>
            </a:r>
            <a:endParaRPr sz="13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pic>
        <p:nvPicPr>
          <p:cNvPr id="330" name="Google Shape;33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0375" y="4082400"/>
            <a:ext cx="4548475" cy="27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55"/>
          <p:cNvSpPr/>
          <p:nvPr/>
        </p:nvSpPr>
        <p:spPr>
          <a:xfrm>
            <a:off x="2056050" y="2014900"/>
            <a:ext cx="1113000" cy="1817700"/>
          </a:xfrm>
          <a:prstGeom prst="rect">
            <a:avLst/>
          </a:prstGeom>
          <a:solidFill>
            <a:srgbClr val="11182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s and a are sampled according to some distribution ρ</a:t>
            </a:r>
            <a:endParaRPr sz="13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6" name="Google Shape;336;p56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56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descr="title" id="338" name="Google Shape;338;p56"/>
          <p:cNvSpPr txBox="1"/>
          <p:nvPr>
            <p:ph type="title"/>
          </p:nvPr>
        </p:nvSpPr>
        <p:spPr>
          <a:xfrm>
            <a:off x="348525" y="356200"/>
            <a:ext cx="5367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lang="de" sz="16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Understanding Q-Learning through Atari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tmpu32hdm5x.png" id="339" name="Google Shape;33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2350" y="1508670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56"/>
          <p:cNvSpPr txBox="1"/>
          <p:nvPr/>
        </p:nvSpPr>
        <p:spPr>
          <a:xfrm>
            <a:off x="228600" y="1965870"/>
            <a:ext cx="2692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3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Core Principle of Q-Learning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3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Q-Learning is a model-free reinforcement learning algorithm that estimates the optimal action-selection policy by learning the Q-values of state-action pairs.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tmpxyct0t_o.png" id="341" name="Google Shape;341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9451" y="1508670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6"/>
          <p:cNvSpPr txBox="1"/>
          <p:nvPr/>
        </p:nvSpPr>
        <p:spPr>
          <a:xfrm>
            <a:off x="3225700" y="1965870"/>
            <a:ext cx="2692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3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in Atari Games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3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Deep Q-Learning, using a neural network, enabled agents to achieve human-level performance in Atari games by optimizing rewards through state-action learning.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tmpup9pkzms.png" id="343" name="Google Shape;343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16700" y="1508670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6"/>
          <p:cNvSpPr txBox="1"/>
          <p:nvPr/>
        </p:nvSpPr>
        <p:spPr>
          <a:xfrm>
            <a:off x="6222950" y="1965870"/>
            <a:ext cx="2692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" sz="13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Deep Q-Network (DQN) Integration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3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integration of Q-Learning with deep neural networks allowed for generalization across high-dimensional state spaces, making it scalable for complex tasks.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etail_0" id="349" name="Google Shape;349;p57"/>
          <p:cNvSpPr txBox="1"/>
          <p:nvPr>
            <p:ph idx="1" type="body"/>
          </p:nvPr>
        </p:nvSpPr>
        <p:spPr>
          <a:xfrm>
            <a:off x="348525" y="1104650"/>
            <a:ext cx="8446800" cy="3696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•"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Experiments performed on 7 Atari games</a:t>
            </a:r>
            <a:b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</a:t>
            </a:r>
            <a:r>
              <a:rPr i="1"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Beam Rider</a:t>
            </a: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i="1"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Breakout</a:t>
            </a: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i="1"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Enduro</a:t>
            </a: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i="1"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Pong</a:t>
            </a: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i="1"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Q*bert</a:t>
            </a: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i="1"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Seaquest</a:t>
            </a: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i="1"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Space invaders</a:t>
            </a:r>
            <a:endParaRPr i="1"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•"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game-specific information</a:t>
            </a:r>
            <a:b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Same architecture, learning algorithm and hyperparameters 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•"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change made to the reward </a:t>
            </a: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structure</a:t>
            </a: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the game during training</a:t>
            </a:r>
            <a:b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Different scales for the scores between games</a:t>
            </a:r>
            <a:b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Normalization  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2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•"/>
            </a:pPr>
            <a:r>
              <a:rPr lang="d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[-1, 1]: </a:t>
            </a:r>
            <a:r>
              <a:rPr lang="d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Positive rewards: 1 ; Negative rewards: -1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2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•"/>
            </a:pPr>
            <a:r>
              <a:rPr lang="d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Drawback (potentially): Agent does not capture the magnitude </a:t>
            </a:r>
            <a:endParaRPr sz="2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50" name="Google Shape;350;p57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57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descr="title" id="352" name="Google Shape;352;p57"/>
          <p:cNvSpPr txBox="1"/>
          <p:nvPr>
            <p:ph type="title"/>
          </p:nvPr>
        </p:nvSpPr>
        <p:spPr>
          <a:xfrm>
            <a:off x="348525" y="356200"/>
            <a:ext cx="5367600" cy="360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Experiments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etail_0" id="357" name="Google Shape;357;p58"/>
          <p:cNvSpPr txBox="1"/>
          <p:nvPr>
            <p:ph idx="1" type="body"/>
          </p:nvPr>
        </p:nvSpPr>
        <p:spPr>
          <a:xfrm>
            <a:off x="348525" y="1104650"/>
            <a:ext cx="8660100" cy="3696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●"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RMSProp algorithm</a:t>
            </a:r>
            <a:b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Good for noisy and non-stationary updates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●"/>
            </a:pPr>
            <a:r>
              <a:rPr lang="de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ε-greedy strategy annealed linearly from 1 to 0.1 at the beginning and then fixed at 0.1</a:t>
            </a:r>
            <a:br>
              <a:rPr lang="de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→ With Prob ε: Exploration (Trying new actions to discover the associated rewards)</a:t>
            </a:r>
            <a:br>
              <a:rPr lang="de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de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With Prob (1-ε)</a:t>
            </a:r>
            <a:r>
              <a:rPr lang="de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Exploitation (Leveraging known actions to maximize the cumulative reward)</a:t>
            </a:r>
            <a:br>
              <a:rPr lang="de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de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ε captures the trade-off between exploration and exploitation.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de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Thus: At the beginning a lot of exploration, then later focus on exploitation</a:t>
            </a:r>
            <a:br>
              <a:rPr lang="de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de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Training for 10 mio of frames (frame = single step in the environment)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de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Replay memory of 1 mio frames → Training on recent and </a:t>
            </a:r>
            <a:r>
              <a:rPr lang="de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relevant</a:t>
            </a:r>
            <a:r>
              <a:rPr lang="de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data</a:t>
            </a:r>
            <a:br>
              <a:rPr lang="de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→  Storage of recent state-action-rewards-next state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58" name="Google Shape;358;p58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58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descr="title" id="360" name="Google Shape;360;p58"/>
          <p:cNvSpPr txBox="1"/>
          <p:nvPr>
            <p:ph type="title"/>
          </p:nvPr>
        </p:nvSpPr>
        <p:spPr>
          <a:xfrm>
            <a:off x="348525" y="356200"/>
            <a:ext cx="5367600" cy="360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Experiments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etail_0" id="365" name="Google Shape;365;p59"/>
          <p:cNvSpPr txBox="1"/>
          <p:nvPr>
            <p:ph idx="1" type="body"/>
          </p:nvPr>
        </p:nvSpPr>
        <p:spPr>
          <a:xfrm>
            <a:off x="348525" y="1104650"/>
            <a:ext cx="8446800" cy="3696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•"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Frame skipping-technique</a:t>
            </a:r>
            <a:b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Agent does not process all the frames</a:t>
            </a:r>
            <a:b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Example: k=4</a:t>
            </a:r>
            <a:b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Frames 1, 2, 3 and 4: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2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•"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Frame 1: agent observes the state and chooses “go left”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2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•"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Skip frames 2, 3, 4 </a:t>
            </a:r>
            <a:b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Environment is still updated as if agent continued with “go left”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2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•"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Frame 5: agent o</a:t>
            </a: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bserves updated state and chooses “jump up” </a:t>
            </a:r>
            <a:b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•"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technique allows to play k times more and is more computation friendly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•"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Usually k=4 (except for Space invaders with k=3) 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66" name="Google Shape;366;p59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59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descr="title" id="368" name="Google Shape;368;p59"/>
          <p:cNvSpPr txBox="1"/>
          <p:nvPr>
            <p:ph type="title"/>
          </p:nvPr>
        </p:nvSpPr>
        <p:spPr>
          <a:xfrm>
            <a:off x="348525" y="356200"/>
            <a:ext cx="5367600" cy="360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Experiments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etail_0" id="373" name="Google Shape;373;p60"/>
          <p:cNvSpPr txBox="1"/>
          <p:nvPr>
            <p:ph idx="1" type="body"/>
          </p:nvPr>
        </p:nvSpPr>
        <p:spPr>
          <a:xfrm>
            <a:off x="348525" y="910400"/>
            <a:ext cx="8446800" cy="3696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7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Training and stability</a:t>
            </a:r>
            <a:endParaRPr b="1" sz="17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•"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Supervised learning: Performance evaluation via training and validation sets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•"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is challenging with RL → Use other metrics</a:t>
            </a:r>
            <a:b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1. Total reward the agent collects in an episode or game averaged over games (A)   </a:t>
            </a:r>
            <a:r>
              <a:rPr lang="d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(Noisy bc small changes in weights affect distribution greatly)</a:t>
            </a:r>
            <a:br>
              <a:rPr lang="d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2. Action-value fct Q: Discounted reward by following policy in a certain state (B)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74" name="Google Shape;374;p60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60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descr="title" id="376" name="Google Shape;376;p60"/>
          <p:cNvSpPr txBox="1"/>
          <p:nvPr>
            <p:ph type="title"/>
          </p:nvPr>
        </p:nvSpPr>
        <p:spPr>
          <a:xfrm>
            <a:off x="348525" y="356200"/>
            <a:ext cx="5367600" cy="360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Experiments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77" name="Google Shape;37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450" y="3060670"/>
            <a:ext cx="7800351" cy="1614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8" name="Google Shape;378;p60"/>
          <p:cNvCxnSpPr/>
          <p:nvPr/>
        </p:nvCxnSpPr>
        <p:spPr>
          <a:xfrm flipH="1">
            <a:off x="2229550" y="3099075"/>
            <a:ext cx="415200" cy="244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60"/>
          <p:cNvCxnSpPr/>
          <p:nvPr/>
        </p:nvCxnSpPr>
        <p:spPr>
          <a:xfrm>
            <a:off x="2644750" y="3099088"/>
            <a:ext cx="393000" cy="24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0" name="Google Shape;380;p60"/>
          <p:cNvSpPr txBox="1"/>
          <p:nvPr/>
        </p:nvSpPr>
        <p:spPr>
          <a:xfrm>
            <a:off x="2423281" y="3041625"/>
            <a:ext cx="444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0000"/>
                </a:solidFill>
                <a:latin typeface="Inter Medium"/>
                <a:ea typeface="Inter Medium"/>
                <a:cs typeface="Inter Medium"/>
                <a:sym typeface="Inter Medium"/>
              </a:rPr>
              <a:t>A</a:t>
            </a:r>
            <a:endParaRPr b="1">
              <a:solidFill>
                <a:srgbClr val="FF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81" name="Google Shape;381;p60"/>
          <p:cNvCxnSpPr/>
          <p:nvPr/>
        </p:nvCxnSpPr>
        <p:spPr>
          <a:xfrm>
            <a:off x="6430938" y="3099088"/>
            <a:ext cx="393000" cy="24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60"/>
          <p:cNvCxnSpPr/>
          <p:nvPr/>
        </p:nvCxnSpPr>
        <p:spPr>
          <a:xfrm flipH="1">
            <a:off x="6018119" y="3099075"/>
            <a:ext cx="415200" cy="244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3" name="Google Shape;383;p60"/>
          <p:cNvSpPr txBox="1"/>
          <p:nvPr/>
        </p:nvSpPr>
        <p:spPr>
          <a:xfrm>
            <a:off x="6209469" y="3041625"/>
            <a:ext cx="444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0000"/>
                </a:solidFill>
                <a:latin typeface="Inter Medium"/>
                <a:ea typeface="Inter Medium"/>
                <a:cs typeface="Inter Medium"/>
                <a:sym typeface="Inter Medium"/>
              </a:rPr>
              <a:t>B</a:t>
            </a:r>
            <a:endParaRPr b="1">
              <a:solidFill>
                <a:srgbClr val="FF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itle" id="208" name="Google Shape;208;p43"/>
          <p:cNvSpPr txBox="1"/>
          <p:nvPr>
            <p:ph idx="4294967295" type="title"/>
          </p:nvPr>
        </p:nvSpPr>
        <p:spPr>
          <a:xfrm>
            <a:off x="348525" y="356200"/>
            <a:ext cx="5367600" cy="360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9" name="Google Shape;209;p43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descr="agenda_0" id="210" name="Google Shape;210;p43"/>
          <p:cNvSpPr txBox="1"/>
          <p:nvPr/>
        </p:nvSpPr>
        <p:spPr>
          <a:xfrm>
            <a:off x="348525" y="915600"/>
            <a:ext cx="4220400" cy="3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Atari? </a:t>
            </a: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Greeks</a:t>
            </a: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Architecture</a:t>
            </a: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Experiments</a:t>
            </a: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Conclusion</a:t>
            </a: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11" name="Google Shape;211;p43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etail_0" id="388" name="Google Shape;388;p61"/>
          <p:cNvSpPr txBox="1"/>
          <p:nvPr>
            <p:ph idx="1" type="body"/>
          </p:nvPr>
        </p:nvSpPr>
        <p:spPr>
          <a:xfrm>
            <a:off x="348525" y="837125"/>
            <a:ext cx="8290200" cy="3963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7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 function</a:t>
            </a:r>
            <a:endParaRPr b="1" sz="17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Char char="•"/>
            </a:pPr>
            <a:r>
              <a:rPr lang="de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A: Enemy pops up on the left → Value jumps up</a:t>
            </a:r>
            <a:endParaRPr sz="1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Char char="•"/>
            </a:pPr>
            <a:r>
              <a:rPr lang="de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B: Agent fires a torpedo → Value peak</a:t>
            </a:r>
            <a:endParaRPr sz="1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Char char="•"/>
            </a:pPr>
            <a:r>
              <a:rPr lang="de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C: Enemy is killed → Value falls down</a:t>
            </a:r>
            <a:endParaRPr sz="1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→ Model learns how the value fct behaves 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89" name="Google Shape;389;p61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61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descr="title" id="391" name="Google Shape;391;p61"/>
          <p:cNvSpPr txBox="1"/>
          <p:nvPr>
            <p:ph type="title"/>
          </p:nvPr>
        </p:nvSpPr>
        <p:spPr>
          <a:xfrm>
            <a:off x="348525" y="356200"/>
            <a:ext cx="5367600" cy="360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Experiments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92" name="Google Shape;39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350" y="3153130"/>
            <a:ext cx="2255976" cy="15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1650" y="3183525"/>
            <a:ext cx="5963648" cy="132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61"/>
          <p:cNvSpPr txBox="1"/>
          <p:nvPr/>
        </p:nvSpPr>
        <p:spPr>
          <a:xfrm>
            <a:off x="3413250" y="4398238"/>
            <a:ext cx="7848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</a:t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5" name="Google Shape;395;p61"/>
          <p:cNvSpPr txBox="1"/>
          <p:nvPr/>
        </p:nvSpPr>
        <p:spPr>
          <a:xfrm>
            <a:off x="5391075" y="4398238"/>
            <a:ext cx="7848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B</a:t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6" name="Google Shape;396;p61"/>
          <p:cNvSpPr txBox="1"/>
          <p:nvPr/>
        </p:nvSpPr>
        <p:spPr>
          <a:xfrm>
            <a:off x="7368900" y="4398238"/>
            <a:ext cx="7848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</a:t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7" name="Google Shape;397;p61"/>
          <p:cNvSpPr txBox="1"/>
          <p:nvPr/>
        </p:nvSpPr>
        <p:spPr>
          <a:xfrm>
            <a:off x="3785175" y="2859700"/>
            <a:ext cx="15735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0000"/>
                </a:solidFill>
                <a:latin typeface="Inter Medium"/>
                <a:ea typeface="Inter Medium"/>
                <a:cs typeface="Inter Medium"/>
                <a:sym typeface="Inter Medium"/>
              </a:rPr>
              <a:t>Seaquest</a:t>
            </a:r>
            <a:endParaRPr>
              <a:solidFill>
                <a:srgbClr val="FF0000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etail_0" id="402" name="Google Shape;402;p62"/>
          <p:cNvSpPr txBox="1"/>
          <p:nvPr>
            <p:ph idx="1" type="body"/>
          </p:nvPr>
        </p:nvSpPr>
        <p:spPr>
          <a:xfrm>
            <a:off x="348525" y="1104650"/>
            <a:ext cx="8290200" cy="3696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7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evaluation</a:t>
            </a:r>
            <a:endParaRPr b="1" sz="17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•"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Comparison of the results with best </a:t>
            </a: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performing</a:t>
            </a: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method from the literature</a:t>
            </a:r>
            <a:b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Sarsa: Update of action-value function based on the current policy </a:t>
            </a:r>
            <a:b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(learns on </a:t>
            </a:r>
            <a:r>
              <a:rPr b="1"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tate, </a:t>
            </a:r>
            <a:r>
              <a:rPr b="1"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ction, </a:t>
            </a:r>
            <a:r>
              <a:rPr b="1"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eward, next </a:t>
            </a:r>
            <a:r>
              <a:rPr b="1"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tate, and next </a:t>
            </a:r>
            <a:r>
              <a:rPr b="1"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ction)</a:t>
            </a:r>
            <a:b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Contingency: Sarsa + learned representation of segments of the screen </a:t>
            </a:r>
            <a:br>
              <a:rPr b="1" lang="de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Human</a:t>
            </a:r>
            <a:b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Random: Selection of the actions uniformly at random</a:t>
            </a:r>
            <a:b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Deep Q Network (DQN): The </a:t>
            </a: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approach proposed by the paper (</a:t>
            </a:r>
            <a:r>
              <a:rPr lang="de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ε-greedy)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03" name="Google Shape;403;p62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62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descr="title" id="405" name="Google Shape;405;p62"/>
          <p:cNvSpPr txBox="1"/>
          <p:nvPr>
            <p:ph type="title"/>
          </p:nvPr>
        </p:nvSpPr>
        <p:spPr>
          <a:xfrm>
            <a:off x="348525" y="356200"/>
            <a:ext cx="5367600" cy="360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Experiments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etail_0" id="410" name="Google Shape;410;p63"/>
          <p:cNvSpPr txBox="1"/>
          <p:nvPr>
            <p:ph idx="1" type="body"/>
          </p:nvPr>
        </p:nvSpPr>
        <p:spPr>
          <a:xfrm>
            <a:off x="348525" y="1104650"/>
            <a:ext cx="8290200" cy="3696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7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evaluation</a:t>
            </a:r>
            <a:endParaRPr b="1" sz="17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Char char="•"/>
            </a:pPr>
            <a:r>
              <a:rPr lang="de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Comparison of the results with best performing method from the literature</a:t>
            </a:r>
            <a:br>
              <a:rPr lang="de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de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Sarsa: Update of action-value function based on the current policy </a:t>
            </a:r>
            <a:br>
              <a:rPr lang="de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de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(learns on </a:t>
            </a:r>
            <a:r>
              <a:rPr b="1" lang="de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de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tate, </a:t>
            </a:r>
            <a:r>
              <a:rPr b="1" lang="de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de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ction, </a:t>
            </a:r>
            <a:r>
              <a:rPr b="1" lang="de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de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eward, next </a:t>
            </a:r>
            <a:r>
              <a:rPr b="1" lang="de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de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tate, and next </a:t>
            </a:r>
            <a:r>
              <a:rPr b="1" lang="de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de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ction)</a:t>
            </a:r>
            <a:br>
              <a:rPr lang="de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de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Contingency: Sarsa + learned representation of segments of the screen </a:t>
            </a:r>
            <a:br>
              <a:rPr b="1" lang="de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Human</a:t>
            </a:r>
            <a:br>
              <a:rPr lang="de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de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Random: Selection of the actions uniformly at random</a:t>
            </a:r>
            <a:br>
              <a:rPr lang="de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de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DNQ: The approach proposed by the paper</a:t>
            </a:r>
            <a:endParaRPr sz="1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11" name="Google Shape;411;p63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63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descr="title" id="413" name="Google Shape;413;p63"/>
          <p:cNvSpPr txBox="1"/>
          <p:nvPr>
            <p:ph type="title"/>
          </p:nvPr>
        </p:nvSpPr>
        <p:spPr>
          <a:xfrm>
            <a:off x="348525" y="356200"/>
            <a:ext cx="5367600" cy="360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Experiments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14" name="Google Shape;414;p63"/>
          <p:cNvPicPr preferRelativeResize="0"/>
          <p:nvPr/>
        </p:nvPicPr>
        <p:blipFill rotWithShape="1">
          <a:blip r:embed="rId3">
            <a:alphaModFix/>
          </a:blip>
          <a:srcRect b="33275" l="0" r="0" t="0"/>
          <a:stretch/>
        </p:blipFill>
        <p:spPr>
          <a:xfrm>
            <a:off x="1009425" y="3595306"/>
            <a:ext cx="5742851" cy="10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etail_0" id="419" name="Google Shape;419;p64"/>
          <p:cNvSpPr txBox="1"/>
          <p:nvPr>
            <p:ph idx="1" type="body"/>
          </p:nvPr>
        </p:nvSpPr>
        <p:spPr>
          <a:xfrm>
            <a:off x="348525" y="985350"/>
            <a:ext cx="8290200" cy="3815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7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evaluation</a:t>
            </a:r>
            <a:endParaRPr b="1" sz="17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Char char="•"/>
            </a:pPr>
            <a:r>
              <a:rPr lang="de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Comparison to the </a:t>
            </a:r>
            <a:r>
              <a:rPr lang="de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i="1" lang="de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volutionary</a:t>
            </a:r>
            <a:r>
              <a:rPr i="1" lang="de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policy search </a:t>
            </a:r>
            <a:r>
              <a:rPr lang="de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approach</a:t>
            </a:r>
            <a:br>
              <a:rPr lang="de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de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Evolutionary </a:t>
            </a:r>
            <a:r>
              <a:rPr lang="de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algorithms</a:t>
            </a:r>
            <a:r>
              <a:rPr lang="de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like </a:t>
            </a:r>
            <a:r>
              <a:rPr lang="de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mutation</a:t>
            </a:r>
            <a:r>
              <a:rPr lang="de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selection to find policies</a:t>
            </a:r>
            <a:endParaRPr sz="1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Char char="•"/>
            </a:pPr>
            <a:r>
              <a:rPr lang="de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HNeat Best</a:t>
            </a:r>
            <a:br>
              <a:rPr lang="de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de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Result when using a hand-engineered object detector algorithm → Object and location</a:t>
            </a:r>
            <a:endParaRPr sz="1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Char char="•"/>
            </a:pPr>
            <a:r>
              <a:rPr lang="de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HNeat Pixel </a:t>
            </a:r>
            <a:br>
              <a:rPr lang="de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de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Object representation given by 8 colors and build into a sequence</a:t>
            </a:r>
            <a:endParaRPr sz="1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Char char="•"/>
            </a:pPr>
            <a:r>
              <a:rPr lang="de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method outperforms the other methods, and sometimes also the human.</a:t>
            </a:r>
            <a:endParaRPr sz="1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20" name="Google Shape;420;p64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64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descr="title" id="422" name="Google Shape;422;p64"/>
          <p:cNvSpPr txBox="1"/>
          <p:nvPr>
            <p:ph type="title"/>
          </p:nvPr>
        </p:nvSpPr>
        <p:spPr>
          <a:xfrm>
            <a:off x="348525" y="356200"/>
            <a:ext cx="5367600" cy="360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Experiments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23" name="Google Shape;423;p64"/>
          <p:cNvPicPr preferRelativeResize="0"/>
          <p:nvPr/>
        </p:nvPicPr>
        <p:blipFill rotWithShape="1">
          <a:blip r:embed="rId3">
            <a:alphaModFix/>
          </a:blip>
          <a:srcRect b="33696" l="0" r="0" t="43480"/>
          <a:stretch/>
        </p:blipFill>
        <p:spPr>
          <a:xfrm>
            <a:off x="867650" y="3283675"/>
            <a:ext cx="5742851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64"/>
          <p:cNvPicPr preferRelativeResize="0"/>
          <p:nvPr/>
        </p:nvPicPr>
        <p:blipFill rotWithShape="1">
          <a:blip r:embed="rId3">
            <a:alphaModFix/>
          </a:blip>
          <a:srcRect b="0" l="0" r="0" t="66256"/>
          <a:stretch/>
        </p:blipFill>
        <p:spPr>
          <a:xfrm>
            <a:off x="867650" y="3643685"/>
            <a:ext cx="5742851" cy="5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etail_0" id="429" name="Google Shape;429;p65"/>
          <p:cNvSpPr txBox="1"/>
          <p:nvPr>
            <p:ph idx="1" type="body"/>
          </p:nvPr>
        </p:nvSpPr>
        <p:spPr>
          <a:xfrm>
            <a:off x="348525" y="1104650"/>
            <a:ext cx="8290200" cy="3696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7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 what did we see today?</a:t>
            </a:r>
            <a:endParaRPr b="1" sz="17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•"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general DL model for RL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•"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Master complex control policies for Atari 2600 using raw pixels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•"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Version of Q-learning 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•"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Outperforms other methods (a human) in 6/7 (3/7) cases 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30" name="Google Shape;430;p65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65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descr="title" id="432" name="Google Shape;432;p65"/>
          <p:cNvSpPr txBox="1"/>
          <p:nvPr>
            <p:ph type="title"/>
          </p:nvPr>
        </p:nvSpPr>
        <p:spPr>
          <a:xfrm>
            <a:off x="348525" y="356200"/>
            <a:ext cx="5367600" cy="360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Conclusion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etail_0" id="216" name="Google Shape;216;p44"/>
          <p:cNvSpPr txBox="1"/>
          <p:nvPr>
            <p:ph idx="1" type="body"/>
          </p:nvPr>
        </p:nvSpPr>
        <p:spPr>
          <a:xfrm>
            <a:off x="348525" y="1104650"/>
            <a:ext cx="3729000" cy="3307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Atari Console 2600</a:t>
            </a:r>
            <a:endParaRPr sz="17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17" name="Google Shape;217;p44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44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descr="title" id="219" name="Google Shape;219;p44"/>
          <p:cNvSpPr txBox="1"/>
          <p:nvPr>
            <p:ph type="title"/>
          </p:nvPr>
        </p:nvSpPr>
        <p:spPr>
          <a:xfrm>
            <a:off x="348525" y="356200"/>
            <a:ext cx="5367600" cy="360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Atari?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0" name="Google Shape;22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25" y="1713775"/>
            <a:ext cx="3599674" cy="25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4"/>
          <p:cNvSpPr txBox="1"/>
          <p:nvPr/>
        </p:nvSpPr>
        <p:spPr>
          <a:xfrm>
            <a:off x="4957225" y="1262600"/>
            <a:ext cx="421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Hugging Face Models</a:t>
            </a:r>
            <a:endParaRPr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22" name="Google Shape;222;p44" title="replay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4375" y="1662800"/>
            <a:ext cx="2986775" cy="25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etail_0" id="227" name="Google Shape;227;p45"/>
          <p:cNvSpPr txBox="1"/>
          <p:nvPr>
            <p:ph idx="1" type="body"/>
          </p:nvPr>
        </p:nvSpPr>
        <p:spPr>
          <a:xfrm>
            <a:off x="348525" y="914850"/>
            <a:ext cx="3308700" cy="3796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Gym was the original environment framework created by OpenAI</a:t>
            </a:r>
            <a:endParaRPr sz="17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de" sz="17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Gymnasium is a community-maintained fork of Gym after OpenAI stopped maintaining it</a:t>
            </a:r>
            <a:endParaRPr sz="17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de" sz="17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Stable-Baselines3 library of reinforcement learning algorithms that works with Gym/Gymnasium environments</a:t>
            </a:r>
            <a:endParaRPr sz="17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28" name="Google Shape;228;p45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45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descr="title" id="230" name="Google Shape;230;p45"/>
          <p:cNvSpPr txBox="1"/>
          <p:nvPr>
            <p:ph type="title"/>
          </p:nvPr>
        </p:nvSpPr>
        <p:spPr>
          <a:xfrm>
            <a:off x="348525" y="356200"/>
            <a:ext cx="5367600" cy="360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OpenAi Gym?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1" name="Google Shape;23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7500" y="908927"/>
            <a:ext cx="5181974" cy="33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etail_0" id="236" name="Google Shape;236;p46"/>
          <p:cNvSpPr txBox="1"/>
          <p:nvPr>
            <p:ph idx="1" type="body"/>
          </p:nvPr>
        </p:nvSpPr>
        <p:spPr>
          <a:xfrm>
            <a:off x="348525" y="1104650"/>
            <a:ext cx="8290200" cy="3696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7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this paper about?</a:t>
            </a:r>
            <a:endParaRPr b="1" sz="17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•"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DL model to learn control policies from high-dimensional sensory input using </a:t>
            </a:r>
            <a:r>
              <a:rPr i="1"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reinforcement learning (RL)</a:t>
            </a:r>
            <a:endParaRPr i="1"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•"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Convolutional NN trained with Q-learning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•"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 applied to seven Atari 2600 game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•"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Outperforms previous approaches and human expert on some of the games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37" name="Google Shape;237;p46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46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descr="title" id="239" name="Google Shape;239;p46"/>
          <p:cNvSpPr txBox="1"/>
          <p:nvPr>
            <p:ph type="title"/>
          </p:nvPr>
        </p:nvSpPr>
        <p:spPr>
          <a:xfrm>
            <a:off x="348525" y="356200"/>
            <a:ext cx="5367600" cy="360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0" name="Google Shape;240;p46"/>
          <p:cNvSpPr/>
          <p:nvPr/>
        </p:nvSpPr>
        <p:spPr>
          <a:xfrm>
            <a:off x="789725" y="2330050"/>
            <a:ext cx="7646700" cy="13995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rgbClr val="FF8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u="sng">
                <a:solidFill>
                  <a:srgbClr val="FF89FF"/>
                </a:solidFill>
                <a:latin typeface="Inter"/>
                <a:ea typeface="Inter"/>
                <a:cs typeface="Inter"/>
                <a:sym typeface="Inter"/>
              </a:rPr>
              <a:t>Definition:</a:t>
            </a:r>
            <a:r>
              <a:rPr b="1" lang="de">
                <a:solidFill>
                  <a:srgbClr val="FF89FF"/>
                </a:solidFill>
                <a:latin typeface="Inter"/>
                <a:ea typeface="Inter"/>
                <a:cs typeface="Inter"/>
                <a:sym typeface="Inter"/>
              </a:rPr>
              <a:t> Reinforcement learning</a:t>
            </a:r>
            <a:endParaRPr b="1">
              <a:solidFill>
                <a:srgbClr val="FF89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RL is a branch of ML in which an (intelligent) </a:t>
            </a:r>
            <a:r>
              <a:rPr i="1" lang="de" sz="1300">
                <a:solidFill>
                  <a:srgbClr val="FF89FF"/>
                </a:solidFill>
                <a:latin typeface="Inter Medium"/>
                <a:ea typeface="Inter Medium"/>
                <a:cs typeface="Inter Medium"/>
                <a:sym typeface="Inter Medium"/>
              </a:rPr>
              <a:t>agent</a:t>
            </a:r>
            <a:r>
              <a:rPr lang="de" sz="13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 learns how to take </a:t>
            </a:r>
            <a:r>
              <a:rPr i="1" lang="de" sz="1300">
                <a:solidFill>
                  <a:srgbClr val="FF89FF"/>
                </a:solidFill>
                <a:latin typeface="Inter Medium"/>
                <a:ea typeface="Inter Medium"/>
                <a:cs typeface="Inter Medium"/>
                <a:sym typeface="Inter Medium"/>
              </a:rPr>
              <a:t>actions</a:t>
            </a:r>
            <a:r>
              <a:rPr lang="de" sz="13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 and make decisions by acting in/interacting with an </a:t>
            </a:r>
            <a:r>
              <a:rPr i="1" lang="de" sz="1300">
                <a:solidFill>
                  <a:srgbClr val="FF89FF"/>
                </a:solidFill>
                <a:latin typeface="Inter Medium"/>
                <a:ea typeface="Inter Medium"/>
                <a:cs typeface="Inter Medium"/>
                <a:sym typeface="Inter Medium"/>
              </a:rPr>
              <a:t>environment</a:t>
            </a:r>
            <a:r>
              <a:rPr lang="de" sz="13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 to maximize some cumulative </a:t>
            </a:r>
            <a:r>
              <a:rPr i="1" lang="de" sz="1300">
                <a:solidFill>
                  <a:srgbClr val="FF89FF"/>
                </a:solidFill>
                <a:latin typeface="Inter Medium"/>
                <a:ea typeface="Inter Medium"/>
                <a:cs typeface="Inter Medium"/>
                <a:sym typeface="Inter Medium"/>
              </a:rPr>
              <a:t>reward</a:t>
            </a:r>
            <a:r>
              <a:rPr lang="de" sz="13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.</a:t>
            </a:r>
            <a:endParaRPr sz="13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nter Medium"/>
              <a:buChar char="●"/>
            </a:pPr>
            <a:r>
              <a:rPr lang="de" sz="13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Learning </a:t>
            </a:r>
            <a:r>
              <a:rPr lang="de" sz="13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through</a:t>
            </a:r>
            <a:r>
              <a:rPr lang="de" sz="13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 interactions with the environment</a:t>
            </a:r>
            <a:endParaRPr sz="13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nter Medium"/>
              <a:buChar char="●"/>
            </a:pPr>
            <a:r>
              <a:rPr lang="de" sz="13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Getting </a:t>
            </a:r>
            <a:r>
              <a:rPr lang="de" sz="13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feedback</a:t>
            </a:r>
            <a:r>
              <a:rPr lang="de" sz="13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 in form of reward or penalty to improve the decision-making strategy over time</a:t>
            </a:r>
            <a:endParaRPr sz="13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etail_0" id="245" name="Google Shape;245;p47"/>
          <p:cNvSpPr txBox="1"/>
          <p:nvPr>
            <p:ph idx="1" type="body"/>
          </p:nvPr>
        </p:nvSpPr>
        <p:spPr>
          <a:xfrm>
            <a:off x="348525" y="1104650"/>
            <a:ext cx="8290200" cy="3696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7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Okay, let’s start!</a:t>
            </a:r>
            <a:endParaRPr b="1" sz="17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•"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Challenge of RL: </a:t>
            </a:r>
            <a:b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Learning to control agents from high-dimensional sensory inputs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•"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we have so far with RL:</a:t>
            </a:r>
            <a:b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Manually engineered features</a:t>
            </a:r>
            <a:b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Systems relying on the quality of the feature representation </a:t>
            </a:r>
            <a:b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•"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Innovation in DL: Extraction of high-level features from raw sensory data</a:t>
            </a:r>
            <a:b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Use of various NN architectures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•"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this be used when working with RL and sensory data?</a:t>
            </a:r>
            <a:b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But are there for sure some challenges!</a:t>
            </a:r>
            <a:b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46" name="Google Shape;246;p47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47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descr="title" id="248" name="Google Shape;248;p47"/>
          <p:cNvSpPr txBox="1"/>
          <p:nvPr>
            <p:ph type="title"/>
          </p:nvPr>
        </p:nvSpPr>
        <p:spPr>
          <a:xfrm>
            <a:off x="348525" y="356200"/>
            <a:ext cx="5367600" cy="360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etail_0" id="253" name="Google Shape;253;p48"/>
          <p:cNvSpPr txBox="1"/>
          <p:nvPr>
            <p:ph idx="1" type="body"/>
          </p:nvPr>
        </p:nvSpPr>
        <p:spPr>
          <a:xfrm>
            <a:off x="348525" y="1104650"/>
            <a:ext cx="8290200" cy="3696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7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are the challenges?</a:t>
            </a:r>
            <a:endParaRPr b="1" sz="17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●"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DL: Large hand-labeled training data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●"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about RL?</a:t>
            </a:r>
            <a:b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L</a:t>
            </a: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earn from scaler reward signal (noise, sparse and delayed)</a:t>
            </a:r>
            <a:b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→ Delay between action/reward (vs. direct input/targets in supervised learning)</a:t>
            </a:r>
            <a:b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Sequence of correlated states (vs. independence of data samples)</a:t>
            </a:r>
            <a:b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Non-stationarity of the data distribution</a:t>
            </a:r>
            <a:b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(vs. assumption of fixed underlying distribution in DL)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54" name="Google Shape;254;p48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48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descr="title" id="256" name="Google Shape;256;p48"/>
          <p:cNvSpPr txBox="1"/>
          <p:nvPr>
            <p:ph type="title"/>
          </p:nvPr>
        </p:nvSpPr>
        <p:spPr>
          <a:xfrm>
            <a:off x="348525" y="356200"/>
            <a:ext cx="5367600" cy="360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etail_0" id="261" name="Google Shape;261;p49"/>
          <p:cNvSpPr txBox="1"/>
          <p:nvPr>
            <p:ph idx="1" type="body"/>
          </p:nvPr>
        </p:nvSpPr>
        <p:spPr>
          <a:xfrm>
            <a:off x="348525" y="1104650"/>
            <a:ext cx="8290200" cy="3696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7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do they approach this?</a:t>
            </a:r>
            <a:endParaRPr b="1" sz="17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•"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Convolutional NN</a:t>
            </a:r>
            <a:b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Learn control policies from a raw video data in complex environment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•"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Trained using a variant of the </a:t>
            </a:r>
            <a:r>
              <a:rPr b="1"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Q-learning</a:t>
            </a: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algorithm</a:t>
            </a:r>
            <a:b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Stochastic gradient descent updating the weights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•"/>
            </a:pPr>
            <a:r>
              <a:rPr i="1"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Experience replay </a:t>
            </a:r>
            <a:r>
              <a:rPr i="1"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mechanism</a:t>
            </a:r>
            <a:b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Address the problem of non-stationary distribution and correlated data</a:t>
            </a:r>
            <a:b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Random sampling to smooth training distribution over past behaviors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b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62" name="Google Shape;262;p49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49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descr="title" id="264" name="Google Shape;264;p49"/>
          <p:cNvSpPr txBox="1"/>
          <p:nvPr>
            <p:ph type="title"/>
          </p:nvPr>
        </p:nvSpPr>
        <p:spPr>
          <a:xfrm>
            <a:off x="348525" y="356200"/>
            <a:ext cx="5367600" cy="360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etail_0" id="269" name="Google Shape;269;p50"/>
          <p:cNvSpPr txBox="1"/>
          <p:nvPr>
            <p:ph idx="1" type="body"/>
          </p:nvPr>
        </p:nvSpPr>
        <p:spPr>
          <a:xfrm>
            <a:off x="348525" y="1104650"/>
            <a:ext cx="8290200" cy="3696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7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do they do this?</a:t>
            </a:r>
            <a:endParaRPr b="1" sz="17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•"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 on the Atari 2600 games </a:t>
            </a:r>
            <a:b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Agents with high-dimensional visual inputs</a:t>
            </a:r>
            <a:b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Various tasks that are meant to be tricky for humans </a:t>
            </a:r>
            <a:b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•"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Neural network player that </a:t>
            </a: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learns</a:t>
            </a: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play these games as good as possible</a:t>
            </a:r>
            <a:b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Learning mimics human situation</a:t>
            </a:r>
            <a:b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Video input, reward signal, terminal signal and set of possible actions</a:t>
            </a:r>
            <a:b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Architecture and hyperparameters are kept constant across all games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b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70" name="Google Shape;270;p50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50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descr="title" id="272" name="Google Shape;272;p50"/>
          <p:cNvSpPr txBox="1"/>
          <p:nvPr>
            <p:ph type="title"/>
          </p:nvPr>
        </p:nvSpPr>
        <p:spPr>
          <a:xfrm>
            <a:off x="348525" y="356200"/>
            <a:ext cx="5367600" cy="360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">
      <a:dk1>
        <a:srgbClr val="0F0F0F"/>
      </a:dk1>
      <a:lt1>
        <a:srgbClr val="FFFFFF"/>
      </a:lt1>
      <a:dk2>
        <a:srgbClr val="595959"/>
      </a:dk2>
      <a:lt2>
        <a:srgbClr val="999494"/>
      </a:lt2>
      <a:accent1>
        <a:srgbClr val="EDF060"/>
      </a:accent1>
      <a:accent2>
        <a:srgbClr val="999999"/>
      </a:accent2>
      <a:accent3>
        <a:srgbClr val="DDE0E4"/>
      </a:accent3>
      <a:accent4>
        <a:srgbClr val="0459EC"/>
      </a:accent4>
      <a:accent5>
        <a:srgbClr val="5A0001"/>
      </a:accent5>
      <a:accent6>
        <a:srgbClr val="F4F5F6"/>
      </a:accent6>
      <a:hlink>
        <a:srgbClr val="453B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