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Gugi"/>
      <p:regular r:id="rId30"/>
    </p:embeddedFont>
    <p:embeddedFont>
      <p:font typeface="Poppins"/>
      <p:regular r:id="rId31"/>
      <p:bold r:id="rId32"/>
      <p:italic r:id="rId33"/>
      <p:boldItalic r:id="rId34"/>
    </p:embeddedFont>
    <p:embeddedFont>
      <p:font typeface="Barlow Condensed"/>
      <p:regular r:id="rId35"/>
      <p:bold r:id="rId36"/>
      <p:italic r:id="rId37"/>
      <p:boldItalic r:id="rId38"/>
    </p:embeddedFont>
    <p:embeddedFont>
      <p:font typeface="Roboto Mono"/>
      <p:regular r:id="rId39"/>
      <p:bold r:id="rId40"/>
      <p:italic r:id="rId41"/>
      <p:boldItalic r:id="rId42"/>
    </p:embeddedFont>
    <p:embeddedFont>
      <p:font typeface="Homemade Apple"/>
      <p:regular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bold.fntdata"/><Relationship Id="rId20" Type="http://schemas.openxmlformats.org/officeDocument/2006/relationships/slide" Target="slides/slide15.xml"/><Relationship Id="rId42" Type="http://schemas.openxmlformats.org/officeDocument/2006/relationships/font" Target="fonts/RobotoMono-boldItalic.fntdata"/><Relationship Id="rId41" Type="http://schemas.openxmlformats.org/officeDocument/2006/relationships/font" Target="fonts/RobotoMono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HomemadeApple-regular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oppins-regular.fntdata"/><Relationship Id="rId30" Type="http://schemas.openxmlformats.org/officeDocument/2006/relationships/font" Target="fonts/Gugi-regular.fntdata"/><Relationship Id="rId11" Type="http://schemas.openxmlformats.org/officeDocument/2006/relationships/slide" Target="slides/slide6.xml"/><Relationship Id="rId33" Type="http://schemas.openxmlformats.org/officeDocument/2006/relationships/font" Target="fonts/Poppins-italic.fntdata"/><Relationship Id="rId10" Type="http://schemas.openxmlformats.org/officeDocument/2006/relationships/slide" Target="slides/slide5.xml"/><Relationship Id="rId32" Type="http://schemas.openxmlformats.org/officeDocument/2006/relationships/font" Target="fonts/Poppins-bold.fntdata"/><Relationship Id="rId13" Type="http://schemas.openxmlformats.org/officeDocument/2006/relationships/slide" Target="slides/slide8.xml"/><Relationship Id="rId35" Type="http://schemas.openxmlformats.org/officeDocument/2006/relationships/font" Target="fonts/BarlowCondensed-regular.fntdata"/><Relationship Id="rId12" Type="http://schemas.openxmlformats.org/officeDocument/2006/relationships/slide" Target="slides/slide7.xml"/><Relationship Id="rId34" Type="http://schemas.openxmlformats.org/officeDocument/2006/relationships/font" Target="fonts/Poppins-boldItalic.fntdata"/><Relationship Id="rId15" Type="http://schemas.openxmlformats.org/officeDocument/2006/relationships/slide" Target="slides/slide10.xml"/><Relationship Id="rId37" Type="http://schemas.openxmlformats.org/officeDocument/2006/relationships/font" Target="fonts/BarlowCondensed-italic.fntdata"/><Relationship Id="rId14" Type="http://schemas.openxmlformats.org/officeDocument/2006/relationships/slide" Target="slides/slide9.xml"/><Relationship Id="rId36" Type="http://schemas.openxmlformats.org/officeDocument/2006/relationships/font" Target="fonts/BarlowCondensed-bold.fntdata"/><Relationship Id="rId17" Type="http://schemas.openxmlformats.org/officeDocument/2006/relationships/slide" Target="slides/slide12.xml"/><Relationship Id="rId39" Type="http://schemas.openxmlformats.org/officeDocument/2006/relationships/font" Target="fonts/RobotoMono-regular.fntdata"/><Relationship Id="rId16" Type="http://schemas.openxmlformats.org/officeDocument/2006/relationships/slide" Target="slides/slide11.xml"/><Relationship Id="rId38" Type="http://schemas.openxmlformats.org/officeDocument/2006/relationships/font" Target="fonts/BarlowCondensed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1e05c8c9bf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1e05c8c9bf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1e05c8c9bf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1e05c8c9bf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1e05c8c9bf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1e05c8c9bf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1e05c8c9bf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1e05c8c9bf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1e05c8c9bf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1e05c8c9bf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1e05c8c9bf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1e05c8c9bf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1e05c8c9bf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1e05c8c9bf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1e05c8c9bf_1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1e05c8c9bf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1e05c8c9bf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1e05c8c9bf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1e05c8c9bf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1e05c8c9bf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1b28ef904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1b28ef904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1e05c8c9bf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1e05c8c9bf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1e05c8c9bf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1e05c8c9bf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1e05c8c9bf_1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1e05c8c9bf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1b28ef904_2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1b28ef904_2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1b28ef904_2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51b28ef904_2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1e31c484f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1e31c484f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1b28ef904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1b28ef904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1b28ef904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1b28ef904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1e05c8c9b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1e05c8c9b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1e05c8c9b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1e05c8c9b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1e05c8c9b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1e05c8c9b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1e05c8c9b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1e05c8c9b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" TargetMode="External"/><Relationship Id="rId3" Type="http://schemas.openxmlformats.org/officeDocument/2006/relationships/image" Target="../media/image2.png"/><Relationship Id="rId4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hyperlink" Target="https://www.instagram.com/slidesmania/" TargetMode="External"/><Relationship Id="rId10" Type="http://schemas.openxmlformats.org/officeDocument/2006/relationships/image" Target="../media/image10.png"/><Relationship Id="rId12" Type="http://schemas.openxmlformats.org/officeDocument/2006/relationships/image" Target="../media/image4.png"/><Relationship Id="rId9" Type="http://schemas.openxmlformats.org/officeDocument/2006/relationships/hyperlink" Target="https://www.pinterest.com/slidesmania/" TargetMode="External"/><Relationship Id="rId5" Type="http://schemas.openxmlformats.org/officeDocument/2006/relationships/hyperlink" Target="https://www.facebook.com/SlidesManiaSM/" TargetMode="External"/><Relationship Id="rId6" Type="http://schemas.openxmlformats.org/officeDocument/2006/relationships/image" Target="../media/image3.png"/><Relationship Id="rId7" Type="http://schemas.openxmlformats.org/officeDocument/2006/relationships/hyperlink" Target="https://twitter.com/SlidesManiaSM/" TargetMode="External"/><Relationship Id="rId8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"/>
          <p:cNvSpPr txBox="1"/>
          <p:nvPr>
            <p:ph type="ctrTitle"/>
          </p:nvPr>
        </p:nvSpPr>
        <p:spPr>
          <a:xfrm>
            <a:off x="540300" y="4064000"/>
            <a:ext cx="8520600" cy="94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Gugi"/>
              <a:buNone/>
              <a:defRPr sz="4000">
                <a:solidFill>
                  <a:srgbClr val="FFFFFF"/>
                </a:solidFill>
                <a:latin typeface="Gugi"/>
                <a:ea typeface="Gugi"/>
                <a:cs typeface="Gugi"/>
                <a:sym typeface="Gugi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50" name="Google Shape;50;p2"/>
          <p:cNvGrpSpPr/>
          <p:nvPr/>
        </p:nvGrpSpPr>
        <p:grpSpPr>
          <a:xfrm>
            <a:off x="476835" y="84001"/>
            <a:ext cx="6059018" cy="3582633"/>
            <a:chOff x="476835" y="84001"/>
            <a:chExt cx="6059018" cy="3582633"/>
          </a:xfrm>
        </p:grpSpPr>
        <p:grpSp>
          <p:nvGrpSpPr>
            <p:cNvPr id="51" name="Google Shape;51;p2"/>
            <p:cNvGrpSpPr/>
            <p:nvPr/>
          </p:nvGrpSpPr>
          <p:grpSpPr>
            <a:xfrm>
              <a:off x="476835" y="84001"/>
              <a:ext cx="6059018" cy="3582633"/>
              <a:chOff x="709612" y="361950"/>
              <a:chExt cx="10682331" cy="6504417"/>
            </a:xfrm>
          </p:grpSpPr>
          <p:sp>
            <p:nvSpPr>
              <p:cNvPr id="52" name="Google Shape;52;p2"/>
              <p:cNvSpPr/>
              <p:nvPr/>
            </p:nvSpPr>
            <p:spPr>
              <a:xfrm>
                <a:off x="4116291" y="1692369"/>
                <a:ext cx="4230000" cy="37206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1000888" y="4624606"/>
                <a:ext cx="2165700" cy="1932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8232170" y="1161111"/>
                <a:ext cx="2906400" cy="2591100"/>
              </a:xfrm>
              <a:prstGeom prst="hexagon">
                <a:avLst>
                  <a:gd fmla="val 25000" name="adj"/>
                  <a:gd fmla="val 115470" name="vf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path path="circle">
                  <a:fillToRect b="100%" l="100%"/>
                </a:path>
                <a:tileRect r="-100%" t="-100%"/>
              </a:gradFill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8738741" y="4999387"/>
                <a:ext cx="1526100" cy="14538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2083681" y="2892859"/>
                <a:ext cx="1418400" cy="1305300"/>
              </a:xfrm>
              <a:prstGeom prst="hexagon">
                <a:avLst>
                  <a:gd fmla="val 25000" name="adj"/>
                  <a:gd fmla="val 115470" name="vf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path path="circle">
                  <a:fillToRect b="100%" l="100%"/>
                </a:path>
                <a:tileRect r="-100%" t="-100%"/>
              </a:gradFill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502076" y="4715070"/>
                <a:ext cx="1120800" cy="10017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2191328" y="1464815"/>
                <a:ext cx="975000" cy="9111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6775783" y="527862"/>
                <a:ext cx="734400" cy="6333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accent1"/>
              </a:solidFill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4850818" y="755418"/>
                <a:ext cx="734400" cy="6333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10632043" y="671415"/>
                <a:ext cx="759900" cy="6864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9821533" y="4274278"/>
                <a:ext cx="709200" cy="6669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accent1"/>
              </a:solidFill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6509835" y="5590637"/>
                <a:ext cx="709200" cy="6669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8662755" y="5978341"/>
                <a:ext cx="835800" cy="785100"/>
              </a:xfrm>
              <a:prstGeom prst="hexagon">
                <a:avLst>
                  <a:gd fmla="val 25000" name="adj"/>
                  <a:gd fmla="val 115470" name="vf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path path="circle">
                  <a:fillToRect b="100%" l="100%"/>
                </a:path>
                <a:tileRect r="-100%" t="-100%"/>
              </a:gradFill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4144788" y="3822653"/>
                <a:ext cx="835800" cy="785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accent1"/>
              </a:solidFill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5465284" y="4823355"/>
                <a:ext cx="835800" cy="785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accent1"/>
              </a:solidFill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791932" y="3270869"/>
                <a:ext cx="804300" cy="7077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1437804" y="2758779"/>
                <a:ext cx="563700" cy="4749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709612" y="2387227"/>
                <a:ext cx="614100" cy="5055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8859051" y="361950"/>
                <a:ext cx="456000" cy="3936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4033976" y="1090791"/>
                <a:ext cx="563700" cy="4947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accent1"/>
              </a:solidFill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3642968" y="4115267"/>
                <a:ext cx="272400" cy="2277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3166476" y="5940411"/>
                <a:ext cx="253800" cy="2532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accent1"/>
              </a:solidFill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6016382" y="6504567"/>
                <a:ext cx="417900" cy="3618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accent1"/>
              </a:solidFill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2805544" y="2194992"/>
                <a:ext cx="417900" cy="3618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1710881" y="3942192"/>
                <a:ext cx="372900" cy="3321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4160618" y="1920367"/>
                <a:ext cx="272400" cy="2277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7678112" y="1047333"/>
                <a:ext cx="272400" cy="2277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9178821" y="4157963"/>
                <a:ext cx="272400" cy="2277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959731" y="1553663"/>
                <a:ext cx="725100" cy="6414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accent1"/>
              </a:solidFill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1335063" y="1167575"/>
                <a:ext cx="2699222" cy="1470200"/>
              </a:xfrm>
              <a:custGeom>
                <a:rect b="b" l="l" r="r" t="t"/>
                <a:pathLst>
                  <a:path extrusionOk="0" h="1083020" w="1992046">
                    <a:moveTo>
                      <a:pt x="0" y="1082927"/>
                    </a:moveTo>
                    <a:lnTo>
                      <a:pt x="118715" y="1083020"/>
                    </a:lnTo>
                    <a:lnTo>
                      <a:pt x="715696" y="19050"/>
                    </a:lnTo>
                    <a:lnTo>
                      <a:pt x="1396734" y="0"/>
                    </a:lnTo>
                    <a:lnTo>
                      <a:pt x="1520559" y="133350"/>
                    </a:lnTo>
                    <a:lnTo>
                      <a:pt x="1992046" y="138112"/>
                    </a:lnTo>
                  </a:path>
                </a:pathLst>
              </a:custGeom>
              <a:noFill/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2868864" y="4450140"/>
                <a:ext cx="1387174" cy="536602"/>
              </a:xfrm>
              <a:custGeom>
                <a:rect b="b" l="l" r="r" t="t"/>
                <a:pathLst>
                  <a:path extrusionOk="0" h="395287" w="1042988">
                    <a:moveTo>
                      <a:pt x="0" y="395287"/>
                    </a:moveTo>
                    <a:lnTo>
                      <a:pt x="280988" y="390525"/>
                    </a:lnTo>
                    <a:lnTo>
                      <a:pt x="476250" y="0"/>
                    </a:lnTo>
                    <a:lnTo>
                      <a:pt x="1042988" y="9525"/>
                    </a:lnTo>
                  </a:path>
                </a:pathLst>
              </a:custGeom>
              <a:noFill/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2761211" y="5445248"/>
                <a:ext cx="6092190" cy="1021485"/>
              </a:xfrm>
              <a:custGeom>
                <a:rect b="b" l="l" r="r" t="t"/>
                <a:pathLst>
                  <a:path extrusionOk="0" h="752475" w="4572000">
                    <a:moveTo>
                      <a:pt x="0" y="752475"/>
                    </a:moveTo>
                    <a:lnTo>
                      <a:pt x="581025" y="733425"/>
                    </a:lnTo>
                    <a:lnTo>
                      <a:pt x="842963" y="304800"/>
                    </a:lnTo>
                    <a:lnTo>
                      <a:pt x="1671638" y="300037"/>
                    </a:lnTo>
                    <a:lnTo>
                      <a:pt x="1847850" y="600075"/>
                    </a:lnTo>
                    <a:lnTo>
                      <a:pt x="2719388" y="585787"/>
                    </a:lnTo>
                    <a:lnTo>
                      <a:pt x="2833688" y="704850"/>
                    </a:lnTo>
                    <a:lnTo>
                      <a:pt x="4000500" y="685800"/>
                    </a:lnTo>
                    <a:lnTo>
                      <a:pt x="4348163" y="0"/>
                    </a:lnTo>
                    <a:lnTo>
                      <a:pt x="4572000" y="19050"/>
                    </a:lnTo>
                  </a:path>
                </a:pathLst>
              </a:custGeom>
              <a:noFill/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7624288" y="1458353"/>
                <a:ext cx="1113889" cy="575394"/>
              </a:xfrm>
              <a:custGeom>
                <a:rect b="b" l="l" r="r" t="t"/>
                <a:pathLst>
                  <a:path extrusionOk="0" h="423863" w="900112">
                    <a:moveTo>
                      <a:pt x="0" y="423863"/>
                    </a:moveTo>
                    <a:lnTo>
                      <a:pt x="204787" y="423863"/>
                    </a:lnTo>
                    <a:lnTo>
                      <a:pt x="419100" y="14288"/>
                    </a:lnTo>
                    <a:lnTo>
                      <a:pt x="900112" y="0"/>
                    </a:lnTo>
                  </a:path>
                </a:pathLst>
              </a:custGeom>
              <a:noFill/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7510307" y="4592299"/>
                <a:ext cx="2332614" cy="678834"/>
              </a:xfrm>
              <a:custGeom>
                <a:rect b="b" l="l" r="r" t="t"/>
                <a:pathLst>
                  <a:path extrusionOk="0" h="500062" w="1681163">
                    <a:moveTo>
                      <a:pt x="0" y="500062"/>
                    </a:moveTo>
                    <a:lnTo>
                      <a:pt x="890588" y="495300"/>
                    </a:lnTo>
                    <a:lnTo>
                      <a:pt x="1166813" y="0"/>
                    </a:lnTo>
                    <a:lnTo>
                      <a:pt x="1681163" y="23812"/>
                    </a:lnTo>
                  </a:path>
                </a:pathLst>
              </a:custGeom>
              <a:noFill/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7833249" y="5144774"/>
                <a:ext cx="272400" cy="2277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7" name="Google Shape;87;p2"/>
            <p:cNvSpPr/>
            <p:nvPr/>
          </p:nvSpPr>
          <p:spPr>
            <a:xfrm>
              <a:off x="3179805" y="1033604"/>
              <a:ext cx="1318800" cy="11403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 cap="flat" cmpd="sng" w="9525">
              <a:solidFill>
                <a:srgbClr val="FFFFFF">
                  <a:alpha val="8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623792" y="3060010"/>
              <a:ext cx="416700" cy="3489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 cap="flat" cmpd="sng" w="9525">
              <a:solidFill>
                <a:srgbClr val="FFFFFF">
                  <a:alpha val="8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91" name="Google Shape;91;p3"/>
          <p:cNvGrpSpPr/>
          <p:nvPr/>
        </p:nvGrpSpPr>
        <p:grpSpPr>
          <a:xfrm>
            <a:off x="6667077" y="4008904"/>
            <a:ext cx="2362271" cy="1005672"/>
            <a:chOff x="1487983" y="3464395"/>
            <a:chExt cx="2624745" cy="1135327"/>
          </a:xfrm>
        </p:grpSpPr>
        <p:sp>
          <p:nvSpPr>
            <p:cNvPr id="92" name="Google Shape;92;p3"/>
            <p:cNvSpPr/>
            <p:nvPr/>
          </p:nvSpPr>
          <p:spPr>
            <a:xfrm>
              <a:off x="2509312" y="3464395"/>
              <a:ext cx="878700" cy="7623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595793" y="4060750"/>
              <a:ext cx="440100" cy="4062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1487983" y="3869492"/>
              <a:ext cx="409200" cy="3648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2085257" y="3981317"/>
              <a:ext cx="323400" cy="2799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1599400" y="4345322"/>
              <a:ext cx="281400" cy="2544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3908128" y="3858168"/>
              <a:ext cx="204600" cy="1863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810523" y="4135763"/>
              <a:ext cx="204600" cy="1863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3573874" y="4334251"/>
              <a:ext cx="241200" cy="2193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2270649" y="3731992"/>
              <a:ext cx="241200" cy="2193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3274324" y="3797177"/>
              <a:ext cx="241200" cy="2193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2125898" y="3813743"/>
              <a:ext cx="78600" cy="636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1988452" y="4323654"/>
              <a:ext cx="73200" cy="708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810518" y="4481269"/>
              <a:ext cx="120600" cy="1011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3722735" y="3825672"/>
              <a:ext cx="78600" cy="636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902604" y="3907300"/>
              <a:ext cx="398943" cy="150209"/>
            </a:xfrm>
            <a:custGeom>
              <a:rect b="b" l="l" r="r" t="t"/>
              <a:pathLst>
                <a:path extrusionOk="0" h="395287" w="1042988">
                  <a:moveTo>
                    <a:pt x="0" y="395287"/>
                  </a:moveTo>
                  <a:lnTo>
                    <a:pt x="280988" y="390525"/>
                  </a:lnTo>
                  <a:lnTo>
                    <a:pt x="476250" y="0"/>
                  </a:lnTo>
                  <a:lnTo>
                    <a:pt x="1042988" y="9525"/>
                  </a:lnTo>
                </a:path>
              </a:pathLst>
            </a:cu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871551" y="4185315"/>
              <a:ext cx="1760220" cy="285940"/>
            </a:xfrm>
            <a:custGeom>
              <a:rect b="b" l="l" r="r" t="t"/>
              <a:pathLst>
                <a:path extrusionOk="0" h="752475" w="4572000">
                  <a:moveTo>
                    <a:pt x="0" y="752475"/>
                  </a:moveTo>
                  <a:lnTo>
                    <a:pt x="581025" y="733425"/>
                  </a:lnTo>
                  <a:lnTo>
                    <a:pt x="842963" y="304800"/>
                  </a:lnTo>
                  <a:lnTo>
                    <a:pt x="1671638" y="300037"/>
                  </a:lnTo>
                  <a:lnTo>
                    <a:pt x="1847850" y="600075"/>
                  </a:lnTo>
                  <a:lnTo>
                    <a:pt x="2719388" y="585787"/>
                  </a:lnTo>
                  <a:lnTo>
                    <a:pt x="2833688" y="704850"/>
                  </a:lnTo>
                  <a:lnTo>
                    <a:pt x="4000500" y="685800"/>
                  </a:lnTo>
                  <a:lnTo>
                    <a:pt x="4348163" y="0"/>
                  </a:lnTo>
                  <a:lnTo>
                    <a:pt x="4572000" y="19050"/>
                  </a:lnTo>
                </a:path>
              </a:pathLst>
            </a:cu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3241446" y="3947017"/>
              <a:ext cx="672465" cy="190024"/>
            </a:xfrm>
            <a:custGeom>
              <a:rect b="b" l="l" r="r" t="t"/>
              <a:pathLst>
                <a:path extrusionOk="0" h="500062" w="1681163">
                  <a:moveTo>
                    <a:pt x="0" y="500062"/>
                  </a:moveTo>
                  <a:lnTo>
                    <a:pt x="890588" y="495300"/>
                  </a:lnTo>
                  <a:lnTo>
                    <a:pt x="1166813" y="0"/>
                  </a:lnTo>
                  <a:lnTo>
                    <a:pt x="1681163" y="23812"/>
                  </a:lnTo>
                </a:path>
              </a:pathLst>
            </a:cu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3334600" y="4101368"/>
              <a:ext cx="78600" cy="636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" name="Google Shape;110;p3"/>
          <p:cNvGrpSpPr/>
          <p:nvPr/>
        </p:nvGrpSpPr>
        <p:grpSpPr>
          <a:xfrm flipH="1">
            <a:off x="146827" y="97304"/>
            <a:ext cx="2362271" cy="1005672"/>
            <a:chOff x="1487983" y="3464395"/>
            <a:chExt cx="2624745" cy="1135327"/>
          </a:xfrm>
        </p:grpSpPr>
        <p:sp>
          <p:nvSpPr>
            <p:cNvPr id="111" name="Google Shape;111;p3"/>
            <p:cNvSpPr/>
            <p:nvPr/>
          </p:nvSpPr>
          <p:spPr>
            <a:xfrm>
              <a:off x="2509312" y="3464395"/>
              <a:ext cx="878700" cy="7623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3595793" y="4060750"/>
              <a:ext cx="440100" cy="4062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1487983" y="3869492"/>
              <a:ext cx="409200" cy="3648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085257" y="3981317"/>
              <a:ext cx="323400" cy="2799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1599400" y="4345322"/>
              <a:ext cx="281400" cy="2544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3908128" y="3858168"/>
              <a:ext cx="204600" cy="1863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810523" y="4135763"/>
              <a:ext cx="204600" cy="1863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3573874" y="4334251"/>
              <a:ext cx="241200" cy="2193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270649" y="3731992"/>
              <a:ext cx="241200" cy="2193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3274324" y="3797177"/>
              <a:ext cx="241200" cy="2193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2125898" y="3813743"/>
              <a:ext cx="78600" cy="636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988452" y="4323654"/>
              <a:ext cx="73200" cy="708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2810518" y="4481269"/>
              <a:ext cx="120600" cy="1011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3722735" y="3825672"/>
              <a:ext cx="78600" cy="636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902604" y="3907300"/>
              <a:ext cx="398943" cy="150209"/>
            </a:xfrm>
            <a:custGeom>
              <a:rect b="b" l="l" r="r" t="t"/>
              <a:pathLst>
                <a:path extrusionOk="0" h="395287" w="1042988">
                  <a:moveTo>
                    <a:pt x="0" y="395287"/>
                  </a:moveTo>
                  <a:lnTo>
                    <a:pt x="280988" y="390525"/>
                  </a:lnTo>
                  <a:lnTo>
                    <a:pt x="476250" y="0"/>
                  </a:lnTo>
                  <a:lnTo>
                    <a:pt x="1042988" y="9525"/>
                  </a:lnTo>
                </a:path>
              </a:pathLst>
            </a:cu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1871551" y="4185315"/>
              <a:ext cx="1760220" cy="285940"/>
            </a:xfrm>
            <a:custGeom>
              <a:rect b="b" l="l" r="r" t="t"/>
              <a:pathLst>
                <a:path extrusionOk="0" h="752475" w="4572000">
                  <a:moveTo>
                    <a:pt x="0" y="752475"/>
                  </a:moveTo>
                  <a:lnTo>
                    <a:pt x="581025" y="733425"/>
                  </a:lnTo>
                  <a:lnTo>
                    <a:pt x="842963" y="304800"/>
                  </a:lnTo>
                  <a:lnTo>
                    <a:pt x="1671638" y="300037"/>
                  </a:lnTo>
                  <a:lnTo>
                    <a:pt x="1847850" y="600075"/>
                  </a:lnTo>
                  <a:lnTo>
                    <a:pt x="2719388" y="585787"/>
                  </a:lnTo>
                  <a:lnTo>
                    <a:pt x="2833688" y="704850"/>
                  </a:lnTo>
                  <a:lnTo>
                    <a:pt x="4000500" y="685800"/>
                  </a:lnTo>
                  <a:lnTo>
                    <a:pt x="4348163" y="0"/>
                  </a:lnTo>
                  <a:lnTo>
                    <a:pt x="4572000" y="19050"/>
                  </a:lnTo>
                </a:path>
              </a:pathLst>
            </a:cu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3241446" y="3947017"/>
              <a:ext cx="672465" cy="190024"/>
            </a:xfrm>
            <a:custGeom>
              <a:rect b="b" l="l" r="r" t="t"/>
              <a:pathLst>
                <a:path extrusionOk="0" h="500062" w="1681163">
                  <a:moveTo>
                    <a:pt x="0" y="500062"/>
                  </a:moveTo>
                  <a:lnTo>
                    <a:pt x="890588" y="495300"/>
                  </a:lnTo>
                  <a:lnTo>
                    <a:pt x="1166813" y="0"/>
                  </a:lnTo>
                  <a:lnTo>
                    <a:pt x="1681163" y="23812"/>
                  </a:lnTo>
                </a:path>
              </a:pathLst>
            </a:cu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3334600" y="4101368"/>
              <a:ext cx="78600" cy="636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1" name="Google Shape;13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grpSp>
        <p:nvGrpSpPr>
          <p:cNvPr id="132" name="Google Shape;132;p4"/>
          <p:cNvGrpSpPr/>
          <p:nvPr/>
        </p:nvGrpSpPr>
        <p:grpSpPr>
          <a:xfrm>
            <a:off x="6667077" y="4008904"/>
            <a:ext cx="2362271" cy="1005672"/>
            <a:chOff x="1487983" y="3464395"/>
            <a:chExt cx="2624745" cy="1135327"/>
          </a:xfrm>
        </p:grpSpPr>
        <p:sp>
          <p:nvSpPr>
            <p:cNvPr id="133" name="Google Shape;133;p4"/>
            <p:cNvSpPr/>
            <p:nvPr/>
          </p:nvSpPr>
          <p:spPr>
            <a:xfrm>
              <a:off x="2509312" y="3464395"/>
              <a:ext cx="878700" cy="7623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3595793" y="4060750"/>
              <a:ext cx="440100" cy="4062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487983" y="3869492"/>
              <a:ext cx="409200" cy="3648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085257" y="3981317"/>
              <a:ext cx="323400" cy="2799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1599400" y="4345322"/>
              <a:ext cx="281400" cy="2544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908128" y="3858168"/>
              <a:ext cx="204600" cy="1863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2810523" y="4135763"/>
              <a:ext cx="204600" cy="1863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573874" y="4334251"/>
              <a:ext cx="241200" cy="2193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2270649" y="3731992"/>
              <a:ext cx="241200" cy="2193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3274324" y="3797177"/>
              <a:ext cx="241200" cy="2193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2125898" y="3813743"/>
              <a:ext cx="78600" cy="636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1988452" y="4323654"/>
              <a:ext cx="73200" cy="708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2810518" y="4481269"/>
              <a:ext cx="120600" cy="1011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3722735" y="3825672"/>
              <a:ext cx="78600" cy="636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1902604" y="3907300"/>
              <a:ext cx="398943" cy="150209"/>
            </a:xfrm>
            <a:custGeom>
              <a:rect b="b" l="l" r="r" t="t"/>
              <a:pathLst>
                <a:path extrusionOk="0" h="395287" w="1042988">
                  <a:moveTo>
                    <a:pt x="0" y="395287"/>
                  </a:moveTo>
                  <a:lnTo>
                    <a:pt x="280988" y="390525"/>
                  </a:lnTo>
                  <a:lnTo>
                    <a:pt x="476250" y="0"/>
                  </a:lnTo>
                  <a:lnTo>
                    <a:pt x="1042988" y="9525"/>
                  </a:lnTo>
                </a:path>
              </a:pathLst>
            </a:cu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1871551" y="4185315"/>
              <a:ext cx="1760220" cy="285940"/>
            </a:xfrm>
            <a:custGeom>
              <a:rect b="b" l="l" r="r" t="t"/>
              <a:pathLst>
                <a:path extrusionOk="0" h="752475" w="4572000">
                  <a:moveTo>
                    <a:pt x="0" y="752475"/>
                  </a:moveTo>
                  <a:lnTo>
                    <a:pt x="581025" y="733425"/>
                  </a:lnTo>
                  <a:lnTo>
                    <a:pt x="842963" y="304800"/>
                  </a:lnTo>
                  <a:lnTo>
                    <a:pt x="1671638" y="300037"/>
                  </a:lnTo>
                  <a:lnTo>
                    <a:pt x="1847850" y="600075"/>
                  </a:lnTo>
                  <a:lnTo>
                    <a:pt x="2719388" y="585787"/>
                  </a:lnTo>
                  <a:lnTo>
                    <a:pt x="2833688" y="704850"/>
                  </a:lnTo>
                  <a:lnTo>
                    <a:pt x="4000500" y="685800"/>
                  </a:lnTo>
                  <a:lnTo>
                    <a:pt x="4348163" y="0"/>
                  </a:lnTo>
                  <a:lnTo>
                    <a:pt x="4572000" y="19050"/>
                  </a:lnTo>
                </a:path>
              </a:pathLst>
            </a:cu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3241446" y="3947017"/>
              <a:ext cx="672465" cy="190024"/>
            </a:xfrm>
            <a:custGeom>
              <a:rect b="b" l="l" r="r" t="t"/>
              <a:pathLst>
                <a:path extrusionOk="0" h="500062" w="1681163">
                  <a:moveTo>
                    <a:pt x="0" y="500062"/>
                  </a:moveTo>
                  <a:lnTo>
                    <a:pt x="890588" y="495300"/>
                  </a:lnTo>
                  <a:lnTo>
                    <a:pt x="1166813" y="0"/>
                  </a:lnTo>
                  <a:lnTo>
                    <a:pt x="1681163" y="23812"/>
                  </a:lnTo>
                </a:path>
              </a:pathLst>
            </a:cu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3334600" y="4101368"/>
              <a:ext cx="78600" cy="636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Subtitle and text">
  <p:cSld name="TITLE_ONLY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5" name="Google Shape;155;p6"/>
          <p:cNvSpPr txBox="1"/>
          <p:nvPr>
            <p:ph idx="1" type="body"/>
          </p:nvPr>
        </p:nvSpPr>
        <p:spPr>
          <a:xfrm>
            <a:off x="494177" y="1949857"/>
            <a:ext cx="80169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6" name="Google Shape;156;p6"/>
          <p:cNvSpPr txBox="1"/>
          <p:nvPr>
            <p:ph idx="2" type="subTitle"/>
          </p:nvPr>
        </p:nvSpPr>
        <p:spPr>
          <a:xfrm>
            <a:off x="270275" y="1371600"/>
            <a:ext cx="84645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b="1" sz="2400"/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b="1" sz="2400"/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b="1" sz="2400"/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b="1" sz="2400"/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b="1" sz="2400"/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b="1" sz="2400"/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b="1" sz="2400"/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b="1" sz="2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Idea">
  <p:cSld name="BIG_NUMBER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 txBox="1"/>
          <p:nvPr>
            <p:ph idx="1" type="body"/>
          </p:nvPr>
        </p:nvSpPr>
        <p:spPr>
          <a:xfrm>
            <a:off x="311700" y="4348900"/>
            <a:ext cx="8520600" cy="4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ct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9" name="Google Shape;159;p7"/>
          <p:cNvSpPr txBox="1"/>
          <p:nvPr>
            <p:ph type="title"/>
          </p:nvPr>
        </p:nvSpPr>
        <p:spPr>
          <a:xfrm>
            <a:off x="311700" y="614025"/>
            <a:ext cx="8520600" cy="3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9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sMania" type="blank">
  <p:cSld name="BLANK">
    <p:bg>
      <p:bgPr>
        <a:solidFill>
          <a:srgbClr val="FFFFFF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/>
          <p:nvPr/>
        </p:nvSpPr>
        <p:spPr>
          <a:xfrm>
            <a:off x="0" y="0"/>
            <a:ext cx="9132900" cy="513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400" y="435650"/>
            <a:ext cx="3735526" cy="161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8"/>
          <p:cNvSpPr txBox="1"/>
          <p:nvPr/>
        </p:nvSpPr>
        <p:spPr>
          <a:xfrm>
            <a:off x="423400" y="2140975"/>
            <a:ext cx="5636400" cy="21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Free </a:t>
            </a:r>
            <a:r>
              <a:rPr lang="en-GB" sz="2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themes and templates for </a:t>
            </a:r>
            <a:r>
              <a:rPr b="1" lang="en-GB" sz="2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Google Slides</a:t>
            </a:r>
            <a:r>
              <a:rPr lang="en-GB" sz="2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 or </a:t>
            </a:r>
            <a:r>
              <a:rPr b="1" lang="en-GB" sz="2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PowerPoint</a:t>
            </a:r>
            <a:endParaRPr b="1" sz="2600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rPr>
              <a:t>NOT to be sold as is or modified! </a:t>
            </a:r>
            <a:endParaRPr b="1" sz="2100">
              <a:solidFill>
                <a:srgbClr val="FFCB25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Read </a:t>
            </a:r>
            <a:r>
              <a:rPr lang="en-GB" u="sng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FAQ</a:t>
            </a:r>
            <a:r>
              <a:rPr lang="en-GB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 on slidesmania.com</a:t>
            </a:r>
            <a:endParaRPr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64" name="Google Shape;164;p8"/>
          <p:cNvCxnSpPr/>
          <p:nvPr/>
        </p:nvCxnSpPr>
        <p:spPr>
          <a:xfrm>
            <a:off x="7808144" y="4261524"/>
            <a:ext cx="1120200" cy="9600"/>
          </a:xfrm>
          <a:prstGeom prst="straightConnector1">
            <a:avLst/>
          </a:prstGeom>
          <a:noFill/>
          <a:ln cap="flat" cmpd="sng" w="38100">
            <a:solidFill>
              <a:srgbClr val="FFCB2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5" name="Google Shape;165;p8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1050" y="4418814"/>
            <a:ext cx="534282" cy="477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8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65332" y="4422179"/>
            <a:ext cx="530857" cy="471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8">
            <a:hlinkClick r:id="rId9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925360" y="4423862"/>
            <a:ext cx="458935" cy="467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8">
            <a:hlinkClick r:id="rId11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404190" y="4432274"/>
            <a:ext cx="524007" cy="450903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8"/>
          <p:cNvSpPr txBox="1"/>
          <p:nvPr/>
        </p:nvSpPr>
        <p:spPr>
          <a:xfrm>
            <a:off x="5298010" y="3605699"/>
            <a:ext cx="36822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rPr>
              <a:t>Sharing is caring!</a:t>
            </a:r>
            <a:endParaRPr b="1" sz="1800">
              <a:solidFill>
                <a:srgbClr val="252525"/>
              </a:solidFill>
              <a:latin typeface="Homemade Apple"/>
              <a:ea typeface="Homemade Apple"/>
              <a:cs typeface="Homemade Apple"/>
              <a:sym typeface="Homemade Appl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BLANK_2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2" name="Google Shape;17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  <a:defRPr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3429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○"/>
              <a:defRPr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3429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■"/>
              <a:defRPr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3429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  <a:defRPr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3429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○"/>
              <a:defRPr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3429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■"/>
              <a:defRPr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-3429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  <a:defRPr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-3429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○"/>
              <a:defRPr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-3429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Roboto Mono"/>
              <a:buChar char="■"/>
              <a:defRPr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ugi"/>
              <a:buNone/>
              <a:defRPr sz="2800">
                <a:solidFill>
                  <a:srgbClr val="FFFFFF"/>
                </a:solidFill>
                <a:latin typeface="Gugi"/>
                <a:ea typeface="Gugi"/>
                <a:cs typeface="Gugi"/>
                <a:sym typeface="Gug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ugi"/>
              <a:buNone/>
              <a:defRPr sz="2800">
                <a:solidFill>
                  <a:srgbClr val="FFFFFF"/>
                </a:solidFill>
                <a:latin typeface="Gugi"/>
                <a:ea typeface="Gugi"/>
                <a:cs typeface="Gugi"/>
                <a:sym typeface="Gug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ugi"/>
              <a:buNone/>
              <a:defRPr sz="2800">
                <a:solidFill>
                  <a:srgbClr val="FFFFFF"/>
                </a:solidFill>
                <a:latin typeface="Gugi"/>
                <a:ea typeface="Gugi"/>
                <a:cs typeface="Gugi"/>
                <a:sym typeface="Gug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ugi"/>
              <a:buNone/>
              <a:defRPr sz="2800">
                <a:solidFill>
                  <a:srgbClr val="FFFFFF"/>
                </a:solidFill>
                <a:latin typeface="Gugi"/>
                <a:ea typeface="Gugi"/>
                <a:cs typeface="Gugi"/>
                <a:sym typeface="Gug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ugi"/>
              <a:buNone/>
              <a:defRPr sz="2800">
                <a:solidFill>
                  <a:srgbClr val="FFFFFF"/>
                </a:solidFill>
                <a:latin typeface="Gugi"/>
                <a:ea typeface="Gugi"/>
                <a:cs typeface="Gugi"/>
                <a:sym typeface="Gug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ugi"/>
              <a:buNone/>
              <a:defRPr sz="2800">
                <a:solidFill>
                  <a:srgbClr val="FFFFFF"/>
                </a:solidFill>
                <a:latin typeface="Gugi"/>
                <a:ea typeface="Gugi"/>
                <a:cs typeface="Gugi"/>
                <a:sym typeface="Gug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ugi"/>
              <a:buNone/>
              <a:defRPr sz="2800">
                <a:solidFill>
                  <a:srgbClr val="FFFFFF"/>
                </a:solidFill>
                <a:latin typeface="Gugi"/>
                <a:ea typeface="Gugi"/>
                <a:cs typeface="Gugi"/>
                <a:sym typeface="Gug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ugi"/>
              <a:buNone/>
              <a:defRPr sz="2800">
                <a:solidFill>
                  <a:srgbClr val="FFFFFF"/>
                </a:solidFill>
                <a:latin typeface="Gugi"/>
                <a:ea typeface="Gugi"/>
                <a:cs typeface="Gugi"/>
                <a:sym typeface="Gug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ugi"/>
              <a:buNone/>
              <a:defRPr sz="2800">
                <a:solidFill>
                  <a:srgbClr val="FFFFFF"/>
                </a:solidFill>
                <a:latin typeface="Gugi"/>
                <a:ea typeface="Gugi"/>
                <a:cs typeface="Gugi"/>
                <a:sym typeface="Gugi"/>
              </a:defRPr>
            </a:lvl9pPr>
          </a:lstStyle>
          <a:p/>
        </p:txBody>
      </p:sp>
      <p:grpSp>
        <p:nvGrpSpPr>
          <p:cNvPr id="8" name="Google Shape;8;p1"/>
          <p:cNvGrpSpPr/>
          <p:nvPr/>
        </p:nvGrpSpPr>
        <p:grpSpPr>
          <a:xfrm>
            <a:off x="245644" y="-244961"/>
            <a:ext cx="8691144" cy="5369003"/>
            <a:chOff x="245644" y="-244961"/>
            <a:chExt cx="8691144" cy="5369003"/>
          </a:xfrm>
        </p:grpSpPr>
        <p:grpSp>
          <p:nvGrpSpPr>
            <p:cNvPr id="9" name="Google Shape;9;p1"/>
            <p:cNvGrpSpPr/>
            <p:nvPr/>
          </p:nvGrpSpPr>
          <p:grpSpPr>
            <a:xfrm rot="10800000">
              <a:off x="245644" y="-244961"/>
              <a:ext cx="8691144" cy="5369003"/>
              <a:chOff x="709612" y="361950"/>
              <a:chExt cx="10682331" cy="6453129"/>
            </a:xfrm>
          </p:grpSpPr>
          <p:sp>
            <p:nvSpPr>
              <p:cNvPr id="10" name="Google Shape;10;p1"/>
              <p:cNvSpPr/>
              <p:nvPr/>
            </p:nvSpPr>
            <p:spPr>
              <a:xfrm>
                <a:off x="4116291" y="1692369"/>
                <a:ext cx="4230000" cy="37206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1000888" y="4624606"/>
                <a:ext cx="2165700" cy="1932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8232170" y="1161111"/>
                <a:ext cx="2906400" cy="25911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13;p1"/>
              <p:cNvSpPr/>
              <p:nvPr/>
            </p:nvSpPr>
            <p:spPr>
              <a:xfrm>
                <a:off x="8738742" y="4999388"/>
                <a:ext cx="1671600" cy="14538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2083681" y="2892859"/>
                <a:ext cx="1418400" cy="13053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3502076" y="4715070"/>
                <a:ext cx="1120800" cy="10017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>
                <a:off x="2191328" y="1464815"/>
                <a:ext cx="975000" cy="9111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>
                <a:off x="6775783" y="527862"/>
                <a:ext cx="734400" cy="6333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4850818" y="755418"/>
                <a:ext cx="734400" cy="6333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9;p1"/>
              <p:cNvSpPr/>
              <p:nvPr/>
            </p:nvSpPr>
            <p:spPr>
              <a:xfrm>
                <a:off x="10632043" y="671415"/>
                <a:ext cx="759900" cy="6864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1"/>
              <p:cNvSpPr/>
              <p:nvPr/>
            </p:nvSpPr>
            <p:spPr>
              <a:xfrm>
                <a:off x="9821533" y="4274278"/>
                <a:ext cx="709200" cy="6669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p1"/>
              <p:cNvSpPr/>
              <p:nvPr/>
            </p:nvSpPr>
            <p:spPr>
              <a:xfrm>
                <a:off x="6509835" y="5590637"/>
                <a:ext cx="709200" cy="6669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22;p1"/>
              <p:cNvSpPr/>
              <p:nvPr/>
            </p:nvSpPr>
            <p:spPr>
              <a:xfrm>
                <a:off x="8662755" y="5978341"/>
                <a:ext cx="835800" cy="7851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23;p1"/>
              <p:cNvSpPr/>
              <p:nvPr/>
            </p:nvSpPr>
            <p:spPr>
              <a:xfrm>
                <a:off x="10000491" y="2064089"/>
                <a:ext cx="835800" cy="7851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7624288" y="4055971"/>
                <a:ext cx="835800" cy="7851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25;p1"/>
              <p:cNvSpPr/>
              <p:nvPr/>
            </p:nvSpPr>
            <p:spPr>
              <a:xfrm>
                <a:off x="791932" y="3270869"/>
                <a:ext cx="804300" cy="7077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26;p1"/>
              <p:cNvSpPr/>
              <p:nvPr/>
            </p:nvSpPr>
            <p:spPr>
              <a:xfrm>
                <a:off x="1437804" y="2758779"/>
                <a:ext cx="563700" cy="4749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27;p1"/>
              <p:cNvSpPr/>
              <p:nvPr/>
            </p:nvSpPr>
            <p:spPr>
              <a:xfrm>
                <a:off x="709612" y="2387227"/>
                <a:ext cx="614100" cy="5055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28;p1"/>
              <p:cNvSpPr/>
              <p:nvPr/>
            </p:nvSpPr>
            <p:spPr>
              <a:xfrm>
                <a:off x="8859051" y="361950"/>
                <a:ext cx="456000" cy="3936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29;p1"/>
              <p:cNvSpPr/>
              <p:nvPr/>
            </p:nvSpPr>
            <p:spPr>
              <a:xfrm>
                <a:off x="4033976" y="1191933"/>
                <a:ext cx="506700" cy="3936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3642968" y="4115267"/>
                <a:ext cx="272400" cy="2277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31;p1"/>
              <p:cNvSpPr/>
              <p:nvPr/>
            </p:nvSpPr>
            <p:spPr>
              <a:xfrm>
                <a:off x="3166475" y="5966112"/>
                <a:ext cx="272400" cy="2277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32;p1"/>
              <p:cNvSpPr/>
              <p:nvPr/>
            </p:nvSpPr>
            <p:spPr>
              <a:xfrm>
                <a:off x="6357863" y="6453279"/>
                <a:ext cx="417900" cy="3618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33;p1"/>
              <p:cNvSpPr/>
              <p:nvPr/>
            </p:nvSpPr>
            <p:spPr>
              <a:xfrm>
                <a:off x="2805544" y="2194992"/>
                <a:ext cx="417900" cy="3618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1710881" y="3942192"/>
                <a:ext cx="372900" cy="3321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35;p1"/>
              <p:cNvSpPr/>
              <p:nvPr/>
            </p:nvSpPr>
            <p:spPr>
              <a:xfrm>
                <a:off x="4160618" y="1920367"/>
                <a:ext cx="272400" cy="2277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6;p1"/>
              <p:cNvSpPr/>
              <p:nvPr/>
            </p:nvSpPr>
            <p:spPr>
              <a:xfrm>
                <a:off x="7678112" y="1047333"/>
                <a:ext cx="272400" cy="2277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37;p1"/>
              <p:cNvSpPr/>
              <p:nvPr/>
            </p:nvSpPr>
            <p:spPr>
              <a:xfrm>
                <a:off x="9178821" y="4157963"/>
                <a:ext cx="272400" cy="2277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1"/>
              <p:cNvSpPr/>
              <p:nvPr/>
            </p:nvSpPr>
            <p:spPr>
              <a:xfrm>
                <a:off x="959731" y="1553663"/>
                <a:ext cx="725100" cy="6414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39;p1"/>
              <p:cNvSpPr/>
              <p:nvPr/>
            </p:nvSpPr>
            <p:spPr>
              <a:xfrm>
                <a:off x="1317495" y="1167575"/>
                <a:ext cx="2716791" cy="1506366"/>
              </a:xfrm>
              <a:custGeom>
                <a:rect b="b" l="l" r="r" t="t"/>
                <a:pathLst>
                  <a:path extrusionOk="0" h="1109662" w="2005012">
                    <a:moveTo>
                      <a:pt x="0" y="1109662"/>
                    </a:moveTo>
                    <a:lnTo>
                      <a:pt x="80962" y="1085850"/>
                    </a:lnTo>
                    <a:lnTo>
                      <a:pt x="728662" y="19050"/>
                    </a:lnTo>
                    <a:lnTo>
                      <a:pt x="1409700" y="0"/>
                    </a:lnTo>
                    <a:lnTo>
                      <a:pt x="1533525" y="133350"/>
                    </a:lnTo>
                    <a:lnTo>
                      <a:pt x="2005012" y="138112"/>
                    </a:lnTo>
                  </a:path>
                </a:pathLst>
              </a:cu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40;p1"/>
              <p:cNvSpPr/>
              <p:nvPr/>
            </p:nvSpPr>
            <p:spPr>
              <a:xfrm>
                <a:off x="2868857" y="4490907"/>
                <a:ext cx="1707893" cy="496085"/>
              </a:xfrm>
              <a:custGeom>
                <a:rect b="b" l="l" r="r" t="t"/>
                <a:pathLst>
                  <a:path extrusionOk="0" h="395287" w="1042988">
                    <a:moveTo>
                      <a:pt x="0" y="395287"/>
                    </a:moveTo>
                    <a:lnTo>
                      <a:pt x="280988" y="390525"/>
                    </a:lnTo>
                    <a:lnTo>
                      <a:pt x="476250" y="0"/>
                    </a:lnTo>
                    <a:lnTo>
                      <a:pt x="1042988" y="9525"/>
                    </a:lnTo>
                  </a:path>
                </a:pathLst>
              </a:cu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41;p1"/>
              <p:cNvSpPr/>
              <p:nvPr/>
            </p:nvSpPr>
            <p:spPr>
              <a:xfrm>
                <a:off x="2780215" y="5456165"/>
                <a:ext cx="6080760" cy="1010564"/>
              </a:xfrm>
              <a:custGeom>
                <a:rect b="b" l="l" r="r" t="t"/>
                <a:pathLst>
                  <a:path extrusionOk="0" h="744430" w="4572000">
                    <a:moveTo>
                      <a:pt x="0" y="744430"/>
                    </a:moveTo>
                    <a:lnTo>
                      <a:pt x="581025" y="725380"/>
                    </a:lnTo>
                    <a:lnTo>
                      <a:pt x="842963" y="296755"/>
                    </a:lnTo>
                    <a:lnTo>
                      <a:pt x="1671638" y="291992"/>
                    </a:lnTo>
                    <a:lnTo>
                      <a:pt x="1847850" y="592030"/>
                    </a:lnTo>
                    <a:lnTo>
                      <a:pt x="2719388" y="577742"/>
                    </a:lnTo>
                    <a:lnTo>
                      <a:pt x="2833688" y="696805"/>
                    </a:lnTo>
                    <a:lnTo>
                      <a:pt x="4000500" y="677755"/>
                    </a:lnTo>
                    <a:lnTo>
                      <a:pt x="4327171" y="0"/>
                    </a:lnTo>
                    <a:cubicBezTo>
                      <a:pt x="4401783" y="6350"/>
                      <a:pt x="4497388" y="4655"/>
                      <a:pt x="4572000" y="11005"/>
                    </a:cubicBezTo>
                  </a:path>
                </a:pathLst>
              </a:cu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42;p1"/>
              <p:cNvSpPr/>
              <p:nvPr/>
            </p:nvSpPr>
            <p:spPr>
              <a:xfrm>
                <a:off x="7624288" y="1458353"/>
                <a:ext cx="1113889" cy="575394"/>
              </a:xfrm>
              <a:custGeom>
                <a:rect b="b" l="l" r="r" t="t"/>
                <a:pathLst>
                  <a:path extrusionOk="0" h="423863" w="900112">
                    <a:moveTo>
                      <a:pt x="0" y="423863"/>
                    </a:moveTo>
                    <a:lnTo>
                      <a:pt x="204787" y="423863"/>
                    </a:lnTo>
                    <a:lnTo>
                      <a:pt x="419100" y="14288"/>
                    </a:lnTo>
                    <a:lnTo>
                      <a:pt x="900112" y="0"/>
                    </a:lnTo>
                  </a:path>
                </a:pathLst>
              </a:cu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43;p1"/>
              <p:cNvSpPr/>
              <p:nvPr/>
            </p:nvSpPr>
            <p:spPr>
              <a:xfrm>
                <a:off x="7510307" y="4592299"/>
                <a:ext cx="2311599" cy="678834"/>
              </a:xfrm>
              <a:custGeom>
                <a:rect b="b" l="l" r="r" t="t"/>
                <a:pathLst>
                  <a:path extrusionOk="0" h="500062" w="1681163">
                    <a:moveTo>
                      <a:pt x="0" y="500062"/>
                    </a:moveTo>
                    <a:lnTo>
                      <a:pt x="890588" y="495300"/>
                    </a:lnTo>
                    <a:lnTo>
                      <a:pt x="1166813" y="0"/>
                    </a:lnTo>
                    <a:lnTo>
                      <a:pt x="1681163" y="23812"/>
                    </a:lnTo>
                  </a:path>
                </a:pathLst>
              </a:cu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7833249" y="5144774"/>
                <a:ext cx="272400" cy="2277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5" name="Google Shape;45;p1"/>
            <p:cNvSpPr/>
            <p:nvPr/>
          </p:nvSpPr>
          <p:spPr>
            <a:xfrm rot="10800000">
              <a:off x="3886531" y="1237737"/>
              <a:ext cx="1409400" cy="12885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19050">
              <a:solidFill>
                <a:srgbClr val="FFFFFF">
                  <a:alpha val="98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 rot="10800000">
              <a:off x="3438938" y="2953796"/>
              <a:ext cx="654300" cy="5889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19050">
              <a:solidFill>
                <a:srgbClr val="FFFFFF">
                  <a:alpha val="98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" name="Google Shape;47;p1"/>
          <p:cNvSpPr txBox="1"/>
          <p:nvPr/>
        </p:nvSpPr>
        <p:spPr>
          <a:xfrm rot="5400000">
            <a:off x="-731000" y="49211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9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"/>
          <p:cNvSpPr txBox="1"/>
          <p:nvPr>
            <p:ph type="ctrTitle"/>
          </p:nvPr>
        </p:nvSpPr>
        <p:spPr>
          <a:xfrm>
            <a:off x="852175" y="3827925"/>
            <a:ext cx="8211300" cy="126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Algorithmic Bias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Implicit biases, senses, sources, solutions</a:t>
            </a:r>
            <a:endParaRPr sz="2800"/>
          </a:p>
        </p:txBody>
      </p:sp>
      <p:grpSp>
        <p:nvGrpSpPr>
          <p:cNvPr id="178" name="Google Shape;178;p10"/>
          <p:cNvGrpSpPr/>
          <p:nvPr/>
        </p:nvGrpSpPr>
        <p:grpSpPr>
          <a:xfrm>
            <a:off x="3429900" y="1354284"/>
            <a:ext cx="839820" cy="511261"/>
            <a:chOff x="1614550" y="1499850"/>
            <a:chExt cx="4199100" cy="2523500"/>
          </a:xfrm>
        </p:grpSpPr>
        <p:sp>
          <p:nvSpPr>
            <p:cNvPr id="179" name="Google Shape;179;p10"/>
            <p:cNvSpPr/>
            <p:nvPr/>
          </p:nvSpPr>
          <p:spPr>
            <a:xfrm>
              <a:off x="1614550" y="1499850"/>
              <a:ext cx="4199100" cy="2523500"/>
            </a:xfrm>
            <a:custGeom>
              <a:rect b="b" l="l" r="r" t="t"/>
              <a:pathLst>
                <a:path extrusionOk="0" fill="none" h="100940" w="167964">
                  <a:moveTo>
                    <a:pt x="37550" y="100940"/>
                  </a:moveTo>
                  <a:cubicBezTo>
                    <a:pt x="16959" y="100940"/>
                    <a:pt x="1" y="83982"/>
                    <a:pt x="1" y="62987"/>
                  </a:cubicBezTo>
                  <a:cubicBezTo>
                    <a:pt x="1" y="41991"/>
                    <a:pt x="16959" y="25437"/>
                    <a:pt x="37550" y="25437"/>
                  </a:cubicBezTo>
                  <a:cubicBezTo>
                    <a:pt x="41184" y="25437"/>
                    <a:pt x="44818" y="25841"/>
                    <a:pt x="48048" y="26649"/>
                  </a:cubicBezTo>
                  <a:cubicBezTo>
                    <a:pt x="56527" y="10902"/>
                    <a:pt x="73081" y="1"/>
                    <a:pt x="92461" y="1"/>
                  </a:cubicBezTo>
                  <a:cubicBezTo>
                    <a:pt x="117494" y="1"/>
                    <a:pt x="138086" y="18170"/>
                    <a:pt x="142123" y="42395"/>
                  </a:cubicBezTo>
                  <a:cubicBezTo>
                    <a:pt x="156659" y="44010"/>
                    <a:pt x="167964" y="56527"/>
                    <a:pt x="167964" y="71466"/>
                  </a:cubicBezTo>
                  <a:cubicBezTo>
                    <a:pt x="167964" y="87616"/>
                    <a:pt x="155044" y="100940"/>
                    <a:pt x="138490" y="100940"/>
                  </a:cubicBezTo>
                  <a:close/>
                </a:path>
              </a:pathLst>
            </a:custGeom>
            <a:noFill/>
            <a:ln cap="sq" cmpd="sng" w="9525">
              <a:solidFill>
                <a:srgbClr val="EFEFEF"/>
              </a:solidFill>
              <a:prstDash val="solid"/>
              <a:miter lim="4037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3714100" y="2549625"/>
              <a:ext cx="25" cy="847925"/>
            </a:xfrm>
            <a:custGeom>
              <a:rect b="b" l="l" r="r" t="t"/>
              <a:pathLst>
                <a:path extrusionOk="0" fill="none" h="33917" w="1">
                  <a:moveTo>
                    <a:pt x="0" y="0"/>
                  </a:moveTo>
                  <a:lnTo>
                    <a:pt x="0" y="33916"/>
                  </a:lnTo>
                </a:path>
              </a:pathLst>
            </a:custGeom>
            <a:noFill/>
            <a:ln cap="sq" cmpd="sng" w="9525">
              <a:solidFill>
                <a:srgbClr val="EFEFEF"/>
              </a:solidFill>
              <a:prstDash val="solid"/>
              <a:miter lim="4037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3290150" y="2337650"/>
              <a:ext cx="847925" cy="423975"/>
            </a:xfrm>
            <a:custGeom>
              <a:rect b="b" l="l" r="r" t="t"/>
              <a:pathLst>
                <a:path extrusionOk="0" fill="none" h="16959" w="33917">
                  <a:moveTo>
                    <a:pt x="1" y="16958"/>
                  </a:moveTo>
                  <a:lnTo>
                    <a:pt x="16958" y="1"/>
                  </a:lnTo>
                  <a:lnTo>
                    <a:pt x="33916" y="16958"/>
                  </a:lnTo>
                  <a:lnTo>
                    <a:pt x="33916" y="16958"/>
                  </a:lnTo>
                </a:path>
              </a:pathLst>
            </a:custGeom>
            <a:noFill/>
            <a:ln cap="sq" cmpd="sng" w="9525">
              <a:solidFill>
                <a:srgbClr val="EFEFEF"/>
              </a:solidFill>
              <a:prstDash val="solid"/>
              <a:miter lim="4037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" name="Google Shape;182;p10"/>
          <p:cNvGrpSpPr/>
          <p:nvPr/>
        </p:nvGrpSpPr>
        <p:grpSpPr>
          <a:xfrm>
            <a:off x="1077500" y="2706117"/>
            <a:ext cx="339546" cy="445902"/>
            <a:chOff x="2240375" y="874025"/>
            <a:chExt cx="2947450" cy="3785250"/>
          </a:xfrm>
        </p:grpSpPr>
        <p:sp>
          <p:nvSpPr>
            <p:cNvPr id="183" name="Google Shape;183;p10"/>
            <p:cNvSpPr/>
            <p:nvPr/>
          </p:nvSpPr>
          <p:spPr>
            <a:xfrm>
              <a:off x="2240375" y="2549625"/>
              <a:ext cx="2947450" cy="2109650"/>
            </a:xfrm>
            <a:custGeom>
              <a:rect b="b" l="l" r="r" t="t"/>
              <a:pathLst>
                <a:path extrusionOk="0" fill="none" h="84386" w="117898">
                  <a:moveTo>
                    <a:pt x="1" y="0"/>
                  </a:moveTo>
                  <a:lnTo>
                    <a:pt x="117898" y="0"/>
                  </a:lnTo>
                  <a:lnTo>
                    <a:pt x="117898" y="84386"/>
                  </a:lnTo>
                  <a:lnTo>
                    <a:pt x="1" y="84386"/>
                  </a:lnTo>
                  <a:close/>
                </a:path>
              </a:pathLst>
            </a:custGeom>
            <a:noFill/>
            <a:ln cap="sq" cmpd="sng" w="9525">
              <a:solidFill>
                <a:srgbClr val="D8D8D8"/>
              </a:solidFill>
              <a:prstDash val="solid"/>
              <a:miter lim="4037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2664325" y="874025"/>
              <a:ext cx="2099575" cy="1675625"/>
            </a:xfrm>
            <a:custGeom>
              <a:rect b="b" l="l" r="r" t="t"/>
              <a:pathLst>
                <a:path extrusionOk="0" fill="none" h="67025" w="83983">
                  <a:moveTo>
                    <a:pt x="41991" y="1"/>
                  </a:moveTo>
                  <a:lnTo>
                    <a:pt x="41991" y="1"/>
                  </a:lnTo>
                  <a:cubicBezTo>
                    <a:pt x="65409" y="1"/>
                    <a:pt x="83982" y="18574"/>
                    <a:pt x="83982" y="41991"/>
                  </a:cubicBezTo>
                  <a:lnTo>
                    <a:pt x="83982" y="67024"/>
                  </a:lnTo>
                  <a:lnTo>
                    <a:pt x="1" y="67024"/>
                  </a:lnTo>
                  <a:lnTo>
                    <a:pt x="1" y="41991"/>
                  </a:lnTo>
                  <a:cubicBezTo>
                    <a:pt x="1" y="18574"/>
                    <a:pt x="18573" y="1"/>
                    <a:pt x="41991" y="1"/>
                  </a:cubicBezTo>
                  <a:close/>
                </a:path>
              </a:pathLst>
            </a:custGeom>
            <a:noFill/>
            <a:ln cap="sq" cmpd="sng" w="9525">
              <a:solidFill>
                <a:srgbClr val="D8D8D8"/>
              </a:solidFill>
              <a:prstDash val="solid"/>
              <a:miter lim="4037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3502125" y="3397525"/>
              <a:ext cx="423975" cy="413875"/>
            </a:xfrm>
            <a:custGeom>
              <a:rect b="b" l="l" r="r" t="t"/>
              <a:pathLst>
                <a:path extrusionOk="0" fill="none" h="16555" w="16959">
                  <a:moveTo>
                    <a:pt x="16958" y="8075"/>
                  </a:moveTo>
                  <a:cubicBezTo>
                    <a:pt x="16958" y="12920"/>
                    <a:pt x="13324" y="16554"/>
                    <a:pt x="8479" y="16554"/>
                  </a:cubicBezTo>
                  <a:cubicBezTo>
                    <a:pt x="3634" y="16554"/>
                    <a:pt x="0" y="12920"/>
                    <a:pt x="0" y="8075"/>
                  </a:cubicBezTo>
                  <a:cubicBezTo>
                    <a:pt x="0" y="3634"/>
                    <a:pt x="3634" y="0"/>
                    <a:pt x="8479" y="0"/>
                  </a:cubicBezTo>
                  <a:cubicBezTo>
                    <a:pt x="13324" y="0"/>
                    <a:pt x="16958" y="3634"/>
                    <a:pt x="16958" y="8075"/>
                  </a:cubicBezTo>
                  <a:close/>
                </a:path>
              </a:pathLst>
            </a:custGeom>
            <a:noFill/>
            <a:ln cap="sq" cmpd="sng" w="9525">
              <a:solidFill>
                <a:srgbClr val="D8D8D8"/>
              </a:solidFill>
              <a:prstDash val="solid"/>
              <a:miter lim="4037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6" name="Google Shape;186;p10"/>
          <p:cNvSpPr txBox="1"/>
          <p:nvPr/>
        </p:nvSpPr>
        <p:spPr>
          <a:xfrm>
            <a:off x="2313050" y="4397850"/>
            <a:ext cx="6863100" cy="7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Part 2: Understanding bias structure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definitions</a:t>
            </a:r>
            <a:endParaRPr/>
          </a:p>
        </p:txBody>
      </p:sp>
      <p:sp>
        <p:nvSpPr>
          <p:cNvPr id="248" name="Google Shape;248;p20"/>
          <p:cNvSpPr txBox="1"/>
          <p:nvPr>
            <p:ph idx="1" type="body"/>
          </p:nvPr>
        </p:nvSpPr>
        <p:spPr>
          <a:xfrm>
            <a:off x="1650725" y="1691538"/>
            <a:ext cx="71145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/>
              <a:t>Systematic deviation in algorithm output / performance relative to some norm</a:t>
            </a:r>
            <a:endParaRPr sz="1600"/>
          </a:p>
        </p:txBody>
      </p:sp>
      <p:grpSp>
        <p:nvGrpSpPr>
          <p:cNvPr id="249" name="Google Shape;249;p20"/>
          <p:cNvGrpSpPr/>
          <p:nvPr/>
        </p:nvGrpSpPr>
        <p:grpSpPr>
          <a:xfrm>
            <a:off x="933378" y="1750964"/>
            <a:ext cx="573092" cy="347945"/>
            <a:chOff x="1678900" y="1231350"/>
            <a:chExt cx="292200" cy="164350"/>
          </a:xfrm>
        </p:grpSpPr>
        <p:sp>
          <p:nvSpPr>
            <p:cNvPr id="250" name="Google Shape;250;p20"/>
            <p:cNvSpPr/>
            <p:nvPr/>
          </p:nvSpPr>
          <p:spPr>
            <a:xfrm>
              <a:off x="1678900" y="1231350"/>
              <a:ext cx="233775" cy="159725"/>
            </a:xfrm>
            <a:custGeom>
              <a:rect b="b" l="l" r="r" t="t"/>
              <a:pathLst>
                <a:path extrusionOk="0" h="6389" w="9351">
                  <a:moveTo>
                    <a:pt x="5853" y="1"/>
                  </a:moveTo>
                  <a:cubicBezTo>
                    <a:pt x="2624" y="1"/>
                    <a:pt x="1" y="2641"/>
                    <a:pt x="1" y="5871"/>
                  </a:cubicBezTo>
                  <a:lnTo>
                    <a:pt x="1" y="6388"/>
                  </a:lnTo>
                  <a:lnTo>
                    <a:pt x="786" y="6388"/>
                  </a:lnTo>
                  <a:lnTo>
                    <a:pt x="786" y="5871"/>
                  </a:lnTo>
                  <a:cubicBezTo>
                    <a:pt x="786" y="5318"/>
                    <a:pt x="893" y="4783"/>
                    <a:pt x="1053" y="4301"/>
                  </a:cubicBezTo>
                  <a:lnTo>
                    <a:pt x="1535" y="4497"/>
                  </a:lnTo>
                  <a:cubicBezTo>
                    <a:pt x="1589" y="4319"/>
                    <a:pt x="1660" y="4158"/>
                    <a:pt x="1731" y="3997"/>
                  </a:cubicBezTo>
                  <a:lnTo>
                    <a:pt x="1232" y="3801"/>
                  </a:lnTo>
                  <a:cubicBezTo>
                    <a:pt x="1428" y="3355"/>
                    <a:pt x="1714" y="2927"/>
                    <a:pt x="2035" y="2570"/>
                  </a:cubicBezTo>
                  <a:lnTo>
                    <a:pt x="2410" y="2927"/>
                  </a:lnTo>
                  <a:cubicBezTo>
                    <a:pt x="2517" y="2802"/>
                    <a:pt x="2641" y="2677"/>
                    <a:pt x="2784" y="2552"/>
                  </a:cubicBezTo>
                  <a:lnTo>
                    <a:pt x="2410" y="2178"/>
                  </a:lnTo>
                  <a:cubicBezTo>
                    <a:pt x="2766" y="1839"/>
                    <a:pt x="3177" y="1553"/>
                    <a:pt x="3623" y="1321"/>
                  </a:cubicBezTo>
                  <a:lnTo>
                    <a:pt x="3819" y="1821"/>
                  </a:lnTo>
                  <a:cubicBezTo>
                    <a:pt x="3980" y="1731"/>
                    <a:pt x="4158" y="1678"/>
                    <a:pt x="4319" y="1607"/>
                  </a:cubicBezTo>
                  <a:lnTo>
                    <a:pt x="4122" y="1107"/>
                  </a:lnTo>
                  <a:cubicBezTo>
                    <a:pt x="4568" y="946"/>
                    <a:pt x="5068" y="839"/>
                    <a:pt x="5586" y="821"/>
                  </a:cubicBezTo>
                  <a:lnTo>
                    <a:pt x="5586" y="1357"/>
                  </a:lnTo>
                  <a:cubicBezTo>
                    <a:pt x="5675" y="1357"/>
                    <a:pt x="5746" y="1339"/>
                    <a:pt x="5853" y="1339"/>
                  </a:cubicBezTo>
                  <a:cubicBezTo>
                    <a:pt x="5942" y="1339"/>
                    <a:pt x="6014" y="1339"/>
                    <a:pt x="6103" y="1357"/>
                  </a:cubicBezTo>
                  <a:lnTo>
                    <a:pt x="6103" y="821"/>
                  </a:lnTo>
                  <a:cubicBezTo>
                    <a:pt x="6638" y="839"/>
                    <a:pt x="7120" y="964"/>
                    <a:pt x="7566" y="1125"/>
                  </a:cubicBezTo>
                  <a:lnTo>
                    <a:pt x="7370" y="1607"/>
                  </a:lnTo>
                  <a:cubicBezTo>
                    <a:pt x="7548" y="1678"/>
                    <a:pt x="7709" y="1731"/>
                    <a:pt x="7869" y="1821"/>
                  </a:cubicBezTo>
                  <a:lnTo>
                    <a:pt x="8066" y="1321"/>
                  </a:lnTo>
                  <a:cubicBezTo>
                    <a:pt x="8315" y="1446"/>
                    <a:pt x="8547" y="1589"/>
                    <a:pt x="8761" y="1749"/>
                  </a:cubicBezTo>
                  <a:lnTo>
                    <a:pt x="9350" y="1178"/>
                  </a:lnTo>
                  <a:cubicBezTo>
                    <a:pt x="8369" y="447"/>
                    <a:pt x="7173" y="1"/>
                    <a:pt x="58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0"/>
            <p:cNvSpPr/>
            <p:nvPr/>
          </p:nvSpPr>
          <p:spPr>
            <a:xfrm>
              <a:off x="1927800" y="1294250"/>
              <a:ext cx="43300" cy="96825"/>
            </a:xfrm>
            <a:custGeom>
              <a:rect b="b" l="l" r="r" t="t"/>
              <a:pathLst>
                <a:path extrusionOk="0" h="3873" w="1732">
                  <a:moveTo>
                    <a:pt x="697" y="1"/>
                  </a:moveTo>
                  <a:lnTo>
                    <a:pt x="126" y="571"/>
                  </a:lnTo>
                  <a:cubicBezTo>
                    <a:pt x="269" y="786"/>
                    <a:pt x="393" y="1035"/>
                    <a:pt x="501" y="1267"/>
                  </a:cubicBezTo>
                  <a:lnTo>
                    <a:pt x="1" y="1481"/>
                  </a:lnTo>
                  <a:cubicBezTo>
                    <a:pt x="72" y="1642"/>
                    <a:pt x="144" y="1820"/>
                    <a:pt x="197" y="1981"/>
                  </a:cubicBezTo>
                  <a:lnTo>
                    <a:pt x="697" y="1785"/>
                  </a:lnTo>
                  <a:cubicBezTo>
                    <a:pt x="840" y="2267"/>
                    <a:pt x="947" y="2802"/>
                    <a:pt x="947" y="3355"/>
                  </a:cubicBezTo>
                  <a:lnTo>
                    <a:pt x="947" y="3872"/>
                  </a:lnTo>
                  <a:lnTo>
                    <a:pt x="1732" y="3872"/>
                  </a:lnTo>
                  <a:lnTo>
                    <a:pt x="1732" y="3355"/>
                  </a:lnTo>
                  <a:cubicBezTo>
                    <a:pt x="1732" y="2106"/>
                    <a:pt x="1357" y="946"/>
                    <a:pt x="6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0"/>
            <p:cNvSpPr/>
            <p:nvPr/>
          </p:nvSpPr>
          <p:spPr>
            <a:xfrm>
              <a:off x="1809600" y="1267925"/>
              <a:ext cx="128500" cy="127775"/>
            </a:xfrm>
            <a:custGeom>
              <a:rect b="b" l="l" r="r" t="t"/>
              <a:pathLst>
                <a:path extrusionOk="0" h="5111" w="5140">
                  <a:moveTo>
                    <a:pt x="5139" y="1"/>
                  </a:moveTo>
                  <a:lnTo>
                    <a:pt x="250" y="4158"/>
                  </a:lnTo>
                  <a:cubicBezTo>
                    <a:pt x="215" y="4176"/>
                    <a:pt x="215" y="4194"/>
                    <a:pt x="179" y="4230"/>
                  </a:cubicBezTo>
                  <a:cubicBezTo>
                    <a:pt x="1" y="4461"/>
                    <a:pt x="18" y="4783"/>
                    <a:pt x="250" y="4997"/>
                  </a:cubicBezTo>
                  <a:cubicBezTo>
                    <a:pt x="351" y="5074"/>
                    <a:pt x="468" y="5111"/>
                    <a:pt x="584" y="5111"/>
                  </a:cubicBezTo>
                  <a:cubicBezTo>
                    <a:pt x="737" y="5111"/>
                    <a:pt x="888" y="5047"/>
                    <a:pt x="1000" y="4925"/>
                  </a:cubicBezTo>
                  <a:lnTo>
                    <a:pt x="51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" name="Google Shape;253;p20"/>
          <p:cNvSpPr/>
          <p:nvPr/>
        </p:nvSpPr>
        <p:spPr>
          <a:xfrm>
            <a:off x="2142621" y="2559276"/>
            <a:ext cx="489992" cy="466803"/>
          </a:xfrm>
          <a:custGeom>
            <a:rect b="b" l="l" r="r" t="t"/>
            <a:pathLst>
              <a:path extrusionOk="0" h="9391" w="10314">
                <a:moveTo>
                  <a:pt x="5157" y="1"/>
                </a:moveTo>
                <a:cubicBezTo>
                  <a:pt x="4568" y="1"/>
                  <a:pt x="4086" y="482"/>
                  <a:pt x="4086" y="1071"/>
                </a:cubicBezTo>
                <a:cubicBezTo>
                  <a:pt x="4086" y="1553"/>
                  <a:pt x="4425" y="1963"/>
                  <a:pt x="4889" y="2088"/>
                </a:cubicBezTo>
                <a:lnTo>
                  <a:pt x="4889" y="3926"/>
                </a:lnTo>
                <a:cubicBezTo>
                  <a:pt x="4497" y="3997"/>
                  <a:pt x="4176" y="4229"/>
                  <a:pt x="3997" y="4550"/>
                </a:cubicBezTo>
                <a:lnTo>
                  <a:pt x="2284" y="3837"/>
                </a:lnTo>
                <a:cubicBezTo>
                  <a:pt x="2338" y="3373"/>
                  <a:pt x="2088" y="2891"/>
                  <a:pt x="1624" y="2695"/>
                </a:cubicBezTo>
                <a:cubicBezTo>
                  <a:pt x="1490" y="2643"/>
                  <a:pt x="1353" y="2618"/>
                  <a:pt x="1219" y="2618"/>
                </a:cubicBezTo>
                <a:cubicBezTo>
                  <a:pt x="798" y="2618"/>
                  <a:pt x="404" y="2860"/>
                  <a:pt x="214" y="3266"/>
                </a:cubicBezTo>
                <a:cubicBezTo>
                  <a:pt x="0" y="3819"/>
                  <a:pt x="250" y="4443"/>
                  <a:pt x="803" y="4675"/>
                </a:cubicBezTo>
                <a:cubicBezTo>
                  <a:pt x="932" y="4727"/>
                  <a:pt x="1067" y="4752"/>
                  <a:pt x="1201" y="4752"/>
                </a:cubicBezTo>
                <a:cubicBezTo>
                  <a:pt x="1529" y="4752"/>
                  <a:pt x="1849" y="4603"/>
                  <a:pt x="2052" y="4336"/>
                </a:cubicBezTo>
                <a:lnTo>
                  <a:pt x="3801" y="5050"/>
                </a:lnTo>
                <a:cubicBezTo>
                  <a:pt x="3801" y="5086"/>
                  <a:pt x="3801" y="5157"/>
                  <a:pt x="3801" y="5211"/>
                </a:cubicBezTo>
                <a:cubicBezTo>
                  <a:pt x="3801" y="5514"/>
                  <a:pt x="3890" y="5799"/>
                  <a:pt x="4051" y="6014"/>
                </a:cubicBezTo>
                <a:lnTo>
                  <a:pt x="2677" y="7423"/>
                </a:lnTo>
                <a:cubicBezTo>
                  <a:pt x="2506" y="7319"/>
                  <a:pt x="2313" y="7268"/>
                  <a:pt x="2122" y="7268"/>
                </a:cubicBezTo>
                <a:cubicBezTo>
                  <a:pt x="1854" y="7268"/>
                  <a:pt x="1590" y="7368"/>
                  <a:pt x="1392" y="7566"/>
                </a:cubicBezTo>
                <a:cubicBezTo>
                  <a:pt x="964" y="7994"/>
                  <a:pt x="964" y="8654"/>
                  <a:pt x="1392" y="9082"/>
                </a:cubicBezTo>
                <a:cubicBezTo>
                  <a:pt x="1597" y="9288"/>
                  <a:pt x="1869" y="9390"/>
                  <a:pt x="2141" y="9390"/>
                </a:cubicBezTo>
                <a:cubicBezTo>
                  <a:pt x="2414" y="9390"/>
                  <a:pt x="2686" y="9288"/>
                  <a:pt x="2891" y="9082"/>
                </a:cubicBezTo>
                <a:cubicBezTo>
                  <a:pt x="3230" y="8726"/>
                  <a:pt x="3283" y="8190"/>
                  <a:pt x="3051" y="7780"/>
                </a:cubicBezTo>
                <a:lnTo>
                  <a:pt x="4461" y="6370"/>
                </a:lnTo>
                <a:cubicBezTo>
                  <a:pt x="4657" y="6495"/>
                  <a:pt x="4889" y="6549"/>
                  <a:pt x="5121" y="6549"/>
                </a:cubicBezTo>
                <a:lnTo>
                  <a:pt x="5175" y="6549"/>
                </a:lnTo>
                <a:cubicBezTo>
                  <a:pt x="5407" y="6549"/>
                  <a:pt x="5639" y="6495"/>
                  <a:pt x="5853" y="6370"/>
                </a:cubicBezTo>
                <a:lnTo>
                  <a:pt x="7244" y="7780"/>
                </a:lnTo>
                <a:cubicBezTo>
                  <a:pt x="7013" y="8190"/>
                  <a:pt x="7066" y="8726"/>
                  <a:pt x="7405" y="9082"/>
                </a:cubicBezTo>
                <a:cubicBezTo>
                  <a:pt x="7619" y="9288"/>
                  <a:pt x="7896" y="9390"/>
                  <a:pt x="8170" y="9390"/>
                </a:cubicBezTo>
                <a:cubicBezTo>
                  <a:pt x="8444" y="9390"/>
                  <a:pt x="8716" y="9288"/>
                  <a:pt x="8922" y="9082"/>
                </a:cubicBezTo>
                <a:cubicBezTo>
                  <a:pt x="9332" y="8672"/>
                  <a:pt x="9332" y="7994"/>
                  <a:pt x="8922" y="7584"/>
                </a:cubicBezTo>
                <a:cubicBezTo>
                  <a:pt x="8720" y="7382"/>
                  <a:pt x="8450" y="7282"/>
                  <a:pt x="8174" y="7282"/>
                </a:cubicBezTo>
                <a:cubicBezTo>
                  <a:pt x="7985" y="7282"/>
                  <a:pt x="7793" y="7329"/>
                  <a:pt x="7619" y="7423"/>
                </a:cubicBezTo>
                <a:lnTo>
                  <a:pt x="6245" y="6031"/>
                </a:lnTo>
                <a:cubicBezTo>
                  <a:pt x="6406" y="5799"/>
                  <a:pt x="6513" y="5532"/>
                  <a:pt x="6513" y="5228"/>
                </a:cubicBezTo>
                <a:cubicBezTo>
                  <a:pt x="6513" y="5175"/>
                  <a:pt x="6513" y="5104"/>
                  <a:pt x="6495" y="5068"/>
                </a:cubicBezTo>
                <a:lnTo>
                  <a:pt x="8244" y="4336"/>
                </a:lnTo>
                <a:cubicBezTo>
                  <a:pt x="8450" y="4607"/>
                  <a:pt x="8777" y="4766"/>
                  <a:pt x="9118" y="4766"/>
                </a:cubicBezTo>
                <a:cubicBezTo>
                  <a:pt x="9249" y="4766"/>
                  <a:pt x="9382" y="4743"/>
                  <a:pt x="9510" y="4693"/>
                </a:cubicBezTo>
                <a:cubicBezTo>
                  <a:pt x="10046" y="4443"/>
                  <a:pt x="10313" y="3837"/>
                  <a:pt x="10081" y="3284"/>
                </a:cubicBezTo>
                <a:cubicBezTo>
                  <a:pt x="9906" y="2878"/>
                  <a:pt x="9504" y="2636"/>
                  <a:pt x="9079" y="2636"/>
                </a:cubicBezTo>
                <a:cubicBezTo>
                  <a:pt x="8944" y="2636"/>
                  <a:pt x="8806" y="2661"/>
                  <a:pt x="8672" y="2713"/>
                </a:cubicBezTo>
                <a:cubicBezTo>
                  <a:pt x="8226" y="2891"/>
                  <a:pt x="7958" y="3373"/>
                  <a:pt x="8030" y="3855"/>
                </a:cubicBezTo>
                <a:lnTo>
                  <a:pt x="6317" y="4568"/>
                </a:lnTo>
                <a:cubicBezTo>
                  <a:pt x="6120" y="4247"/>
                  <a:pt x="5781" y="3997"/>
                  <a:pt x="5407" y="3944"/>
                </a:cubicBezTo>
                <a:lnTo>
                  <a:pt x="5407" y="2088"/>
                </a:lnTo>
                <a:cubicBezTo>
                  <a:pt x="5871" y="1963"/>
                  <a:pt x="6210" y="1553"/>
                  <a:pt x="6210" y="1071"/>
                </a:cubicBezTo>
                <a:cubicBezTo>
                  <a:pt x="6210" y="482"/>
                  <a:pt x="5746" y="1"/>
                  <a:pt x="51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0"/>
          <p:cNvSpPr txBox="1"/>
          <p:nvPr>
            <p:ph idx="1" type="body"/>
          </p:nvPr>
        </p:nvSpPr>
        <p:spPr>
          <a:xfrm>
            <a:off x="2840850" y="2559275"/>
            <a:ext cx="20289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1600"/>
              <a:t>Multiple types:</a:t>
            </a:r>
            <a:endParaRPr b="1" sz="1600"/>
          </a:p>
        </p:txBody>
      </p:sp>
      <p:grpSp>
        <p:nvGrpSpPr>
          <p:cNvPr id="255" name="Google Shape;255;p20"/>
          <p:cNvGrpSpPr/>
          <p:nvPr/>
        </p:nvGrpSpPr>
        <p:grpSpPr>
          <a:xfrm>
            <a:off x="2944557" y="3117398"/>
            <a:ext cx="314250" cy="347925"/>
            <a:chOff x="4164375" y="1677425"/>
            <a:chExt cx="226650" cy="226175"/>
          </a:xfrm>
        </p:grpSpPr>
        <p:sp>
          <p:nvSpPr>
            <p:cNvPr id="256" name="Google Shape;256;p20"/>
            <p:cNvSpPr/>
            <p:nvPr/>
          </p:nvSpPr>
          <p:spPr>
            <a:xfrm>
              <a:off x="4164375" y="1677425"/>
              <a:ext cx="226650" cy="226175"/>
            </a:xfrm>
            <a:custGeom>
              <a:rect b="b" l="l" r="r" t="t"/>
              <a:pathLst>
                <a:path extrusionOk="0" h="9047" w="9066">
                  <a:moveTo>
                    <a:pt x="1" y="0"/>
                  </a:moveTo>
                  <a:lnTo>
                    <a:pt x="1" y="9047"/>
                  </a:lnTo>
                  <a:lnTo>
                    <a:pt x="9065" y="9047"/>
                  </a:lnTo>
                  <a:lnTo>
                    <a:pt x="9065" y="8244"/>
                  </a:lnTo>
                  <a:lnTo>
                    <a:pt x="804" y="8244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0"/>
            <p:cNvSpPr/>
            <p:nvPr/>
          </p:nvSpPr>
          <p:spPr>
            <a:xfrm>
              <a:off x="4204525" y="1747450"/>
              <a:ext cx="36600" cy="116450"/>
            </a:xfrm>
            <a:custGeom>
              <a:rect b="b" l="l" r="r" t="t"/>
              <a:pathLst>
                <a:path extrusionOk="0" h="4658" w="1464">
                  <a:moveTo>
                    <a:pt x="1" y="1"/>
                  </a:moveTo>
                  <a:lnTo>
                    <a:pt x="1" y="4658"/>
                  </a:lnTo>
                  <a:lnTo>
                    <a:pt x="1464" y="4658"/>
                  </a:lnTo>
                  <a:lnTo>
                    <a:pt x="14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0"/>
            <p:cNvSpPr/>
            <p:nvPr/>
          </p:nvSpPr>
          <p:spPr>
            <a:xfrm>
              <a:off x="4254500" y="1677425"/>
              <a:ext cx="36600" cy="186475"/>
            </a:xfrm>
            <a:custGeom>
              <a:rect b="b" l="l" r="r" t="t"/>
              <a:pathLst>
                <a:path extrusionOk="0" h="7459" w="1464">
                  <a:moveTo>
                    <a:pt x="0" y="0"/>
                  </a:moveTo>
                  <a:lnTo>
                    <a:pt x="0" y="7459"/>
                  </a:lnTo>
                  <a:lnTo>
                    <a:pt x="1463" y="7459"/>
                  </a:lnTo>
                  <a:lnTo>
                    <a:pt x="14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0"/>
            <p:cNvSpPr/>
            <p:nvPr/>
          </p:nvSpPr>
          <p:spPr>
            <a:xfrm>
              <a:off x="4304450" y="1747450"/>
              <a:ext cx="36600" cy="116450"/>
            </a:xfrm>
            <a:custGeom>
              <a:rect b="b" l="l" r="r" t="t"/>
              <a:pathLst>
                <a:path extrusionOk="0" h="4658" w="1464">
                  <a:moveTo>
                    <a:pt x="1" y="1"/>
                  </a:moveTo>
                  <a:lnTo>
                    <a:pt x="1" y="4658"/>
                  </a:lnTo>
                  <a:lnTo>
                    <a:pt x="1464" y="4658"/>
                  </a:lnTo>
                  <a:lnTo>
                    <a:pt x="14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0"/>
            <p:cNvSpPr/>
            <p:nvPr/>
          </p:nvSpPr>
          <p:spPr>
            <a:xfrm>
              <a:off x="4354400" y="1803650"/>
              <a:ext cx="36625" cy="60250"/>
            </a:xfrm>
            <a:custGeom>
              <a:rect b="b" l="l" r="r" t="t"/>
              <a:pathLst>
                <a:path extrusionOk="0" h="2410" w="1465">
                  <a:moveTo>
                    <a:pt x="1" y="1"/>
                  </a:moveTo>
                  <a:lnTo>
                    <a:pt x="1" y="2410"/>
                  </a:lnTo>
                  <a:lnTo>
                    <a:pt x="1464" y="2410"/>
                  </a:lnTo>
                  <a:lnTo>
                    <a:pt x="14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1" name="Google Shape;261;p20"/>
          <p:cNvSpPr txBox="1"/>
          <p:nvPr>
            <p:ph idx="1" type="body"/>
          </p:nvPr>
        </p:nvSpPr>
        <p:spPr>
          <a:xfrm>
            <a:off x="3466375" y="3057963"/>
            <a:ext cx="24243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/>
              <a:t>Statistical bias</a:t>
            </a:r>
            <a:endParaRPr sz="1600"/>
          </a:p>
        </p:txBody>
      </p:sp>
      <p:grpSp>
        <p:nvGrpSpPr>
          <p:cNvPr id="262" name="Google Shape;262;p20"/>
          <p:cNvGrpSpPr/>
          <p:nvPr/>
        </p:nvGrpSpPr>
        <p:grpSpPr>
          <a:xfrm>
            <a:off x="2944556" y="3556654"/>
            <a:ext cx="314237" cy="347927"/>
            <a:chOff x="6435300" y="1095300"/>
            <a:chExt cx="266325" cy="266325"/>
          </a:xfrm>
        </p:grpSpPr>
        <p:sp>
          <p:nvSpPr>
            <p:cNvPr id="263" name="Google Shape;263;p20"/>
            <p:cNvSpPr/>
            <p:nvPr/>
          </p:nvSpPr>
          <p:spPr>
            <a:xfrm>
              <a:off x="6444225" y="1095300"/>
              <a:ext cx="247150" cy="266325"/>
            </a:xfrm>
            <a:custGeom>
              <a:rect b="b" l="l" r="r" t="t"/>
              <a:pathLst>
                <a:path extrusionOk="0" h="10653" w="9886">
                  <a:moveTo>
                    <a:pt x="4961" y="1607"/>
                  </a:moveTo>
                  <a:cubicBezTo>
                    <a:pt x="5122" y="1607"/>
                    <a:pt x="5229" y="1731"/>
                    <a:pt x="5229" y="1856"/>
                  </a:cubicBezTo>
                  <a:cubicBezTo>
                    <a:pt x="5229" y="2017"/>
                    <a:pt x="5122" y="2124"/>
                    <a:pt x="4961" y="2124"/>
                  </a:cubicBezTo>
                  <a:cubicBezTo>
                    <a:pt x="4818" y="2124"/>
                    <a:pt x="4693" y="2017"/>
                    <a:pt x="4693" y="1856"/>
                  </a:cubicBezTo>
                  <a:cubicBezTo>
                    <a:pt x="4693" y="1731"/>
                    <a:pt x="4818" y="1607"/>
                    <a:pt x="4961" y="1607"/>
                  </a:cubicBezTo>
                  <a:close/>
                  <a:moveTo>
                    <a:pt x="4961" y="1"/>
                  </a:moveTo>
                  <a:cubicBezTo>
                    <a:pt x="4747" y="1"/>
                    <a:pt x="4568" y="179"/>
                    <a:pt x="4568" y="393"/>
                  </a:cubicBezTo>
                  <a:lnTo>
                    <a:pt x="4568" y="1178"/>
                  </a:lnTo>
                  <a:cubicBezTo>
                    <a:pt x="4444" y="1232"/>
                    <a:pt x="4337" y="1357"/>
                    <a:pt x="4265" y="1464"/>
                  </a:cubicBezTo>
                  <a:lnTo>
                    <a:pt x="839" y="1464"/>
                  </a:lnTo>
                  <a:cubicBezTo>
                    <a:pt x="607" y="1464"/>
                    <a:pt x="429" y="1642"/>
                    <a:pt x="429" y="1856"/>
                  </a:cubicBezTo>
                  <a:cubicBezTo>
                    <a:pt x="429" y="2053"/>
                    <a:pt x="572" y="2231"/>
                    <a:pt x="768" y="2249"/>
                  </a:cubicBezTo>
                  <a:lnTo>
                    <a:pt x="1" y="6121"/>
                  </a:lnTo>
                  <a:lnTo>
                    <a:pt x="554" y="6121"/>
                  </a:lnTo>
                  <a:lnTo>
                    <a:pt x="1143" y="3087"/>
                  </a:lnTo>
                  <a:lnTo>
                    <a:pt x="1892" y="6121"/>
                  </a:lnTo>
                  <a:lnTo>
                    <a:pt x="2427" y="6121"/>
                  </a:lnTo>
                  <a:lnTo>
                    <a:pt x="1464" y="2267"/>
                  </a:lnTo>
                  <a:lnTo>
                    <a:pt x="4265" y="2267"/>
                  </a:lnTo>
                  <a:cubicBezTo>
                    <a:pt x="4337" y="2392"/>
                    <a:pt x="4426" y="2499"/>
                    <a:pt x="4551" y="2570"/>
                  </a:cubicBezTo>
                  <a:lnTo>
                    <a:pt x="4551" y="9315"/>
                  </a:lnTo>
                  <a:lnTo>
                    <a:pt x="3623" y="9315"/>
                  </a:lnTo>
                  <a:cubicBezTo>
                    <a:pt x="3480" y="9315"/>
                    <a:pt x="3355" y="9439"/>
                    <a:pt x="3355" y="9582"/>
                  </a:cubicBezTo>
                  <a:lnTo>
                    <a:pt x="3355" y="9850"/>
                  </a:lnTo>
                  <a:lnTo>
                    <a:pt x="1767" y="9850"/>
                  </a:lnTo>
                  <a:lnTo>
                    <a:pt x="1767" y="10653"/>
                  </a:lnTo>
                  <a:lnTo>
                    <a:pt x="8155" y="10653"/>
                  </a:lnTo>
                  <a:lnTo>
                    <a:pt x="8155" y="9850"/>
                  </a:lnTo>
                  <a:lnTo>
                    <a:pt x="6567" y="9850"/>
                  </a:lnTo>
                  <a:lnTo>
                    <a:pt x="6567" y="9582"/>
                  </a:lnTo>
                  <a:cubicBezTo>
                    <a:pt x="6567" y="9439"/>
                    <a:pt x="6442" y="9315"/>
                    <a:pt x="6299" y="9315"/>
                  </a:cubicBezTo>
                  <a:lnTo>
                    <a:pt x="5354" y="9315"/>
                  </a:lnTo>
                  <a:lnTo>
                    <a:pt x="5354" y="2570"/>
                  </a:lnTo>
                  <a:cubicBezTo>
                    <a:pt x="5478" y="2499"/>
                    <a:pt x="5603" y="2392"/>
                    <a:pt x="5657" y="2267"/>
                  </a:cubicBezTo>
                  <a:lnTo>
                    <a:pt x="8208" y="2267"/>
                  </a:lnTo>
                  <a:lnTo>
                    <a:pt x="7459" y="6121"/>
                  </a:lnTo>
                  <a:lnTo>
                    <a:pt x="8012" y="6121"/>
                  </a:lnTo>
                  <a:lnTo>
                    <a:pt x="8601" y="3087"/>
                  </a:lnTo>
                  <a:lnTo>
                    <a:pt x="9350" y="6121"/>
                  </a:lnTo>
                  <a:lnTo>
                    <a:pt x="9886" y="6121"/>
                  </a:lnTo>
                  <a:lnTo>
                    <a:pt x="8922" y="2267"/>
                  </a:lnTo>
                  <a:lnTo>
                    <a:pt x="9083" y="2267"/>
                  </a:lnTo>
                  <a:cubicBezTo>
                    <a:pt x="9315" y="2267"/>
                    <a:pt x="9493" y="2088"/>
                    <a:pt x="9493" y="1856"/>
                  </a:cubicBezTo>
                  <a:cubicBezTo>
                    <a:pt x="9493" y="1642"/>
                    <a:pt x="9315" y="1464"/>
                    <a:pt x="9083" y="1464"/>
                  </a:cubicBezTo>
                  <a:lnTo>
                    <a:pt x="5657" y="1464"/>
                  </a:lnTo>
                  <a:cubicBezTo>
                    <a:pt x="5603" y="1357"/>
                    <a:pt x="5478" y="1232"/>
                    <a:pt x="5354" y="1178"/>
                  </a:cubicBezTo>
                  <a:lnTo>
                    <a:pt x="5354" y="393"/>
                  </a:lnTo>
                  <a:cubicBezTo>
                    <a:pt x="5354" y="179"/>
                    <a:pt x="5193" y="1"/>
                    <a:pt x="49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0"/>
            <p:cNvSpPr/>
            <p:nvPr/>
          </p:nvSpPr>
          <p:spPr>
            <a:xfrm>
              <a:off x="6435300" y="1258125"/>
              <a:ext cx="79875" cy="20100"/>
            </a:xfrm>
            <a:custGeom>
              <a:rect b="b" l="l" r="r" t="t"/>
              <a:pathLst>
                <a:path extrusionOk="0" h="804" w="3195">
                  <a:moveTo>
                    <a:pt x="1" y="0"/>
                  </a:moveTo>
                  <a:cubicBezTo>
                    <a:pt x="1" y="446"/>
                    <a:pt x="715" y="803"/>
                    <a:pt x="1589" y="803"/>
                  </a:cubicBezTo>
                  <a:cubicBezTo>
                    <a:pt x="2481" y="803"/>
                    <a:pt x="3195" y="446"/>
                    <a:pt x="3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0"/>
            <p:cNvSpPr/>
            <p:nvPr/>
          </p:nvSpPr>
          <p:spPr>
            <a:xfrm>
              <a:off x="6621325" y="1258125"/>
              <a:ext cx="80300" cy="20100"/>
            </a:xfrm>
            <a:custGeom>
              <a:rect b="b" l="l" r="r" t="t"/>
              <a:pathLst>
                <a:path extrusionOk="0" h="804" w="3212">
                  <a:moveTo>
                    <a:pt x="0" y="0"/>
                  </a:moveTo>
                  <a:cubicBezTo>
                    <a:pt x="0" y="446"/>
                    <a:pt x="732" y="803"/>
                    <a:pt x="1606" y="803"/>
                  </a:cubicBezTo>
                  <a:cubicBezTo>
                    <a:pt x="2480" y="803"/>
                    <a:pt x="3212" y="446"/>
                    <a:pt x="32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6" name="Google Shape;266;p20"/>
          <p:cNvSpPr/>
          <p:nvPr/>
        </p:nvSpPr>
        <p:spPr>
          <a:xfrm>
            <a:off x="2944550" y="4072000"/>
            <a:ext cx="314238" cy="347930"/>
          </a:xfrm>
          <a:custGeom>
            <a:rect b="b" l="l" r="r" t="t"/>
            <a:pathLst>
              <a:path extrusionOk="0" h="10636" w="10635">
                <a:moveTo>
                  <a:pt x="4622" y="1"/>
                </a:moveTo>
                <a:lnTo>
                  <a:pt x="3088" y="1518"/>
                </a:lnTo>
                <a:cubicBezTo>
                  <a:pt x="2736" y="1869"/>
                  <a:pt x="3337" y="2464"/>
                  <a:pt x="3833" y="2464"/>
                </a:cubicBezTo>
                <a:cubicBezTo>
                  <a:pt x="3840" y="2464"/>
                  <a:pt x="3848" y="2463"/>
                  <a:pt x="3855" y="2463"/>
                </a:cubicBezTo>
                <a:cubicBezTo>
                  <a:pt x="3868" y="2463"/>
                  <a:pt x="3881" y="2462"/>
                  <a:pt x="3895" y="2462"/>
                </a:cubicBezTo>
                <a:cubicBezTo>
                  <a:pt x="4739" y="2462"/>
                  <a:pt x="5041" y="3580"/>
                  <a:pt x="4426" y="4230"/>
                </a:cubicBezTo>
                <a:lnTo>
                  <a:pt x="4336" y="4319"/>
                </a:lnTo>
                <a:cubicBezTo>
                  <a:pt x="4098" y="4545"/>
                  <a:pt x="3794" y="4649"/>
                  <a:pt x="3504" y="4649"/>
                </a:cubicBezTo>
                <a:cubicBezTo>
                  <a:pt x="2994" y="4649"/>
                  <a:pt x="2529" y="4324"/>
                  <a:pt x="2552" y="3766"/>
                </a:cubicBezTo>
                <a:cubicBezTo>
                  <a:pt x="2566" y="3371"/>
                  <a:pt x="2190" y="2909"/>
                  <a:pt x="1856" y="2909"/>
                </a:cubicBezTo>
                <a:cubicBezTo>
                  <a:pt x="1767" y="2909"/>
                  <a:pt x="1681" y="2942"/>
                  <a:pt x="1607" y="3016"/>
                </a:cubicBezTo>
                <a:lnTo>
                  <a:pt x="1" y="4622"/>
                </a:lnTo>
                <a:lnTo>
                  <a:pt x="2249" y="6888"/>
                </a:lnTo>
                <a:cubicBezTo>
                  <a:pt x="2624" y="7245"/>
                  <a:pt x="1999" y="7834"/>
                  <a:pt x="1500" y="7834"/>
                </a:cubicBezTo>
                <a:cubicBezTo>
                  <a:pt x="1493" y="7834"/>
                  <a:pt x="1486" y="7834"/>
                  <a:pt x="1479" y="7834"/>
                </a:cubicBezTo>
                <a:cubicBezTo>
                  <a:pt x="621" y="7834"/>
                  <a:pt x="327" y="8963"/>
                  <a:pt x="964" y="9618"/>
                </a:cubicBezTo>
                <a:lnTo>
                  <a:pt x="1053" y="9707"/>
                </a:lnTo>
                <a:cubicBezTo>
                  <a:pt x="1282" y="9930"/>
                  <a:pt x="1573" y="10032"/>
                  <a:pt x="1851" y="10032"/>
                </a:cubicBezTo>
                <a:cubicBezTo>
                  <a:pt x="2352" y="10032"/>
                  <a:pt x="2814" y="9699"/>
                  <a:pt x="2802" y="9136"/>
                </a:cubicBezTo>
                <a:cubicBezTo>
                  <a:pt x="2788" y="8740"/>
                  <a:pt x="3168" y="8264"/>
                  <a:pt x="3503" y="8264"/>
                </a:cubicBezTo>
                <a:cubicBezTo>
                  <a:pt x="3590" y="8264"/>
                  <a:pt x="3674" y="8296"/>
                  <a:pt x="3748" y="8369"/>
                </a:cubicBezTo>
                <a:lnTo>
                  <a:pt x="6014" y="10635"/>
                </a:lnTo>
                <a:lnTo>
                  <a:pt x="7637" y="9011"/>
                </a:lnTo>
                <a:cubicBezTo>
                  <a:pt x="7994" y="8655"/>
                  <a:pt x="7388" y="8066"/>
                  <a:pt x="6870" y="8066"/>
                </a:cubicBezTo>
                <a:cubicBezTo>
                  <a:pt x="6857" y="8066"/>
                  <a:pt x="6843" y="8067"/>
                  <a:pt x="6830" y="8067"/>
                </a:cubicBezTo>
                <a:cubicBezTo>
                  <a:pt x="5986" y="8067"/>
                  <a:pt x="5684" y="6967"/>
                  <a:pt x="6299" y="6317"/>
                </a:cubicBezTo>
                <a:lnTo>
                  <a:pt x="6388" y="6228"/>
                </a:lnTo>
                <a:cubicBezTo>
                  <a:pt x="6624" y="5999"/>
                  <a:pt x="6932" y="5892"/>
                  <a:pt x="7225" y="5892"/>
                </a:cubicBezTo>
                <a:cubicBezTo>
                  <a:pt x="7732" y="5892"/>
                  <a:pt x="8195" y="6210"/>
                  <a:pt x="8173" y="6763"/>
                </a:cubicBezTo>
                <a:cubicBezTo>
                  <a:pt x="8159" y="7173"/>
                  <a:pt x="8535" y="7638"/>
                  <a:pt x="8870" y="7638"/>
                </a:cubicBezTo>
                <a:cubicBezTo>
                  <a:pt x="8958" y="7638"/>
                  <a:pt x="9044" y="7605"/>
                  <a:pt x="9118" y="7531"/>
                </a:cubicBezTo>
                <a:lnTo>
                  <a:pt x="10635" y="6014"/>
                </a:lnTo>
                <a:lnTo>
                  <a:pt x="8369" y="3748"/>
                </a:lnTo>
                <a:cubicBezTo>
                  <a:pt x="8017" y="3396"/>
                  <a:pt x="8601" y="2802"/>
                  <a:pt x="9114" y="2802"/>
                </a:cubicBezTo>
                <a:cubicBezTo>
                  <a:pt x="9121" y="2802"/>
                  <a:pt x="9129" y="2802"/>
                  <a:pt x="9136" y="2802"/>
                </a:cubicBezTo>
                <a:cubicBezTo>
                  <a:pt x="9149" y="2803"/>
                  <a:pt x="9162" y="2803"/>
                  <a:pt x="9175" y="2803"/>
                </a:cubicBezTo>
                <a:cubicBezTo>
                  <a:pt x="10019" y="2803"/>
                  <a:pt x="10287" y="1668"/>
                  <a:pt x="9671" y="1036"/>
                </a:cubicBezTo>
                <a:lnTo>
                  <a:pt x="9582" y="929"/>
                </a:lnTo>
                <a:cubicBezTo>
                  <a:pt x="9353" y="706"/>
                  <a:pt x="9061" y="604"/>
                  <a:pt x="8781" y="604"/>
                </a:cubicBezTo>
                <a:cubicBezTo>
                  <a:pt x="8275" y="604"/>
                  <a:pt x="7811" y="937"/>
                  <a:pt x="7834" y="1500"/>
                </a:cubicBezTo>
                <a:cubicBezTo>
                  <a:pt x="7834" y="1909"/>
                  <a:pt x="7465" y="2374"/>
                  <a:pt x="7135" y="2374"/>
                </a:cubicBezTo>
                <a:cubicBezTo>
                  <a:pt x="7047" y="2374"/>
                  <a:pt x="6963" y="2342"/>
                  <a:pt x="6888" y="2267"/>
                </a:cubicBezTo>
                <a:lnTo>
                  <a:pt x="462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0"/>
          <p:cNvSpPr txBox="1"/>
          <p:nvPr>
            <p:ph idx="1" type="body"/>
          </p:nvPr>
        </p:nvSpPr>
        <p:spPr>
          <a:xfrm>
            <a:off x="3466375" y="3497213"/>
            <a:ext cx="24243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/>
              <a:t>Moral</a:t>
            </a:r>
            <a:r>
              <a:rPr lang="en-GB" sz="1600"/>
              <a:t> bias</a:t>
            </a:r>
            <a:endParaRPr sz="1600"/>
          </a:p>
        </p:txBody>
      </p:sp>
      <p:sp>
        <p:nvSpPr>
          <p:cNvPr id="268" name="Google Shape;268;p20"/>
          <p:cNvSpPr txBox="1"/>
          <p:nvPr>
            <p:ph idx="1" type="body"/>
          </p:nvPr>
        </p:nvSpPr>
        <p:spPr>
          <a:xfrm>
            <a:off x="3466375" y="4012550"/>
            <a:ext cx="24243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/>
              <a:t>Social</a:t>
            </a:r>
            <a:r>
              <a:rPr lang="en-GB" sz="1600"/>
              <a:t> bias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Important characteristics</a:t>
            </a:r>
            <a:endParaRPr/>
          </a:p>
        </p:txBody>
      </p:sp>
      <p:sp>
        <p:nvSpPr>
          <p:cNvPr id="274" name="Google Shape;274;p21"/>
          <p:cNvSpPr txBox="1"/>
          <p:nvPr>
            <p:ph idx="1" type="body"/>
          </p:nvPr>
        </p:nvSpPr>
        <p:spPr>
          <a:xfrm>
            <a:off x="2551800" y="1167688"/>
            <a:ext cx="4040400" cy="6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Not just code / mathematics</a:t>
            </a:r>
            <a:endParaRPr/>
          </a:p>
        </p:txBody>
      </p:sp>
      <p:sp>
        <p:nvSpPr>
          <p:cNvPr id="275" name="Google Shape;275;p21"/>
          <p:cNvSpPr txBox="1"/>
          <p:nvPr>
            <p:ph idx="1" type="body"/>
          </p:nvPr>
        </p:nvSpPr>
        <p:spPr>
          <a:xfrm>
            <a:off x="881575" y="1871775"/>
            <a:ext cx="160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/>
              <a:t>Depends on</a:t>
            </a:r>
            <a:endParaRPr b="1"/>
          </a:p>
        </p:txBody>
      </p:sp>
      <p:grpSp>
        <p:nvGrpSpPr>
          <p:cNvPr id="276" name="Google Shape;276;p21"/>
          <p:cNvGrpSpPr/>
          <p:nvPr/>
        </p:nvGrpSpPr>
        <p:grpSpPr>
          <a:xfrm>
            <a:off x="448639" y="2561240"/>
            <a:ext cx="390273" cy="339172"/>
            <a:chOff x="6866650" y="1038650"/>
            <a:chExt cx="266325" cy="226175"/>
          </a:xfrm>
        </p:grpSpPr>
        <p:sp>
          <p:nvSpPr>
            <p:cNvPr id="277" name="Google Shape;277;p21"/>
            <p:cNvSpPr/>
            <p:nvPr/>
          </p:nvSpPr>
          <p:spPr>
            <a:xfrm>
              <a:off x="6866650" y="1078350"/>
              <a:ext cx="39725" cy="186475"/>
            </a:xfrm>
            <a:custGeom>
              <a:rect b="b" l="l" r="r" t="t"/>
              <a:pathLst>
                <a:path extrusionOk="0" h="7459" w="1589">
                  <a:moveTo>
                    <a:pt x="536" y="1"/>
                  </a:moveTo>
                  <a:cubicBezTo>
                    <a:pt x="233" y="1"/>
                    <a:pt x="1" y="250"/>
                    <a:pt x="1" y="536"/>
                  </a:cubicBezTo>
                  <a:lnTo>
                    <a:pt x="1" y="6924"/>
                  </a:lnTo>
                  <a:cubicBezTo>
                    <a:pt x="1" y="7227"/>
                    <a:pt x="233" y="7459"/>
                    <a:pt x="536" y="7459"/>
                  </a:cubicBezTo>
                  <a:lnTo>
                    <a:pt x="1589" y="7459"/>
                  </a:lnTo>
                  <a:lnTo>
                    <a:pt x="1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1"/>
            <p:cNvSpPr/>
            <p:nvPr/>
          </p:nvSpPr>
          <p:spPr>
            <a:xfrm>
              <a:off x="7092800" y="1078350"/>
              <a:ext cx="40175" cy="186475"/>
            </a:xfrm>
            <a:custGeom>
              <a:rect b="b" l="l" r="r" t="t"/>
              <a:pathLst>
                <a:path extrusionOk="0" h="7459" w="1607">
                  <a:moveTo>
                    <a:pt x="1" y="1"/>
                  </a:moveTo>
                  <a:lnTo>
                    <a:pt x="1" y="7459"/>
                  </a:lnTo>
                  <a:lnTo>
                    <a:pt x="1072" y="7459"/>
                  </a:lnTo>
                  <a:cubicBezTo>
                    <a:pt x="1375" y="7459"/>
                    <a:pt x="1607" y="7227"/>
                    <a:pt x="1607" y="6924"/>
                  </a:cubicBezTo>
                  <a:lnTo>
                    <a:pt x="1607" y="536"/>
                  </a:lnTo>
                  <a:cubicBezTo>
                    <a:pt x="1607" y="250"/>
                    <a:pt x="1375" y="1"/>
                    <a:pt x="1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1"/>
            <p:cNvSpPr/>
            <p:nvPr/>
          </p:nvSpPr>
          <p:spPr>
            <a:xfrm>
              <a:off x="6919750" y="1038650"/>
              <a:ext cx="159700" cy="226175"/>
            </a:xfrm>
            <a:custGeom>
              <a:rect b="b" l="l" r="r" t="t"/>
              <a:pathLst>
                <a:path extrusionOk="0" h="9047" w="6388">
                  <a:moveTo>
                    <a:pt x="3997" y="786"/>
                  </a:moveTo>
                  <a:cubicBezTo>
                    <a:pt x="4086" y="786"/>
                    <a:pt x="4140" y="857"/>
                    <a:pt x="4140" y="929"/>
                  </a:cubicBezTo>
                  <a:lnTo>
                    <a:pt x="4140" y="1589"/>
                  </a:lnTo>
                  <a:lnTo>
                    <a:pt x="2266" y="1589"/>
                  </a:lnTo>
                  <a:lnTo>
                    <a:pt x="2266" y="929"/>
                  </a:lnTo>
                  <a:cubicBezTo>
                    <a:pt x="2266" y="857"/>
                    <a:pt x="2320" y="786"/>
                    <a:pt x="2409" y="786"/>
                  </a:cubicBezTo>
                  <a:close/>
                  <a:moveTo>
                    <a:pt x="2409" y="1"/>
                  </a:moveTo>
                  <a:cubicBezTo>
                    <a:pt x="1891" y="1"/>
                    <a:pt x="1463" y="411"/>
                    <a:pt x="1463" y="929"/>
                  </a:cubicBezTo>
                  <a:lnTo>
                    <a:pt x="1463" y="1589"/>
                  </a:lnTo>
                  <a:lnTo>
                    <a:pt x="0" y="1589"/>
                  </a:lnTo>
                  <a:lnTo>
                    <a:pt x="0" y="9047"/>
                  </a:lnTo>
                  <a:lnTo>
                    <a:pt x="6388" y="9047"/>
                  </a:lnTo>
                  <a:lnTo>
                    <a:pt x="6388" y="1589"/>
                  </a:lnTo>
                  <a:lnTo>
                    <a:pt x="4925" y="1589"/>
                  </a:lnTo>
                  <a:lnTo>
                    <a:pt x="4925" y="929"/>
                  </a:lnTo>
                  <a:cubicBezTo>
                    <a:pt x="4925" y="411"/>
                    <a:pt x="4514" y="1"/>
                    <a:pt x="39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" name="Google Shape;280;p21"/>
          <p:cNvGrpSpPr/>
          <p:nvPr/>
        </p:nvGrpSpPr>
        <p:grpSpPr>
          <a:xfrm>
            <a:off x="448646" y="3189493"/>
            <a:ext cx="390263" cy="339137"/>
            <a:chOff x="968775" y="1180050"/>
            <a:chExt cx="262750" cy="262775"/>
          </a:xfrm>
        </p:grpSpPr>
        <p:sp>
          <p:nvSpPr>
            <p:cNvPr id="281" name="Google Shape;281;p21"/>
            <p:cNvSpPr/>
            <p:nvPr/>
          </p:nvSpPr>
          <p:spPr>
            <a:xfrm>
              <a:off x="1061550" y="1180050"/>
              <a:ext cx="169975" cy="169550"/>
            </a:xfrm>
            <a:custGeom>
              <a:rect b="b" l="l" r="r" t="t"/>
              <a:pathLst>
                <a:path extrusionOk="0" h="6782" w="6799">
                  <a:moveTo>
                    <a:pt x="5478" y="1"/>
                  </a:moveTo>
                  <a:lnTo>
                    <a:pt x="4015" y="1464"/>
                  </a:lnTo>
                  <a:lnTo>
                    <a:pt x="4086" y="2160"/>
                  </a:lnTo>
                  <a:lnTo>
                    <a:pt x="1963" y="4283"/>
                  </a:lnTo>
                  <a:cubicBezTo>
                    <a:pt x="1785" y="4194"/>
                    <a:pt x="1571" y="4122"/>
                    <a:pt x="1339" y="4122"/>
                  </a:cubicBezTo>
                  <a:cubicBezTo>
                    <a:pt x="607" y="4122"/>
                    <a:pt x="1" y="4729"/>
                    <a:pt x="1" y="5461"/>
                  </a:cubicBezTo>
                  <a:cubicBezTo>
                    <a:pt x="1" y="6192"/>
                    <a:pt x="607" y="6781"/>
                    <a:pt x="1339" y="6781"/>
                  </a:cubicBezTo>
                  <a:cubicBezTo>
                    <a:pt x="2070" y="6781"/>
                    <a:pt x="2677" y="6192"/>
                    <a:pt x="2677" y="5461"/>
                  </a:cubicBezTo>
                  <a:cubicBezTo>
                    <a:pt x="2677" y="5229"/>
                    <a:pt x="2606" y="5032"/>
                    <a:pt x="2516" y="4854"/>
                  </a:cubicBezTo>
                  <a:lnTo>
                    <a:pt x="4657" y="2713"/>
                  </a:lnTo>
                  <a:lnTo>
                    <a:pt x="5335" y="2784"/>
                  </a:lnTo>
                  <a:lnTo>
                    <a:pt x="6799" y="1321"/>
                  </a:lnTo>
                  <a:lnTo>
                    <a:pt x="5603" y="1196"/>
                  </a:lnTo>
                  <a:lnTo>
                    <a:pt x="54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1"/>
            <p:cNvSpPr/>
            <p:nvPr/>
          </p:nvSpPr>
          <p:spPr>
            <a:xfrm>
              <a:off x="968775" y="1189875"/>
              <a:ext cx="252950" cy="252950"/>
            </a:xfrm>
            <a:custGeom>
              <a:rect b="b" l="l" r="r" t="t"/>
              <a:pathLst>
                <a:path extrusionOk="0" h="10118" w="10118">
                  <a:moveTo>
                    <a:pt x="5050" y="0"/>
                  </a:moveTo>
                  <a:cubicBezTo>
                    <a:pt x="2266" y="0"/>
                    <a:pt x="0" y="2266"/>
                    <a:pt x="0" y="5068"/>
                  </a:cubicBezTo>
                  <a:cubicBezTo>
                    <a:pt x="0" y="7851"/>
                    <a:pt x="2266" y="10117"/>
                    <a:pt x="5050" y="10117"/>
                  </a:cubicBezTo>
                  <a:cubicBezTo>
                    <a:pt x="7851" y="10117"/>
                    <a:pt x="10117" y="7851"/>
                    <a:pt x="10117" y="5068"/>
                  </a:cubicBezTo>
                  <a:cubicBezTo>
                    <a:pt x="10117" y="4193"/>
                    <a:pt x="9903" y="3390"/>
                    <a:pt x="9510" y="2695"/>
                  </a:cubicBezTo>
                  <a:lnTo>
                    <a:pt x="9421" y="2766"/>
                  </a:lnTo>
                  <a:lnTo>
                    <a:pt x="9243" y="2962"/>
                  </a:lnTo>
                  <a:lnTo>
                    <a:pt x="9011" y="2927"/>
                  </a:lnTo>
                  <a:lnTo>
                    <a:pt x="8725" y="2891"/>
                  </a:lnTo>
                  <a:lnTo>
                    <a:pt x="8725" y="2891"/>
                  </a:lnTo>
                  <a:cubicBezTo>
                    <a:pt x="9100" y="3533"/>
                    <a:pt x="9314" y="4265"/>
                    <a:pt x="9314" y="5068"/>
                  </a:cubicBezTo>
                  <a:cubicBezTo>
                    <a:pt x="9314" y="7405"/>
                    <a:pt x="7405" y="9314"/>
                    <a:pt x="5050" y="9314"/>
                  </a:cubicBezTo>
                  <a:cubicBezTo>
                    <a:pt x="2712" y="9314"/>
                    <a:pt x="803" y="7405"/>
                    <a:pt x="803" y="5068"/>
                  </a:cubicBezTo>
                  <a:cubicBezTo>
                    <a:pt x="803" y="2730"/>
                    <a:pt x="2712" y="803"/>
                    <a:pt x="5050" y="803"/>
                  </a:cubicBezTo>
                  <a:cubicBezTo>
                    <a:pt x="5853" y="803"/>
                    <a:pt x="6584" y="1017"/>
                    <a:pt x="7227" y="1392"/>
                  </a:cubicBezTo>
                  <a:lnTo>
                    <a:pt x="7209" y="1142"/>
                  </a:lnTo>
                  <a:lnTo>
                    <a:pt x="7155" y="875"/>
                  </a:lnTo>
                  <a:lnTo>
                    <a:pt x="7351" y="678"/>
                  </a:lnTo>
                  <a:lnTo>
                    <a:pt x="7441" y="589"/>
                  </a:lnTo>
                  <a:cubicBezTo>
                    <a:pt x="6727" y="214"/>
                    <a:pt x="5924" y="0"/>
                    <a:pt x="50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1"/>
            <p:cNvSpPr/>
            <p:nvPr/>
          </p:nvSpPr>
          <p:spPr>
            <a:xfrm>
              <a:off x="1015150" y="1236700"/>
              <a:ext cx="160175" cy="159725"/>
            </a:xfrm>
            <a:custGeom>
              <a:rect b="b" l="l" r="r" t="t"/>
              <a:pathLst>
                <a:path extrusionOk="0" h="6389" w="6407">
                  <a:moveTo>
                    <a:pt x="3195" y="1"/>
                  </a:moveTo>
                  <a:cubicBezTo>
                    <a:pt x="1446" y="1"/>
                    <a:pt x="1" y="1428"/>
                    <a:pt x="1" y="3195"/>
                  </a:cubicBezTo>
                  <a:cubicBezTo>
                    <a:pt x="1" y="4943"/>
                    <a:pt x="1446" y="6388"/>
                    <a:pt x="3195" y="6388"/>
                  </a:cubicBezTo>
                  <a:cubicBezTo>
                    <a:pt x="4961" y="6388"/>
                    <a:pt x="6406" y="4943"/>
                    <a:pt x="6406" y="3195"/>
                  </a:cubicBezTo>
                  <a:cubicBezTo>
                    <a:pt x="6406" y="2642"/>
                    <a:pt x="6264" y="2142"/>
                    <a:pt x="6032" y="1696"/>
                  </a:cubicBezTo>
                  <a:lnTo>
                    <a:pt x="5425" y="2285"/>
                  </a:lnTo>
                  <a:cubicBezTo>
                    <a:pt x="5550" y="2570"/>
                    <a:pt x="5603" y="2873"/>
                    <a:pt x="5603" y="3195"/>
                  </a:cubicBezTo>
                  <a:cubicBezTo>
                    <a:pt x="5603" y="4515"/>
                    <a:pt x="4533" y="5586"/>
                    <a:pt x="3195" y="5586"/>
                  </a:cubicBezTo>
                  <a:cubicBezTo>
                    <a:pt x="1892" y="5586"/>
                    <a:pt x="804" y="4515"/>
                    <a:pt x="804" y="3195"/>
                  </a:cubicBezTo>
                  <a:cubicBezTo>
                    <a:pt x="804" y="1874"/>
                    <a:pt x="1892" y="786"/>
                    <a:pt x="3195" y="786"/>
                  </a:cubicBezTo>
                  <a:cubicBezTo>
                    <a:pt x="3534" y="786"/>
                    <a:pt x="3837" y="857"/>
                    <a:pt x="4105" y="964"/>
                  </a:cubicBezTo>
                  <a:lnTo>
                    <a:pt x="4711" y="376"/>
                  </a:lnTo>
                  <a:cubicBezTo>
                    <a:pt x="4265" y="126"/>
                    <a:pt x="3748" y="1"/>
                    <a:pt x="31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4" name="Google Shape;284;p21"/>
          <p:cNvSpPr/>
          <p:nvPr/>
        </p:nvSpPr>
        <p:spPr>
          <a:xfrm>
            <a:off x="448652" y="3785076"/>
            <a:ext cx="390247" cy="404436"/>
          </a:xfrm>
          <a:custGeom>
            <a:rect b="b" l="l" r="r" t="t"/>
            <a:pathLst>
              <a:path extrusionOk="0" h="11716" w="11991">
                <a:moveTo>
                  <a:pt x="9819" y="1"/>
                </a:moveTo>
                <a:cubicBezTo>
                  <a:pt x="9326" y="1"/>
                  <a:pt x="8840" y="179"/>
                  <a:pt x="8458" y="525"/>
                </a:cubicBezTo>
                <a:cubicBezTo>
                  <a:pt x="7887" y="1043"/>
                  <a:pt x="7655" y="1828"/>
                  <a:pt x="7851" y="2560"/>
                </a:cubicBezTo>
                <a:lnTo>
                  <a:pt x="2694" y="7716"/>
                </a:lnTo>
                <a:cubicBezTo>
                  <a:pt x="2522" y="7670"/>
                  <a:pt x="2346" y="7647"/>
                  <a:pt x="2172" y="7647"/>
                </a:cubicBezTo>
                <a:cubicBezTo>
                  <a:pt x="1608" y="7647"/>
                  <a:pt x="1060" y="7882"/>
                  <a:pt x="678" y="8305"/>
                </a:cubicBezTo>
                <a:cubicBezTo>
                  <a:pt x="179" y="8876"/>
                  <a:pt x="0" y="9679"/>
                  <a:pt x="268" y="10392"/>
                </a:cubicBezTo>
                <a:lnTo>
                  <a:pt x="1463" y="9197"/>
                </a:lnTo>
                <a:lnTo>
                  <a:pt x="2409" y="9447"/>
                </a:lnTo>
                <a:lnTo>
                  <a:pt x="2659" y="10392"/>
                </a:lnTo>
                <a:lnTo>
                  <a:pt x="1463" y="11588"/>
                </a:lnTo>
                <a:cubicBezTo>
                  <a:pt x="1692" y="11674"/>
                  <a:pt x="1931" y="11716"/>
                  <a:pt x="2168" y="11716"/>
                </a:cubicBezTo>
                <a:cubicBezTo>
                  <a:pt x="2669" y="11716"/>
                  <a:pt x="3163" y="11529"/>
                  <a:pt x="3551" y="11178"/>
                </a:cubicBezTo>
                <a:cubicBezTo>
                  <a:pt x="4104" y="10678"/>
                  <a:pt x="4354" y="9875"/>
                  <a:pt x="4140" y="9143"/>
                </a:cubicBezTo>
                <a:lnTo>
                  <a:pt x="9296" y="3987"/>
                </a:lnTo>
                <a:cubicBezTo>
                  <a:pt x="9469" y="4033"/>
                  <a:pt x="9645" y="4056"/>
                  <a:pt x="9819" y="4056"/>
                </a:cubicBezTo>
                <a:cubicBezTo>
                  <a:pt x="10383" y="4056"/>
                  <a:pt x="10931" y="3821"/>
                  <a:pt x="11312" y="3398"/>
                </a:cubicBezTo>
                <a:cubicBezTo>
                  <a:pt x="11830" y="2845"/>
                  <a:pt x="11990" y="2042"/>
                  <a:pt x="11723" y="1328"/>
                </a:cubicBezTo>
                <a:lnTo>
                  <a:pt x="11723" y="1328"/>
                </a:lnTo>
                <a:lnTo>
                  <a:pt x="10545" y="2524"/>
                </a:lnTo>
                <a:lnTo>
                  <a:pt x="9582" y="2274"/>
                </a:lnTo>
                <a:lnTo>
                  <a:pt x="9332" y="1328"/>
                </a:lnTo>
                <a:lnTo>
                  <a:pt x="10545" y="133"/>
                </a:lnTo>
                <a:cubicBezTo>
                  <a:pt x="10309" y="44"/>
                  <a:pt x="10063" y="1"/>
                  <a:pt x="981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1"/>
          <p:cNvSpPr txBox="1"/>
          <p:nvPr>
            <p:ph idx="1" type="body"/>
          </p:nvPr>
        </p:nvSpPr>
        <p:spPr>
          <a:xfrm>
            <a:off x="1097575" y="2444475"/>
            <a:ext cx="368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/>
              <a:t>Domain</a:t>
            </a:r>
            <a:r>
              <a:rPr lang="en-GB" sz="1600"/>
              <a:t> of application</a:t>
            </a:r>
            <a:endParaRPr sz="1600"/>
          </a:p>
        </p:txBody>
      </p:sp>
      <p:sp>
        <p:nvSpPr>
          <p:cNvPr id="286" name="Google Shape;286;p21"/>
          <p:cNvSpPr txBox="1"/>
          <p:nvPr>
            <p:ph idx="1" type="body"/>
          </p:nvPr>
        </p:nvSpPr>
        <p:spPr>
          <a:xfrm>
            <a:off x="1097575" y="3072713"/>
            <a:ext cx="38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/>
              <a:t>Goals of algorithmic use</a:t>
            </a:r>
            <a:endParaRPr sz="1600"/>
          </a:p>
        </p:txBody>
      </p:sp>
      <p:sp>
        <p:nvSpPr>
          <p:cNvPr id="287" name="Google Shape;287;p21"/>
          <p:cNvSpPr txBox="1"/>
          <p:nvPr>
            <p:ph idx="1" type="body"/>
          </p:nvPr>
        </p:nvSpPr>
        <p:spPr>
          <a:xfrm>
            <a:off x="1097575" y="3700938"/>
            <a:ext cx="254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/>
              <a:t>Contextual factors</a:t>
            </a:r>
            <a:endParaRPr sz="1600"/>
          </a:p>
        </p:txBody>
      </p:sp>
      <p:sp>
        <p:nvSpPr>
          <p:cNvPr id="288" name="Google Shape;288;p21"/>
          <p:cNvSpPr txBox="1"/>
          <p:nvPr>
            <p:ph idx="1" type="body"/>
          </p:nvPr>
        </p:nvSpPr>
        <p:spPr>
          <a:xfrm>
            <a:off x="1934475" y="4329175"/>
            <a:ext cx="5144700" cy="6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Bias exists anywhere induction does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Similarities between algorithmic and cognitive bias</a:t>
            </a:r>
            <a:endParaRPr/>
          </a:p>
        </p:txBody>
      </p:sp>
      <p:sp>
        <p:nvSpPr>
          <p:cNvPr id="294" name="Google Shape;294;p22"/>
          <p:cNvSpPr txBox="1"/>
          <p:nvPr>
            <p:ph idx="1" type="body"/>
          </p:nvPr>
        </p:nvSpPr>
        <p:spPr>
          <a:xfrm>
            <a:off x="311700" y="1567400"/>
            <a:ext cx="8520600" cy="30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Both can emerge from seemingly </a:t>
            </a:r>
            <a:r>
              <a:rPr lang="en-GB"/>
              <a:t>innocent</a:t>
            </a:r>
            <a:r>
              <a:rPr lang="en-GB"/>
              <a:t> information processing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Neither requires explicit representation of biased rules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Both can operate through proxy attributes that correlate with </a:t>
            </a:r>
            <a:r>
              <a:rPr lang="en-GB"/>
              <a:t>sensitive</a:t>
            </a:r>
            <a:r>
              <a:rPr lang="en-GB"/>
              <a:t> characteristics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Example: KNN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proxy problem</a:t>
            </a:r>
            <a:endParaRPr/>
          </a:p>
        </p:txBody>
      </p:sp>
      <p:sp>
        <p:nvSpPr>
          <p:cNvPr id="300" name="Google Shape;300;p23"/>
          <p:cNvSpPr txBox="1"/>
          <p:nvPr>
            <p:ph idx="1" type="body"/>
          </p:nvPr>
        </p:nvSpPr>
        <p:spPr>
          <a:xfrm>
            <a:off x="311700" y="1152475"/>
            <a:ext cx="417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GB" sz="1600"/>
              <a:t>Proxy Problem</a:t>
            </a:r>
            <a:endParaRPr b="1"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Programs use proxy attributes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Example: zip codes as proxy for race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Makes bias hard to eliminate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Similar to human implicit biases</a:t>
            </a:r>
            <a:endParaRPr sz="1600"/>
          </a:p>
        </p:txBody>
      </p:sp>
      <p:sp>
        <p:nvSpPr>
          <p:cNvPr id="301" name="Google Shape;301;p23"/>
          <p:cNvSpPr txBox="1"/>
          <p:nvPr>
            <p:ph idx="4294967295" type="body"/>
          </p:nvPr>
        </p:nvSpPr>
        <p:spPr>
          <a:xfrm>
            <a:off x="4572000" y="863550"/>
            <a:ext cx="48171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GB" sz="1600"/>
              <a:t>Truly implicit bias</a:t>
            </a:r>
            <a:endParaRPr b="1"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Bias without explicit representation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Emerges from innocuous patterns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Resistant to simple filtering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Hard to counter-example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4"/>
          <p:cNvSpPr txBox="1"/>
          <p:nvPr>
            <p:ph type="title"/>
          </p:nvPr>
        </p:nvSpPr>
        <p:spPr>
          <a:xfrm>
            <a:off x="694675" y="678125"/>
            <a:ext cx="6174600" cy="18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Your view. . .</a:t>
            </a:r>
            <a:endParaRPr/>
          </a:p>
        </p:txBody>
      </p:sp>
      <p:sp>
        <p:nvSpPr>
          <p:cNvPr id="307" name="Google Shape;307;p24"/>
          <p:cNvSpPr txBox="1"/>
          <p:nvPr>
            <p:ph idx="1" type="body"/>
          </p:nvPr>
        </p:nvSpPr>
        <p:spPr>
          <a:xfrm>
            <a:off x="2236975" y="1975800"/>
            <a:ext cx="6372300" cy="15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If biases can emerge from seemingly neutral processes, what does this mean for accountability and </a:t>
            </a:r>
            <a:r>
              <a:rPr lang="en-GB" sz="2100"/>
              <a:t>responsibility</a:t>
            </a:r>
            <a:r>
              <a:rPr lang="en-GB" sz="2100"/>
              <a:t> in AI system</a:t>
            </a:r>
            <a:r>
              <a:rPr lang="en-GB" sz="2100"/>
              <a:t>?</a:t>
            </a:r>
            <a:endParaRPr sz="2100"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308" name="Google Shape;308;p24"/>
          <p:cNvPicPr preferRelativeResize="0"/>
          <p:nvPr/>
        </p:nvPicPr>
        <p:blipFill rotWithShape="1">
          <a:blip r:embed="rId3">
            <a:alphaModFix/>
          </a:blip>
          <a:srcRect b="42265" l="14055" r="15027" t="13726"/>
          <a:stretch/>
        </p:blipFill>
        <p:spPr>
          <a:xfrm>
            <a:off x="313750" y="2879925"/>
            <a:ext cx="2431675" cy="22635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Part 3: Potential solutions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6"/>
          <p:cNvSpPr txBox="1"/>
          <p:nvPr>
            <p:ph type="title"/>
          </p:nvPr>
        </p:nvSpPr>
        <p:spPr>
          <a:xfrm>
            <a:off x="379800" y="1216675"/>
            <a:ext cx="4718100" cy="84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challenges: </a:t>
            </a:r>
            <a:endParaRPr/>
          </a:p>
        </p:txBody>
      </p:sp>
      <p:sp>
        <p:nvSpPr>
          <p:cNvPr id="319" name="Google Shape;319;p26"/>
          <p:cNvSpPr txBox="1"/>
          <p:nvPr>
            <p:ph idx="1" type="subTitle"/>
          </p:nvPr>
        </p:nvSpPr>
        <p:spPr>
          <a:xfrm>
            <a:off x="379800" y="2187800"/>
            <a:ext cx="4292100" cy="22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n-GB" sz="1800">
                <a:solidFill>
                  <a:schemeClr val="lt1"/>
                </a:solidFill>
              </a:rPr>
              <a:t>Impossibility results for fairness metrics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➔"/>
            </a:pPr>
            <a:r>
              <a:rPr lang="en-GB" sz="1800">
                <a:solidFill>
                  <a:schemeClr val="lt1"/>
                </a:solidFill>
              </a:rPr>
              <a:t>Tradeoff between accuracy and fairness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➔"/>
            </a:pPr>
            <a:r>
              <a:rPr lang="en-GB" sz="1800">
                <a:solidFill>
                  <a:schemeClr val="lt1"/>
                </a:solidFill>
              </a:rPr>
              <a:t>Need for both technical and social solutions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320" name="Google Shape;320;p26"/>
          <p:cNvPicPr preferRelativeResize="0"/>
          <p:nvPr/>
        </p:nvPicPr>
        <p:blipFill rotWithShape="1">
          <a:blip r:embed="rId3">
            <a:alphaModFix/>
          </a:blip>
          <a:srcRect b="0" l="13083" r="13083" t="0"/>
          <a:stretch/>
        </p:blipFill>
        <p:spPr>
          <a:xfrm>
            <a:off x="4845900" y="922875"/>
            <a:ext cx="3991800" cy="3602100"/>
          </a:xfrm>
          <a:prstGeom prst="hexagon">
            <a:avLst>
              <a:gd fmla="val 25000" name="adj"/>
              <a:gd fmla="val 115470" name="vf"/>
            </a:avLst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7"/>
          <p:cNvSpPr txBox="1"/>
          <p:nvPr>
            <p:ph type="title"/>
          </p:nvPr>
        </p:nvSpPr>
        <p:spPr>
          <a:xfrm>
            <a:off x="694675" y="678125"/>
            <a:ext cx="6174600" cy="18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Your view. . .</a:t>
            </a:r>
            <a:endParaRPr/>
          </a:p>
        </p:txBody>
      </p:sp>
      <p:sp>
        <p:nvSpPr>
          <p:cNvPr id="326" name="Google Shape;326;p27"/>
          <p:cNvSpPr txBox="1"/>
          <p:nvPr>
            <p:ph idx="1" type="body"/>
          </p:nvPr>
        </p:nvSpPr>
        <p:spPr>
          <a:xfrm>
            <a:off x="1932625" y="1945375"/>
            <a:ext cx="6920100" cy="15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What are the </a:t>
            </a:r>
            <a:r>
              <a:rPr lang="en-GB" sz="2100"/>
              <a:t>ethical</a:t>
            </a:r>
            <a:r>
              <a:rPr lang="en-GB" sz="2100"/>
              <a:t> implications of accuracy-fairness tradeoffs? Should we accept less accurate systems to achieve more fairness?</a:t>
            </a:r>
            <a:endParaRPr sz="2100"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100">
                <a:solidFill>
                  <a:schemeClr val="lt1"/>
                </a:solidFill>
              </a:rPr>
              <a:t>Who gets to make these decisions</a:t>
            </a:r>
            <a:endParaRPr sz="2100"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327" name="Google Shape;327;p27"/>
          <p:cNvPicPr preferRelativeResize="0"/>
          <p:nvPr/>
        </p:nvPicPr>
        <p:blipFill rotWithShape="1">
          <a:blip r:embed="rId3">
            <a:alphaModFix/>
          </a:blip>
          <a:srcRect b="42265" l="14055" r="15027" t="13726"/>
          <a:stretch/>
        </p:blipFill>
        <p:spPr>
          <a:xfrm>
            <a:off x="313750" y="2879925"/>
            <a:ext cx="2431675" cy="22635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8"/>
          <p:cNvSpPr txBox="1"/>
          <p:nvPr>
            <p:ph type="title"/>
          </p:nvPr>
        </p:nvSpPr>
        <p:spPr>
          <a:xfrm>
            <a:off x="2952175" y="1353650"/>
            <a:ext cx="5523900" cy="84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Mitigation strategies: </a:t>
            </a:r>
            <a:endParaRPr/>
          </a:p>
        </p:txBody>
      </p:sp>
      <p:sp>
        <p:nvSpPr>
          <p:cNvPr id="333" name="Google Shape;333;p28"/>
          <p:cNvSpPr txBox="1"/>
          <p:nvPr>
            <p:ph idx="1" type="subTitle"/>
          </p:nvPr>
        </p:nvSpPr>
        <p:spPr>
          <a:xfrm>
            <a:off x="4119600" y="2416075"/>
            <a:ext cx="5024400" cy="22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➔"/>
            </a:pPr>
            <a:r>
              <a:rPr lang="en-GB" sz="1800">
                <a:solidFill>
                  <a:schemeClr val="lt1"/>
                </a:solidFill>
              </a:rPr>
              <a:t>Pre-processing training data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➔"/>
            </a:pPr>
            <a:r>
              <a:rPr lang="en-GB" sz="1800">
                <a:solidFill>
                  <a:schemeClr val="lt1"/>
                </a:solidFill>
              </a:rPr>
              <a:t>(Changing social patterns)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➔"/>
            </a:pPr>
            <a:r>
              <a:rPr lang="en-GB" sz="1800">
                <a:solidFill>
                  <a:schemeClr val="lt1"/>
                </a:solidFill>
              </a:rPr>
              <a:t>Modifying learning algorithms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➔"/>
            </a:pPr>
            <a:r>
              <a:rPr lang="en-GB" sz="1800">
                <a:solidFill>
                  <a:schemeClr val="lt1"/>
                </a:solidFill>
              </a:rPr>
              <a:t>Post-processing outputs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➔"/>
            </a:pPr>
            <a:r>
              <a:rPr lang="en-GB" sz="1800">
                <a:solidFill>
                  <a:schemeClr val="lt1"/>
                </a:solidFill>
              </a:rPr>
              <a:t>Systemic changes needed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334" name="Google Shape;334;p28"/>
          <p:cNvPicPr preferRelativeResize="0"/>
          <p:nvPr/>
        </p:nvPicPr>
        <p:blipFill rotWithShape="1">
          <a:blip r:embed="rId3">
            <a:alphaModFix/>
          </a:blip>
          <a:srcRect b="0" l="16207" r="16207" t="0"/>
          <a:stretch/>
        </p:blipFill>
        <p:spPr>
          <a:xfrm>
            <a:off x="0" y="862000"/>
            <a:ext cx="3991800" cy="3602100"/>
          </a:xfrm>
          <a:prstGeom prst="hexagon">
            <a:avLst>
              <a:gd fmla="val 25000" name="adj"/>
              <a:gd fmla="val 115470" name="vf"/>
            </a:avLst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 txBox="1"/>
          <p:nvPr>
            <p:ph type="title"/>
          </p:nvPr>
        </p:nvSpPr>
        <p:spPr>
          <a:xfrm>
            <a:off x="311700" y="1054625"/>
            <a:ext cx="3106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Outline:</a:t>
            </a:r>
            <a:endParaRPr/>
          </a:p>
        </p:txBody>
      </p:sp>
      <p:sp>
        <p:nvSpPr>
          <p:cNvPr id="192" name="Google Shape;192;p11"/>
          <p:cNvSpPr txBox="1"/>
          <p:nvPr>
            <p:ph idx="1" type="body"/>
          </p:nvPr>
        </p:nvSpPr>
        <p:spPr>
          <a:xfrm>
            <a:off x="3514150" y="1141300"/>
            <a:ext cx="5143500" cy="308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GB"/>
              <a:t>Examples of algorithmic bias.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GB"/>
              <a:t>Understanding bias structure.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GB"/>
              <a:t>Potential solutions.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GB"/>
              <a:t>Summary.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9"/>
          <p:cNvSpPr txBox="1"/>
          <p:nvPr>
            <p:ph type="title"/>
          </p:nvPr>
        </p:nvSpPr>
        <p:spPr>
          <a:xfrm>
            <a:off x="694675" y="678125"/>
            <a:ext cx="6174600" cy="18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Your view. . .</a:t>
            </a:r>
            <a:endParaRPr/>
          </a:p>
        </p:txBody>
      </p:sp>
      <p:sp>
        <p:nvSpPr>
          <p:cNvPr id="340" name="Google Shape;340;p29"/>
          <p:cNvSpPr txBox="1"/>
          <p:nvPr>
            <p:ph idx="1" type="body"/>
          </p:nvPr>
        </p:nvSpPr>
        <p:spPr>
          <a:xfrm>
            <a:off x="2434775" y="1975800"/>
            <a:ext cx="6174600" cy="11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How can we then eliminate the algorithmic bias</a:t>
            </a:r>
            <a:r>
              <a:rPr lang="en-GB" sz="2100"/>
              <a:t>?</a:t>
            </a:r>
            <a:endParaRPr sz="2100"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341" name="Google Shape;341;p29"/>
          <p:cNvPicPr preferRelativeResize="0"/>
          <p:nvPr/>
        </p:nvPicPr>
        <p:blipFill rotWithShape="1">
          <a:blip r:embed="rId3">
            <a:alphaModFix/>
          </a:blip>
          <a:srcRect b="42265" l="14055" r="15027" t="13726"/>
          <a:stretch/>
        </p:blipFill>
        <p:spPr>
          <a:xfrm>
            <a:off x="313750" y="2879925"/>
            <a:ext cx="2431675" cy="22635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gradFill>
            <a:gsLst>
              <a:gs pos="0">
                <a:srgbClr val="3598F0"/>
              </a:gs>
              <a:gs pos="100000">
                <a:srgbClr val="115590"/>
              </a:gs>
            </a:gsLst>
            <a:path path="circle">
              <a:fillToRect b="50%" l="50%" r="50%" t="50%"/>
            </a:path>
            <a:tileRect/>
          </a:gra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Summarizing…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points</a:t>
            </a:r>
            <a:endParaRPr/>
          </a:p>
        </p:txBody>
      </p:sp>
      <p:sp>
        <p:nvSpPr>
          <p:cNvPr id="352" name="Google Shape;352;p31"/>
          <p:cNvSpPr txBox="1"/>
          <p:nvPr>
            <p:ph idx="1" type="body"/>
          </p:nvPr>
        </p:nvSpPr>
        <p:spPr>
          <a:xfrm>
            <a:off x="1866900" y="1691550"/>
            <a:ext cx="54102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/>
              <a:t>Bias is intrinsic in inductive reasoning</a:t>
            </a:r>
            <a:endParaRPr sz="1600"/>
          </a:p>
        </p:txBody>
      </p:sp>
      <p:grpSp>
        <p:nvGrpSpPr>
          <p:cNvPr id="353" name="Google Shape;353;p31"/>
          <p:cNvGrpSpPr/>
          <p:nvPr/>
        </p:nvGrpSpPr>
        <p:grpSpPr>
          <a:xfrm>
            <a:off x="1267328" y="1638597"/>
            <a:ext cx="489992" cy="572705"/>
            <a:chOff x="3927075" y="3612900"/>
            <a:chExt cx="251175" cy="266325"/>
          </a:xfrm>
        </p:grpSpPr>
        <p:sp>
          <p:nvSpPr>
            <p:cNvPr id="354" name="Google Shape;354;p31"/>
            <p:cNvSpPr/>
            <p:nvPr/>
          </p:nvSpPr>
          <p:spPr>
            <a:xfrm>
              <a:off x="4031450" y="3726200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4" y="1"/>
                  </a:moveTo>
                  <a:cubicBezTo>
                    <a:pt x="358" y="1"/>
                    <a:pt x="1" y="357"/>
                    <a:pt x="1" y="786"/>
                  </a:cubicBezTo>
                  <a:cubicBezTo>
                    <a:pt x="1" y="1232"/>
                    <a:pt x="358" y="1589"/>
                    <a:pt x="804" y="1589"/>
                  </a:cubicBezTo>
                  <a:cubicBezTo>
                    <a:pt x="1250" y="1589"/>
                    <a:pt x="1607" y="1232"/>
                    <a:pt x="1607" y="786"/>
                  </a:cubicBezTo>
                  <a:cubicBezTo>
                    <a:pt x="1607" y="357"/>
                    <a:pt x="1250" y="1"/>
                    <a:pt x="8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1"/>
            <p:cNvSpPr/>
            <p:nvPr/>
          </p:nvSpPr>
          <p:spPr>
            <a:xfrm>
              <a:off x="3927075" y="3612900"/>
              <a:ext cx="251175" cy="266325"/>
            </a:xfrm>
            <a:custGeom>
              <a:rect b="b" l="l" r="r" t="t"/>
              <a:pathLst>
                <a:path extrusionOk="0" h="10653" w="10047">
                  <a:moveTo>
                    <a:pt x="4979" y="536"/>
                  </a:moveTo>
                  <a:cubicBezTo>
                    <a:pt x="5389" y="536"/>
                    <a:pt x="5889" y="1249"/>
                    <a:pt x="6228" y="2463"/>
                  </a:cubicBezTo>
                  <a:cubicBezTo>
                    <a:pt x="5853" y="2606"/>
                    <a:pt x="5425" y="2766"/>
                    <a:pt x="5014" y="2945"/>
                  </a:cubicBezTo>
                  <a:cubicBezTo>
                    <a:pt x="4586" y="2748"/>
                    <a:pt x="4158" y="2570"/>
                    <a:pt x="3748" y="2445"/>
                  </a:cubicBezTo>
                  <a:cubicBezTo>
                    <a:pt x="4069" y="1232"/>
                    <a:pt x="4586" y="536"/>
                    <a:pt x="4979" y="536"/>
                  </a:cubicBezTo>
                  <a:close/>
                  <a:moveTo>
                    <a:pt x="6353" y="2980"/>
                  </a:moveTo>
                  <a:cubicBezTo>
                    <a:pt x="6406" y="3230"/>
                    <a:pt x="6442" y="3480"/>
                    <a:pt x="6478" y="3747"/>
                  </a:cubicBezTo>
                  <a:cubicBezTo>
                    <a:pt x="6335" y="3658"/>
                    <a:pt x="6210" y="3569"/>
                    <a:pt x="6049" y="3480"/>
                  </a:cubicBezTo>
                  <a:cubicBezTo>
                    <a:pt x="5907" y="3408"/>
                    <a:pt x="5782" y="3337"/>
                    <a:pt x="5639" y="3248"/>
                  </a:cubicBezTo>
                  <a:cubicBezTo>
                    <a:pt x="5871" y="3141"/>
                    <a:pt x="6121" y="3069"/>
                    <a:pt x="6353" y="2980"/>
                  </a:cubicBezTo>
                  <a:close/>
                  <a:moveTo>
                    <a:pt x="3605" y="2962"/>
                  </a:moveTo>
                  <a:cubicBezTo>
                    <a:pt x="3855" y="3034"/>
                    <a:pt x="4122" y="3141"/>
                    <a:pt x="4390" y="3248"/>
                  </a:cubicBezTo>
                  <a:cubicBezTo>
                    <a:pt x="4265" y="3319"/>
                    <a:pt x="4122" y="3391"/>
                    <a:pt x="3980" y="3480"/>
                  </a:cubicBezTo>
                  <a:cubicBezTo>
                    <a:pt x="3819" y="3587"/>
                    <a:pt x="3658" y="3694"/>
                    <a:pt x="3480" y="3801"/>
                  </a:cubicBezTo>
                  <a:cubicBezTo>
                    <a:pt x="3516" y="3498"/>
                    <a:pt x="3551" y="3230"/>
                    <a:pt x="3605" y="2962"/>
                  </a:cubicBezTo>
                  <a:close/>
                  <a:moveTo>
                    <a:pt x="1785" y="2623"/>
                  </a:moveTo>
                  <a:cubicBezTo>
                    <a:pt x="2178" y="2623"/>
                    <a:pt x="2606" y="2695"/>
                    <a:pt x="3087" y="2820"/>
                  </a:cubicBezTo>
                  <a:cubicBezTo>
                    <a:pt x="2998" y="3230"/>
                    <a:pt x="2927" y="3712"/>
                    <a:pt x="2891" y="4194"/>
                  </a:cubicBezTo>
                  <a:cubicBezTo>
                    <a:pt x="2517" y="4461"/>
                    <a:pt x="2178" y="4711"/>
                    <a:pt x="1892" y="4996"/>
                  </a:cubicBezTo>
                  <a:cubicBezTo>
                    <a:pt x="1000" y="4086"/>
                    <a:pt x="625" y="3284"/>
                    <a:pt x="821" y="2927"/>
                  </a:cubicBezTo>
                  <a:cubicBezTo>
                    <a:pt x="946" y="2730"/>
                    <a:pt x="1285" y="2623"/>
                    <a:pt x="1785" y="2623"/>
                  </a:cubicBezTo>
                  <a:close/>
                  <a:moveTo>
                    <a:pt x="8244" y="2623"/>
                  </a:moveTo>
                  <a:cubicBezTo>
                    <a:pt x="8726" y="2623"/>
                    <a:pt x="9083" y="2748"/>
                    <a:pt x="9208" y="2927"/>
                  </a:cubicBezTo>
                  <a:cubicBezTo>
                    <a:pt x="9404" y="3284"/>
                    <a:pt x="9047" y="4086"/>
                    <a:pt x="8137" y="4996"/>
                  </a:cubicBezTo>
                  <a:cubicBezTo>
                    <a:pt x="7816" y="4693"/>
                    <a:pt x="7459" y="4408"/>
                    <a:pt x="7049" y="4122"/>
                  </a:cubicBezTo>
                  <a:cubicBezTo>
                    <a:pt x="7013" y="3676"/>
                    <a:pt x="6941" y="3230"/>
                    <a:pt x="6852" y="2837"/>
                  </a:cubicBezTo>
                  <a:cubicBezTo>
                    <a:pt x="7352" y="2695"/>
                    <a:pt x="7851" y="2623"/>
                    <a:pt x="8244" y="2623"/>
                  </a:cubicBezTo>
                  <a:close/>
                  <a:moveTo>
                    <a:pt x="2856" y="4872"/>
                  </a:moveTo>
                  <a:cubicBezTo>
                    <a:pt x="2856" y="5032"/>
                    <a:pt x="2856" y="5175"/>
                    <a:pt x="2856" y="5318"/>
                  </a:cubicBezTo>
                  <a:cubicBezTo>
                    <a:pt x="2856" y="5496"/>
                    <a:pt x="2856" y="5674"/>
                    <a:pt x="2856" y="5835"/>
                  </a:cubicBezTo>
                  <a:cubicBezTo>
                    <a:pt x="2659" y="5674"/>
                    <a:pt x="2463" y="5514"/>
                    <a:pt x="2285" y="5353"/>
                  </a:cubicBezTo>
                  <a:cubicBezTo>
                    <a:pt x="2463" y="5193"/>
                    <a:pt x="2659" y="5032"/>
                    <a:pt x="2856" y="4872"/>
                  </a:cubicBezTo>
                  <a:close/>
                  <a:moveTo>
                    <a:pt x="7102" y="4818"/>
                  </a:moveTo>
                  <a:cubicBezTo>
                    <a:pt x="7334" y="5014"/>
                    <a:pt x="7548" y="5193"/>
                    <a:pt x="7744" y="5371"/>
                  </a:cubicBezTo>
                  <a:cubicBezTo>
                    <a:pt x="7548" y="5550"/>
                    <a:pt x="7334" y="5728"/>
                    <a:pt x="7102" y="5906"/>
                  </a:cubicBezTo>
                  <a:cubicBezTo>
                    <a:pt x="7102" y="5710"/>
                    <a:pt x="7102" y="5532"/>
                    <a:pt x="7102" y="5335"/>
                  </a:cubicBezTo>
                  <a:cubicBezTo>
                    <a:pt x="7102" y="5157"/>
                    <a:pt x="7102" y="4979"/>
                    <a:pt x="7102" y="4818"/>
                  </a:cubicBezTo>
                  <a:close/>
                  <a:moveTo>
                    <a:pt x="5014" y="3551"/>
                  </a:moveTo>
                  <a:cubicBezTo>
                    <a:pt x="5264" y="3658"/>
                    <a:pt x="5514" y="3801"/>
                    <a:pt x="5782" y="3944"/>
                  </a:cubicBezTo>
                  <a:cubicBezTo>
                    <a:pt x="6049" y="4104"/>
                    <a:pt x="6317" y="4265"/>
                    <a:pt x="6549" y="4425"/>
                  </a:cubicBezTo>
                  <a:cubicBezTo>
                    <a:pt x="6585" y="4711"/>
                    <a:pt x="6585" y="5014"/>
                    <a:pt x="6585" y="5318"/>
                  </a:cubicBezTo>
                  <a:cubicBezTo>
                    <a:pt x="6585" y="5657"/>
                    <a:pt x="6567" y="5978"/>
                    <a:pt x="6531" y="6299"/>
                  </a:cubicBezTo>
                  <a:cubicBezTo>
                    <a:pt x="6317" y="6424"/>
                    <a:pt x="6103" y="6567"/>
                    <a:pt x="5853" y="6709"/>
                  </a:cubicBezTo>
                  <a:cubicBezTo>
                    <a:pt x="5585" y="6870"/>
                    <a:pt x="5300" y="7030"/>
                    <a:pt x="5014" y="7155"/>
                  </a:cubicBezTo>
                  <a:cubicBezTo>
                    <a:pt x="4747" y="7030"/>
                    <a:pt x="4461" y="6870"/>
                    <a:pt x="4176" y="6709"/>
                  </a:cubicBezTo>
                  <a:cubicBezTo>
                    <a:pt x="3908" y="6549"/>
                    <a:pt x="3658" y="6388"/>
                    <a:pt x="3409" y="6228"/>
                  </a:cubicBezTo>
                  <a:cubicBezTo>
                    <a:pt x="3391" y="5942"/>
                    <a:pt x="3391" y="5657"/>
                    <a:pt x="3391" y="5318"/>
                  </a:cubicBezTo>
                  <a:cubicBezTo>
                    <a:pt x="3391" y="5032"/>
                    <a:pt x="3391" y="4764"/>
                    <a:pt x="3409" y="4479"/>
                  </a:cubicBezTo>
                  <a:cubicBezTo>
                    <a:pt x="3676" y="4301"/>
                    <a:pt x="3944" y="4122"/>
                    <a:pt x="4265" y="3944"/>
                  </a:cubicBezTo>
                  <a:cubicBezTo>
                    <a:pt x="4515" y="3801"/>
                    <a:pt x="4765" y="3658"/>
                    <a:pt x="5014" y="3551"/>
                  </a:cubicBezTo>
                  <a:close/>
                  <a:moveTo>
                    <a:pt x="6478" y="6959"/>
                  </a:moveTo>
                  <a:cubicBezTo>
                    <a:pt x="6424" y="7227"/>
                    <a:pt x="6388" y="7477"/>
                    <a:pt x="6353" y="7691"/>
                  </a:cubicBezTo>
                  <a:cubicBezTo>
                    <a:pt x="6121" y="7619"/>
                    <a:pt x="5871" y="7530"/>
                    <a:pt x="5639" y="7423"/>
                  </a:cubicBezTo>
                  <a:cubicBezTo>
                    <a:pt x="5800" y="7352"/>
                    <a:pt x="5960" y="7262"/>
                    <a:pt x="6121" y="7155"/>
                  </a:cubicBezTo>
                  <a:cubicBezTo>
                    <a:pt x="6246" y="7102"/>
                    <a:pt x="6371" y="7030"/>
                    <a:pt x="6478" y="6959"/>
                  </a:cubicBezTo>
                  <a:close/>
                  <a:moveTo>
                    <a:pt x="3480" y="6906"/>
                  </a:moveTo>
                  <a:lnTo>
                    <a:pt x="3480" y="6906"/>
                  </a:lnTo>
                  <a:cubicBezTo>
                    <a:pt x="3641" y="7013"/>
                    <a:pt x="3766" y="7084"/>
                    <a:pt x="3926" y="7173"/>
                  </a:cubicBezTo>
                  <a:cubicBezTo>
                    <a:pt x="4069" y="7262"/>
                    <a:pt x="4229" y="7352"/>
                    <a:pt x="4390" y="7423"/>
                  </a:cubicBezTo>
                  <a:cubicBezTo>
                    <a:pt x="4122" y="7530"/>
                    <a:pt x="3873" y="7637"/>
                    <a:pt x="3623" y="7709"/>
                  </a:cubicBezTo>
                  <a:cubicBezTo>
                    <a:pt x="3569" y="7459"/>
                    <a:pt x="3534" y="7191"/>
                    <a:pt x="3480" y="6906"/>
                  </a:cubicBezTo>
                  <a:close/>
                  <a:moveTo>
                    <a:pt x="1910" y="5728"/>
                  </a:moveTo>
                  <a:cubicBezTo>
                    <a:pt x="2213" y="5996"/>
                    <a:pt x="2552" y="6263"/>
                    <a:pt x="2909" y="6531"/>
                  </a:cubicBezTo>
                  <a:cubicBezTo>
                    <a:pt x="2945" y="6995"/>
                    <a:pt x="3016" y="7441"/>
                    <a:pt x="3105" y="7851"/>
                  </a:cubicBezTo>
                  <a:cubicBezTo>
                    <a:pt x="2659" y="7976"/>
                    <a:pt x="2231" y="8030"/>
                    <a:pt x="1856" y="8030"/>
                  </a:cubicBezTo>
                  <a:cubicBezTo>
                    <a:pt x="1375" y="8030"/>
                    <a:pt x="1018" y="7905"/>
                    <a:pt x="911" y="7726"/>
                  </a:cubicBezTo>
                  <a:cubicBezTo>
                    <a:pt x="697" y="7387"/>
                    <a:pt x="1053" y="6602"/>
                    <a:pt x="1910" y="5728"/>
                  </a:cubicBezTo>
                  <a:close/>
                  <a:moveTo>
                    <a:pt x="8137" y="5728"/>
                  </a:moveTo>
                  <a:cubicBezTo>
                    <a:pt x="8976" y="6602"/>
                    <a:pt x="9332" y="7387"/>
                    <a:pt x="9136" y="7726"/>
                  </a:cubicBezTo>
                  <a:cubicBezTo>
                    <a:pt x="9011" y="7923"/>
                    <a:pt x="8672" y="8030"/>
                    <a:pt x="8173" y="8030"/>
                  </a:cubicBezTo>
                  <a:cubicBezTo>
                    <a:pt x="7780" y="8030"/>
                    <a:pt x="7334" y="7958"/>
                    <a:pt x="6870" y="7851"/>
                  </a:cubicBezTo>
                  <a:cubicBezTo>
                    <a:pt x="6941" y="7441"/>
                    <a:pt x="7013" y="7030"/>
                    <a:pt x="7049" y="6584"/>
                  </a:cubicBezTo>
                  <a:cubicBezTo>
                    <a:pt x="7459" y="6299"/>
                    <a:pt x="7816" y="6031"/>
                    <a:pt x="8137" y="5728"/>
                  </a:cubicBezTo>
                  <a:close/>
                  <a:moveTo>
                    <a:pt x="5014" y="7744"/>
                  </a:moveTo>
                  <a:cubicBezTo>
                    <a:pt x="5425" y="7923"/>
                    <a:pt x="5835" y="8083"/>
                    <a:pt x="6210" y="8208"/>
                  </a:cubicBezTo>
                  <a:cubicBezTo>
                    <a:pt x="5871" y="9421"/>
                    <a:pt x="5389" y="10117"/>
                    <a:pt x="4979" y="10117"/>
                  </a:cubicBezTo>
                  <a:cubicBezTo>
                    <a:pt x="4586" y="10117"/>
                    <a:pt x="4069" y="9421"/>
                    <a:pt x="3748" y="8226"/>
                  </a:cubicBezTo>
                  <a:cubicBezTo>
                    <a:pt x="4158" y="8101"/>
                    <a:pt x="4586" y="7940"/>
                    <a:pt x="5014" y="7744"/>
                  </a:cubicBezTo>
                  <a:close/>
                  <a:moveTo>
                    <a:pt x="4979" y="0"/>
                  </a:moveTo>
                  <a:cubicBezTo>
                    <a:pt x="4265" y="0"/>
                    <a:pt x="3605" y="910"/>
                    <a:pt x="3230" y="2302"/>
                  </a:cubicBezTo>
                  <a:cubicBezTo>
                    <a:pt x="2695" y="2159"/>
                    <a:pt x="2213" y="2088"/>
                    <a:pt x="1803" y="2088"/>
                  </a:cubicBezTo>
                  <a:cubicBezTo>
                    <a:pt x="1107" y="2088"/>
                    <a:pt x="590" y="2267"/>
                    <a:pt x="375" y="2659"/>
                  </a:cubicBezTo>
                  <a:cubicBezTo>
                    <a:pt x="1" y="3301"/>
                    <a:pt x="482" y="4318"/>
                    <a:pt x="1517" y="5353"/>
                  </a:cubicBezTo>
                  <a:cubicBezTo>
                    <a:pt x="536" y="6370"/>
                    <a:pt x="72" y="7352"/>
                    <a:pt x="447" y="7976"/>
                  </a:cubicBezTo>
                  <a:cubicBezTo>
                    <a:pt x="661" y="8369"/>
                    <a:pt x="1178" y="8547"/>
                    <a:pt x="1856" y="8547"/>
                  </a:cubicBezTo>
                  <a:cubicBezTo>
                    <a:pt x="2267" y="8547"/>
                    <a:pt x="2731" y="8494"/>
                    <a:pt x="3230" y="8369"/>
                  </a:cubicBezTo>
                  <a:cubicBezTo>
                    <a:pt x="3623" y="9743"/>
                    <a:pt x="4265" y="10653"/>
                    <a:pt x="4979" y="10653"/>
                  </a:cubicBezTo>
                  <a:cubicBezTo>
                    <a:pt x="5693" y="10653"/>
                    <a:pt x="6353" y="9743"/>
                    <a:pt x="6727" y="8369"/>
                  </a:cubicBezTo>
                  <a:cubicBezTo>
                    <a:pt x="7245" y="8494"/>
                    <a:pt x="7727" y="8583"/>
                    <a:pt x="8155" y="8583"/>
                  </a:cubicBezTo>
                  <a:cubicBezTo>
                    <a:pt x="8851" y="8583"/>
                    <a:pt x="9350" y="8387"/>
                    <a:pt x="9582" y="8012"/>
                  </a:cubicBezTo>
                  <a:cubicBezTo>
                    <a:pt x="9939" y="7387"/>
                    <a:pt x="9493" y="6388"/>
                    <a:pt x="8512" y="5389"/>
                  </a:cubicBezTo>
                  <a:cubicBezTo>
                    <a:pt x="9564" y="4336"/>
                    <a:pt x="10046" y="3301"/>
                    <a:pt x="9671" y="2659"/>
                  </a:cubicBezTo>
                  <a:cubicBezTo>
                    <a:pt x="9439" y="2284"/>
                    <a:pt x="8940" y="2106"/>
                    <a:pt x="8244" y="2106"/>
                  </a:cubicBezTo>
                  <a:cubicBezTo>
                    <a:pt x="7798" y="2106"/>
                    <a:pt x="7298" y="2177"/>
                    <a:pt x="6745" y="2320"/>
                  </a:cubicBezTo>
                  <a:cubicBezTo>
                    <a:pt x="6353" y="928"/>
                    <a:pt x="5710" y="0"/>
                    <a:pt x="49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6" name="Google Shape;356;p31"/>
          <p:cNvSpPr/>
          <p:nvPr/>
        </p:nvSpPr>
        <p:spPr>
          <a:xfrm>
            <a:off x="1267319" y="2495580"/>
            <a:ext cx="490010" cy="466788"/>
          </a:xfrm>
          <a:custGeom>
            <a:rect b="b" l="l" r="r" t="t"/>
            <a:pathLst>
              <a:path extrusionOk="0" h="10653" w="9653">
                <a:moveTo>
                  <a:pt x="4818" y="1"/>
                </a:moveTo>
                <a:cubicBezTo>
                  <a:pt x="4603" y="1"/>
                  <a:pt x="4425" y="179"/>
                  <a:pt x="4425" y="411"/>
                </a:cubicBezTo>
                <a:lnTo>
                  <a:pt x="4425" y="1607"/>
                </a:lnTo>
                <a:lnTo>
                  <a:pt x="1356" y="1607"/>
                </a:lnTo>
                <a:cubicBezTo>
                  <a:pt x="670" y="2310"/>
                  <a:pt x="36" y="2927"/>
                  <a:pt x="1" y="2927"/>
                </a:cubicBezTo>
                <a:cubicBezTo>
                  <a:pt x="1" y="2927"/>
                  <a:pt x="0" y="2927"/>
                  <a:pt x="0" y="2927"/>
                </a:cubicBezTo>
                <a:lnTo>
                  <a:pt x="0" y="2927"/>
                </a:lnTo>
                <a:lnTo>
                  <a:pt x="1338" y="4265"/>
                </a:lnTo>
                <a:lnTo>
                  <a:pt x="4425" y="4265"/>
                </a:lnTo>
                <a:lnTo>
                  <a:pt x="4425" y="10653"/>
                </a:lnTo>
                <a:lnTo>
                  <a:pt x="5228" y="10653"/>
                </a:lnTo>
                <a:lnTo>
                  <a:pt x="5228" y="7459"/>
                </a:lnTo>
                <a:lnTo>
                  <a:pt x="8279" y="7459"/>
                </a:lnTo>
                <a:cubicBezTo>
                  <a:pt x="8993" y="6745"/>
                  <a:pt x="9635" y="6121"/>
                  <a:pt x="9653" y="6121"/>
                </a:cubicBezTo>
                <a:lnTo>
                  <a:pt x="8315" y="4800"/>
                </a:lnTo>
                <a:lnTo>
                  <a:pt x="5228" y="4800"/>
                </a:lnTo>
                <a:lnTo>
                  <a:pt x="5228" y="411"/>
                </a:lnTo>
                <a:cubicBezTo>
                  <a:pt x="5228" y="179"/>
                  <a:pt x="5050" y="1"/>
                  <a:pt x="481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1"/>
          <p:cNvSpPr txBox="1"/>
          <p:nvPr>
            <p:ph idx="1" type="body"/>
          </p:nvPr>
        </p:nvSpPr>
        <p:spPr>
          <a:xfrm>
            <a:off x="1866900" y="2571750"/>
            <a:ext cx="52428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/>
              <a:t>There is no purely </a:t>
            </a:r>
            <a:r>
              <a:rPr lang="en-GB" sz="1600"/>
              <a:t>algorithmic</a:t>
            </a:r>
            <a:r>
              <a:rPr lang="en-GB" sz="1600"/>
              <a:t> solution</a:t>
            </a:r>
            <a:endParaRPr sz="1600"/>
          </a:p>
        </p:txBody>
      </p:sp>
      <p:sp>
        <p:nvSpPr>
          <p:cNvPr id="358" name="Google Shape;358;p31"/>
          <p:cNvSpPr/>
          <p:nvPr/>
        </p:nvSpPr>
        <p:spPr>
          <a:xfrm>
            <a:off x="1311400" y="3246650"/>
            <a:ext cx="489992" cy="466803"/>
          </a:xfrm>
          <a:custGeom>
            <a:rect b="b" l="l" r="r" t="t"/>
            <a:pathLst>
              <a:path extrusionOk="0" h="9391" w="10314">
                <a:moveTo>
                  <a:pt x="5157" y="1"/>
                </a:moveTo>
                <a:cubicBezTo>
                  <a:pt x="4568" y="1"/>
                  <a:pt x="4086" y="482"/>
                  <a:pt x="4086" y="1071"/>
                </a:cubicBezTo>
                <a:cubicBezTo>
                  <a:pt x="4086" y="1553"/>
                  <a:pt x="4425" y="1963"/>
                  <a:pt x="4889" y="2088"/>
                </a:cubicBezTo>
                <a:lnTo>
                  <a:pt x="4889" y="3926"/>
                </a:lnTo>
                <a:cubicBezTo>
                  <a:pt x="4497" y="3997"/>
                  <a:pt x="4176" y="4229"/>
                  <a:pt x="3997" y="4550"/>
                </a:cubicBezTo>
                <a:lnTo>
                  <a:pt x="2284" y="3837"/>
                </a:lnTo>
                <a:cubicBezTo>
                  <a:pt x="2338" y="3373"/>
                  <a:pt x="2088" y="2891"/>
                  <a:pt x="1624" y="2695"/>
                </a:cubicBezTo>
                <a:cubicBezTo>
                  <a:pt x="1490" y="2643"/>
                  <a:pt x="1353" y="2618"/>
                  <a:pt x="1219" y="2618"/>
                </a:cubicBezTo>
                <a:cubicBezTo>
                  <a:pt x="798" y="2618"/>
                  <a:pt x="404" y="2860"/>
                  <a:pt x="214" y="3266"/>
                </a:cubicBezTo>
                <a:cubicBezTo>
                  <a:pt x="0" y="3819"/>
                  <a:pt x="250" y="4443"/>
                  <a:pt x="803" y="4675"/>
                </a:cubicBezTo>
                <a:cubicBezTo>
                  <a:pt x="932" y="4727"/>
                  <a:pt x="1067" y="4752"/>
                  <a:pt x="1201" y="4752"/>
                </a:cubicBezTo>
                <a:cubicBezTo>
                  <a:pt x="1529" y="4752"/>
                  <a:pt x="1849" y="4603"/>
                  <a:pt x="2052" y="4336"/>
                </a:cubicBezTo>
                <a:lnTo>
                  <a:pt x="3801" y="5050"/>
                </a:lnTo>
                <a:cubicBezTo>
                  <a:pt x="3801" y="5086"/>
                  <a:pt x="3801" y="5157"/>
                  <a:pt x="3801" y="5211"/>
                </a:cubicBezTo>
                <a:cubicBezTo>
                  <a:pt x="3801" y="5514"/>
                  <a:pt x="3890" y="5799"/>
                  <a:pt x="4051" y="6014"/>
                </a:cubicBezTo>
                <a:lnTo>
                  <a:pt x="2677" y="7423"/>
                </a:lnTo>
                <a:cubicBezTo>
                  <a:pt x="2506" y="7319"/>
                  <a:pt x="2313" y="7268"/>
                  <a:pt x="2122" y="7268"/>
                </a:cubicBezTo>
                <a:cubicBezTo>
                  <a:pt x="1854" y="7268"/>
                  <a:pt x="1590" y="7368"/>
                  <a:pt x="1392" y="7566"/>
                </a:cubicBezTo>
                <a:cubicBezTo>
                  <a:pt x="964" y="7994"/>
                  <a:pt x="964" y="8654"/>
                  <a:pt x="1392" y="9082"/>
                </a:cubicBezTo>
                <a:cubicBezTo>
                  <a:pt x="1597" y="9288"/>
                  <a:pt x="1869" y="9390"/>
                  <a:pt x="2141" y="9390"/>
                </a:cubicBezTo>
                <a:cubicBezTo>
                  <a:pt x="2414" y="9390"/>
                  <a:pt x="2686" y="9288"/>
                  <a:pt x="2891" y="9082"/>
                </a:cubicBezTo>
                <a:cubicBezTo>
                  <a:pt x="3230" y="8726"/>
                  <a:pt x="3283" y="8190"/>
                  <a:pt x="3051" y="7780"/>
                </a:cubicBezTo>
                <a:lnTo>
                  <a:pt x="4461" y="6370"/>
                </a:lnTo>
                <a:cubicBezTo>
                  <a:pt x="4657" y="6495"/>
                  <a:pt x="4889" y="6549"/>
                  <a:pt x="5121" y="6549"/>
                </a:cubicBezTo>
                <a:lnTo>
                  <a:pt x="5175" y="6549"/>
                </a:lnTo>
                <a:cubicBezTo>
                  <a:pt x="5407" y="6549"/>
                  <a:pt x="5639" y="6495"/>
                  <a:pt x="5853" y="6370"/>
                </a:cubicBezTo>
                <a:lnTo>
                  <a:pt x="7244" y="7780"/>
                </a:lnTo>
                <a:cubicBezTo>
                  <a:pt x="7013" y="8190"/>
                  <a:pt x="7066" y="8726"/>
                  <a:pt x="7405" y="9082"/>
                </a:cubicBezTo>
                <a:cubicBezTo>
                  <a:pt x="7619" y="9288"/>
                  <a:pt x="7896" y="9390"/>
                  <a:pt x="8170" y="9390"/>
                </a:cubicBezTo>
                <a:cubicBezTo>
                  <a:pt x="8444" y="9390"/>
                  <a:pt x="8716" y="9288"/>
                  <a:pt x="8922" y="9082"/>
                </a:cubicBezTo>
                <a:cubicBezTo>
                  <a:pt x="9332" y="8672"/>
                  <a:pt x="9332" y="7994"/>
                  <a:pt x="8922" y="7584"/>
                </a:cubicBezTo>
                <a:cubicBezTo>
                  <a:pt x="8720" y="7382"/>
                  <a:pt x="8450" y="7282"/>
                  <a:pt x="8174" y="7282"/>
                </a:cubicBezTo>
                <a:cubicBezTo>
                  <a:pt x="7985" y="7282"/>
                  <a:pt x="7793" y="7329"/>
                  <a:pt x="7619" y="7423"/>
                </a:cubicBezTo>
                <a:lnTo>
                  <a:pt x="6245" y="6031"/>
                </a:lnTo>
                <a:cubicBezTo>
                  <a:pt x="6406" y="5799"/>
                  <a:pt x="6513" y="5532"/>
                  <a:pt x="6513" y="5228"/>
                </a:cubicBezTo>
                <a:cubicBezTo>
                  <a:pt x="6513" y="5175"/>
                  <a:pt x="6513" y="5104"/>
                  <a:pt x="6495" y="5068"/>
                </a:cubicBezTo>
                <a:lnTo>
                  <a:pt x="8244" y="4336"/>
                </a:lnTo>
                <a:cubicBezTo>
                  <a:pt x="8450" y="4607"/>
                  <a:pt x="8777" y="4766"/>
                  <a:pt x="9118" y="4766"/>
                </a:cubicBezTo>
                <a:cubicBezTo>
                  <a:pt x="9249" y="4766"/>
                  <a:pt x="9382" y="4743"/>
                  <a:pt x="9510" y="4693"/>
                </a:cubicBezTo>
                <a:cubicBezTo>
                  <a:pt x="10046" y="4443"/>
                  <a:pt x="10313" y="3837"/>
                  <a:pt x="10081" y="3284"/>
                </a:cubicBezTo>
                <a:cubicBezTo>
                  <a:pt x="9906" y="2878"/>
                  <a:pt x="9504" y="2636"/>
                  <a:pt x="9079" y="2636"/>
                </a:cubicBezTo>
                <a:cubicBezTo>
                  <a:pt x="8944" y="2636"/>
                  <a:pt x="8806" y="2661"/>
                  <a:pt x="8672" y="2713"/>
                </a:cubicBezTo>
                <a:cubicBezTo>
                  <a:pt x="8226" y="2891"/>
                  <a:pt x="7958" y="3373"/>
                  <a:pt x="8030" y="3855"/>
                </a:cubicBezTo>
                <a:lnTo>
                  <a:pt x="6317" y="4568"/>
                </a:lnTo>
                <a:cubicBezTo>
                  <a:pt x="6120" y="4247"/>
                  <a:pt x="5781" y="3997"/>
                  <a:pt x="5407" y="3944"/>
                </a:cubicBezTo>
                <a:lnTo>
                  <a:pt x="5407" y="2088"/>
                </a:lnTo>
                <a:cubicBezTo>
                  <a:pt x="5871" y="1963"/>
                  <a:pt x="6210" y="1553"/>
                  <a:pt x="6210" y="1071"/>
                </a:cubicBezTo>
                <a:cubicBezTo>
                  <a:pt x="6210" y="482"/>
                  <a:pt x="5746" y="1"/>
                  <a:pt x="51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1"/>
          <p:cNvSpPr txBox="1"/>
          <p:nvPr>
            <p:ph idx="1" type="body"/>
          </p:nvPr>
        </p:nvSpPr>
        <p:spPr>
          <a:xfrm>
            <a:off x="1801400" y="3348075"/>
            <a:ext cx="64038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/>
              <a:t>Need integrated technical and social approaches</a:t>
            </a:r>
            <a:endParaRPr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2"/>
          <p:cNvSpPr txBox="1"/>
          <p:nvPr>
            <p:ph idx="1" type="body"/>
          </p:nvPr>
        </p:nvSpPr>
        <p:spPr>
          <a:xfrm>
            <a:off x="311700" y="3427950"/>
            <a:ext cx="8520600" cy="15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/>
              <a:t>Alex Chilton, Lara Nonis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/>
              <a:t>From: Algorithmic bias: on the implicit biases of </a:t>
            </a:r>
            <a:r>
              <a:rPr lang="en-GB" sz="1400"/>
              <a:t>social</a:t>
            </a:r>
            <a:r>
              <a:rPr lang="en-GB" sz="1400"/>
              <a:t> technology (Gabbrielle M. Johnson); Algorithmic bias: Senses, sources, solutions (Sina Fazelpour, David Danks)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/>
              <a:t>Fonts used: Roboto Mono and </a:t>
            </a:r>
            <a:r>
              <a:rPr lang="en-GB" sz="1400">
                <a:latin typeface="Gugi"/>
                <a:ea typeface="Gugi"/>
                <a:cs typeface="Gugi"/>
                <a:sym typeface="Gugi"/>
              </a:rPr>
              <a:t>Gugi; </a:t>
            </a:r>
            <a:br>
              <a:rPr lang="en-GB" sz="1400">
                <a:latin typeface="Gugi"/>
                <a:ea typeface="Gugi"/>
                <a:cs typeface="Gugi"/>
                <a:sym typeface="Gugi"/>
              </a:rPr>
            </a:br>
            <a:r>
              <a:rPr lang="en-GB" sz="1400"/>
              <a:t>Presentation Template: SlidesMania ; Images: Unsplash</a:t>
            </a:r>
            <a:endParaRPr sz="1400"/>
          </a:p>
        </p:txBody>
      </p:sp>
      <p:sp>
        <p:nvSpPr>
          <p:cNvPr id="365" name="Google Shape;365;p32"/>
          <p:cNvSpPr txBox="1"/>
          <p:nvPr>
            <p:ph type="title"/>
          </p:nvPr>
        </p:nvSpPr>
        <p:spPr>
          <a:xfrm>
            <a:off x="311700" y="1147425"/>
            <a:ext cx="8520600" cy="24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"/>
          <p:cNvSpPr txBox="1"/>
          <p:nvPr>
            <p:ph type="title"/>
          </p:nvPr>
        </p:nvSpPr>
        <p:spPr>
          <a:xfrm>
            <a:off x="694675" y="678125"/>
            <a:ext cx="6174600" cy="18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start with you. . .</a:t>
            </a:r>
            <a:endParaRPr/>
          </a:p>
        </p:txBody>
      </p:sp>
      <p:sp>
        <p:nvSpPr>
          <p:cNvPr id="198" name="Google Shape;198;p12"/>
          <p:cNvSpPr txBox="1"/>
          <p:nvPr>
            <p:ph idx="1" type="body"/>
          </p:nvPr>
        </p:nvSpPr>
        <p:spPr>
          <a:xfrm>
            <a:off x="1019550" y="2296400"/>
            <a:ext cx="7425900" cy="11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What do you think is algorithmic bias, human bias and what are the differences?</a:t>
            </a:r>
            <a:endParaRPr sz="2100"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Part 1: example of algorithmic bias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"/>
          <p:cNvSpPr txBox="1"/>
          <p:nvPr>
            <p:ph type="title"/>
          </p:nvPr>
        </p:nvSpPr>
        <p:spPr>
          <a:xfrm>
            <a:off x="379800" y="1216675"/>
            <a:ext cx="4718100" cy="84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Microsoft’s Tay: </a:t>
            </a:r>
            <a:endParaRPr/>
          </a:p>
        </p:txBody>
      </p:sp>
      <p:sp>
        <p:nvSpPr>
          <p:cNvPr id="209" name="Google Shape;209;p14"/>
          <p:cNvSpPr txBox="1"/>
          <p:nvPr>
            <p:ph idx="1" type="subTitle"/>
          </p:nvPr>
        </p:nvSpPr>
        <p:spPr>
          <a:xfrm>
            <a:off x="379800" y="2187800"/>
            <a:ext cx="4292100" cy="22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/>
              <a:t>AI chatbot released in 2016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/>
              <a:t>Learned from Twitter interactions</a:t>
            </a:r>
            <a:endParaRPr sz="1700"/>
          </a:p>
        </p:txBody>
      </p:sp>
      <p:pic>
        <p:nvPicPr>
          <p:cNvPr id="210" name="Google Shape;210;p14"/>
          <p:cNvPicPr preferRelativeResize="0"/>
          <p:nvPr/>
        </p:nvPicPr>
        <p:blipFill rotWithShape="1">
          <a:blip r:embed="rId3">
            <a:alphaModFix/>
          </a:blip>
          <a:srcRect b="0" l="22722" r="3405" t="0"/>
          <a:stretch/>
        </p:blipFill>
        <p:spPr>
          <a:xfrm>
            <a:off x="4845900" y="922875"/>
            <a:ext cx="3991800" cy="3602100"/>
          </a:xfrm>
          <a:prstGeom prst="hexagon">
            <a:avLst>
              <a:gd fmla="val 25000" name="adj"/>
              <a:gd fmla="val 115470" name="vf"/>
            </a:avLst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5"/>
          <p:cNvSpPr txBox="1"/>
          <p:nvPr>
            <p:ph type="title"/>
          </p:nvPr>
        </p:nvSpPr>
        <p:spPr>
          <a:xfrm>
            <a:off x="379800" y="1216675"/>
            <a:ext cx="4718100" cy="84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Microsoft’s Tay: </a:t>
            </a:r>
            <a:endParaRPr/>
          </a:p>
        </p:txBody>
      </p:sp>
      <p:sp>
        <p:nvSpPr>
          <p:cNvPr id="216" name="Google Shape;216;p15"/>
          <p:cNvSpPr txBox="1"/>
          <p:nvPr>
            <p:ph idx="1" type="subTitle"/>
          </p:nvPr>
        </p:nvSpPr>
        <p:spPr>
          <a:xfrm>
            <a:off x="379800" y="2187800"/>
            <a:ext cx="4292100" cy="19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/>
              <a:t>AI chatbot released in 2016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/>
              <a:t>Learned from Twitter interactions</a:t>
            </a:r>
            <a:endParaRPr sz="17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/>
              <a:t>Within 16 hours: racist, sexist, inflammatory content</a:t>
            </a:r>
            <a:endParaRPr sz="1700"/>
          </a:p>
        </p:txBody>
      </p:sp>
      <p:pic>
        <p:nvPicPr>
          <p:cNvPr id="217" name="Google Shape;217;p15"/>
          <p:cNvPicPr preferRelativeResize="0"/>
          <p:nvPr/>
        </p:nvPicPr>
        <p:blipFill rotWithShape="1">
          <a:blip r:embed="rId3">
            <a:alphaModFix/>
          </a:blip>
          <a:srcRect b="0" l="22722" r="3405" t="0"/>
          <a:stretch/>
        </p:blipFill>
        <p:spPr>
          <a:xfrm>
            <a:off x="4845900" y="922875"/>
            <a:ext cx="3991800" cy="3602100"/>
          </a:xfrm>
          <a:prstGeom prst="hexagon">
            <a:avLst>
              <a:gd fmla="val 25000" name="adj"/>
              <a:gd fmla="val 115470" name="vf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FF0000">
                <a:alpha val="50000"/>
              </a:srgbClr>
            </a:outerShdw>
          </a:effectLst>
        </p:spPr>
      </p:pic>
      <p:sp>
        <p:nvSpPr>
          <p:cNvPr id="218" name="Google Shape;218;p15"/>
          <p:cNvSpPr txBox="1"/>
          <p:nvPr>
            <p:ph idx="1" type="subTitle"/>
          </p:nvPr>
        </p:nvSpPr>
        <p:spPr>
          <a:xfrm>
            <a:off x="379800" y="4524975"/>
            <a:ext cx="8553000" cy="4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Key insight: Inherited biases from training data</a:t>
            </a:r>
            <a:endParaRPr b="1"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Word Embedding Case</a:t>
            </a:r>
            <a:endParaRPr/>
          </a:p>
        </p:txBody>
      </p:sp>
      <p:sp>
        <p:nvSpPr>
          <p:cNvPr id="224" name="Google Shape;22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GB"/>
              <a:t>Common crawl analysis (840B words)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GB"/>
              <a:t>Replicated human implicit bias: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Female names with family vs career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African-American names with unpleasant words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Male names with science/math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Real world impact examples</a:t>
            </a:r>
            <a:endParaRPr/>
          </a:p>
        </p:txBody>
      </p:sp>
      <p:sp>
        <p:nvSpPr>
          <p:cNvPr id="230" name="Google Shape;23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➢"/>
            </a:pPr>
            <a:r>
              <a:rPr lang="en-GB">
                <a:solidFill>
                  <a:schemeClr val="lt1"/>
                </a:solidFill>
              </a:rPr>
              <a:t>St. George Hospital medical school (1988)</a:t>
            </a:r>
            <a:endParaRPr>
              <a:solidFill>
                <a:schemeClr val="l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-GB">
                <a:solidFill>
                  <a:schemeClr val="lt1"/>
                </a:solidFill>
              </a:rPr>
              <a:t>Rejected women and non-european names.</a:t>
            </a:r>
            <a:br>
              <a:rPr lang="en-GB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➢"/>
            </a:pPr>
            <a:r>
              <a:rPr lang="en-GB">
                <a:solidFill>
                  <a:schemeClr val="lt1"/>
                </a:solidFill>
              </a:rPr>
              <a:t>Google Ad-targeting (2015)</a:t>
            </a:r>
            <a:endParaRPr>
              <a:solidFill>
                <a:schemeClr val="l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-GB">
                <a:solidFill>
                  <a:schemeClr val="lt1"/>
                </a:solidFill>
              </a:rPr>
              <a:t>Showed </a:t>
            </a:r>
            <a:r>
              <a:rPr lang="en-GB">
                <a:solidFill>
                  <a:schemeClr val="lt1"/>
                </a:solidFill>
              </a:rPr>
              <a:t>high-paying job ads more to male</a:t>
            </a:r>
            <a:br>
              <a:rPr lang="en-GB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➢"/>
            </a:pPr>
            <a:r>
              <a:rPr lang="en-GB">
                <a:solidFill>
                  <a:schemeClr val="lt1"/>
                </a:solidFill>
              </a:rPr>
              <a:t>COMPAS recidivism </a:t>
            </a:r>
            <a:r>
              <a:rPr lang="en-GB">
                <a:solidFill>
                  <a:schemeClr val="lt1"/>
                </a:solidFill>
              </a:rPr>
              <a:t>prediction</a:t>
            </a:r>
            <a:endParaRPr>
              <a:solidFill>
                <a:schemeClr val="l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-GB">
                <a:solidFill>
                  <a:schemeClr val="lt1"/>
                </a:solidFill>
              </a:rPr>
              <a:t>Higher false positive rates for black defendants</a:t>
            </a:r>
            <a:endParaRPr>
              <a:solidFill>
                <a:schemeClr val="lt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/>
          <p:nvPr>
            <p:ph type="title"/>
          </p:nvPr>
        </p:nvSpPr>
        <p:spPr>
          <a:xfrm>
            <a:off x="694675" y="678125"/>
            <a:ext cx="6174600" cy="18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Your view. . .</a:t>
            </a:r>
            <a:endParaRPr/>
          </a:p>
        </p:txBody>
      </p:sp>
      <p:sp>
        <p:nvSpPr>
          <p:cNvPr id="236" name="Google Shape;236;p18"/>
          <p:cNvSpPr txBox="1"/>
          <p:nvPr>
            <p:ph idx="1" type="body"/>
          </p:nvPr>
        </p:nvSpPr>
        <p:spPr>
          <a:xfrm>
            <a:off x="2434775" y="1975800"/>
            <a:ext cx="6174600" cy="11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Can algorithmic bias be completely eliminated if data reflects societal biases? Should we even try?</a:t>
            </a:r>
            <a:endParaRPr sz="2100"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237" name="Google Shape;237;p18"/>
          <p:cNvPicPr preferRelativeResize="0"/>
          <p:nvPr/>
        </p:nvPicPr>
        <p:blipFill rotWithShape="1">
          <a:blip r:embed="rId3">
            <a:alphaModFix/>
          </a:blip>
          <a:srcRect b="42265" l="14055" r="15027" t="13726"/>
          <a:stretch/>
        </p:blipFill>
        <p:spPr>
          <a:xfrm>
            <a:off x="313750" y="2879925"/>
            <a:ext cx="2431675" cy="22635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0140_Trevett_Template_SlidesMania">
  <a:themeElements>
    <a:clrScheme name="Simple Light">
      <a:dk1>
        <a:srgbClr val="000000"/>
      </a:dk1>
      <a:lt1>
        <a:srgbClr val="FFFFFF"/>
      </a:lt1>
      <a:dk2>
        <a:srgbClr val="1077D2"/>
      </a:dk2>
      <a:lt2>
        <a:srgbClr val="050060"/>
      </a:lt2>
      <a:accent1>
        <a:srgbClr val="05006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