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411" r:id="rId8"/>
    <p:sldId id="412" r:id="rId9"/>
    <p:sldId id="414" r:id="rId10"/>
    <p:sldId id="413" r:id="rId11"/>
    <p:sldId id="415" r:id="rId12"/>
    <p:sldId id="416" r:id="rId13"/>
    <p:sldId id="417" r:id="rId14"/>
    <p:sldId id="418" r:id="rId15"/>
    <p:sldId id="398" r:id="rId16"/>
    <p:sldId id="41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17/07/2024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17/07/2024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11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30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7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02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00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57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63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20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025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Educación y programación en Raspberry PI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1EED81-B9DB-CE46-3BA9-D47284BEC895}"/>
              </a:ext>
            </a:extLst>
          </p:cNvPr>
          <p:cNvSpPr txBox="1"/>
          <p:nvPr/>
        </p:nvSpPr>
        <p:spPr>
          <a:xfrm>
            <a:off x="6475494" y="6354147"/>
            <a:ext cx="388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ALUMNO: Alex Christian Quispe Roque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8AB826-9B00-DCAC-9DD1-00597B4C1C2C}"/>
              </a:ext>
            </a:extLst>
          </p:cNvPr>
          <p:cNvSpPr txBox="1"/>
          <p:nvPr/>
        </p:nvSpPr>
        <p:spPr>
          <a:xfrm>
            <a:off x="6995072" y="4096844"/>
            <a:ext cx="4116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Estación web </a:t>
            </a:r>
            <a:r>
              <a:rPr lang="es-PE" sz="2800" b="1" dirty="0">
                <a:solidFill>
                  <a:schemeClr val="bg1"/>
                </a:solidFill>
              </a:rPr>
              <a:t>meteorológica</a:t>
            </a:r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Script Python (texto)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F0B9814B-0845-42E4-261E-95749E319893}"/>
              </a:ext>
            </a:extLst>
          </p:cNvPr>
          <p:cNvSpPr txBox="1"/>
          <p:nvPr/>
        </p:nvSpPr>
        <p:spPr>
          <a:xfrm>
            <a:off x="6876661" y="1443841"/>
            <a:ext cx="49079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# Humidity sensor : Options are DHT11,DHT22 or AM2302</a:t>
            </a:r>
          </a:p>
          <a:p>
            <a:r>
              <a:rPr lang="en-US" sz="900" dirty="0">
                <a:solidFill>
                  <a:schemeClr val="bg1"/>
                </a:solidFill>
              </a:rPr>
              <a:t>sensor = Adafruit_DHT.DHT11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# connected to GPIO pin (4, 17).</a:t>
            </a:r>
          </a:p>
          <a:p>
            <a:r>
              <a:rPr lang="en-US" sz="900" dirty="0">
                <a:solidFill>
                  <a:schemeClr val="bg1"/>
                </a:solidFill>
              </a:rPr>
              <a:t>pin = 4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# get data from sensor</a:t>
            </a:r>
          </a:p>
          <a:p>
            <a:r>
              <a:rPr lang="en-US" sz="900" dirty="0">
                <a:solidFill>
                  <a:schemeClr val="bg1"/>
                </a:solidFill>
              </a:rPr>
              <a:t>humidity, temperature = </a:t>
            </a:r>
            <a:r>
              <a:rPr lang="en-US" sz="900" dirty="0" err="1">
                <a:solidFill>
                  <a:schemeClr val="bg1"/>
                </a:solidFill>
              </a:rPr>
              <a:t>Adafruit_DHT.read_retry</a:t>
            </a:r>
            <a:r>
              <a:rPr lang="en-US" sz="900" dirty="0">
                <a:solidFill>
                  <a:schemeClr val="bg1"/>
                </a:solidFill>
              </a:rPr>
              <a:t>(sensor, pin)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# Note that sometimes you won't get a reading and</a:t>
            </a:r>
          </a:p>
          <a:p>
            <a:r>
              <a:rPr lang="en-US" sz="900" dirty="0">
                <a:solidFill>
                  <a:schemeClr val="bg1"/>
                </a:solidFill>
              </a:rPr>
              <a:t># the results will be null (because Linux can't</a:t>
            </a:r>
          </a:p>
          <a:p>
            <a:r>
              <a:rPr lang="en-US" sz="900" dirty="0">
                <a:solidFill>
                  <a:schemeClr val="bg1"/>
                </a:solidFill>
              </a:rPr>
              <a:t># guarantee the timing of calls to read the sensor).</a:t>
            </a:r>
          </a:p>
          <a:p>
            <a:r>
              <a:rPr lang="en-US" sz="900" dirty="0">
                <a:solidFill>
                  <a:schemeClr val="bg1"/>
                </a:solidFill>
              </a:rPr>
              <a:t>if humidity is not None and temperature is not None: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</a:t>
            </a:r>
            <a:r>
              <a:rPr lang="en-US" sz="900" dirty="0" err="1">
                <a:solidFill>
                  <a:schemeClr val="bg1"/>
                </a:solidFill>
              </a:rPr>
              <a:t>data_to_send.append</a:t>
            </a:r>
            <a:r>
              <a:rPr lang="en-US" sz="900" dirty="0">
                <a:solidFill>
                  <a:schemeClr val="bg1"/>
                </a:solidFill>
              </a:rPr>
              <a:t>(temperature + </a:t>
            </a:r>
            <a:r>
              <a:rPr lang="en-US" sz="900" dirty="0" err="1">
                <a:solidFill>
                  <a:schemeClr val="bg1"/>
                </a:solidFill>
              </a:rPr>
              <a:t>temperature_correction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</a:t>
            </a:r>
            <a:r>
              <a:rPr lang="en-US" sz="900" dirty="0" err="1">
                <a:solidFill>
                  <a:schemeClr val="bg1"/>
                </a:solidFill>
              </a:rPr>
              <a:t>data_to_send.append</a:t>
            </a:r>
            <a:r>
              <a:rPr lang="en-US" sz="900" dirty="0">
                <a:solidFill>
                  <a:schemeClr val="bg1"/>
                </a:solidFill>
              </a:rPr>
              <a:t>(humidity)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print("dht11 measured temperature:")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print(temperature)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print("dht11 measured temperature (with correction):")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print(temperature + </a:t>
            </a:r>
            <a:r>
              <a:rPr lang="en-US" sz="900" dirty="0" err="1">
                <a:solidFill>
                  <a:schemeClr val="bg1"/>
                </a:solidFill>
              </a:rPr>
              <a:t>temperature_correction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print("dht11 measured humidity:")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print(humidity)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# convert array to string and split each entry with ","</a:t>
            </a:r>
          </a:p>
          <a:p>
            <a:r>
              <a:rPr lang="en-US" sz="900" dirty="0" err="1">
                <a:solidFill>
                  <a:schemeClr val="bg1"/>
                </a:solidFill>
              </a:rPr>
              <a:t>data_to_send_string</a:t>
            </a:r>
            <a:r>
              <a:rPr lang="en-US" sz="900" dirty="0">
                <a:solidFill>
                  <a:schemeClr val="bg1"/>
                </a:solidFill>
              </a:rPr>
              <a:t> = ",".join(str(x) for x in </a:t>
            </a:r>
            <a:r>
              <a:rPr lang="en-US" sz="900" dirty="0" err="1">
                <a:solidFill>
                  <a:schemeClr val="bg1"/>
                </a:solidFill>
              </a:rPr>
              <a:t>data_to_send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# print(</a:t>
            </a:r>
            <a:r>
              <a:rPr lang="en-US" sz="900" dirty="0" err="1">
                <a:solidFill>
                  <a:schemeClr val="bg1"/>
                </a:solidFill>
              </a:rPr>
              <a:t>data_to_send_string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print("Write to file")</a:t>
            </a:r>
          </a:p>
          <a:p>
            <a:endParaRPr lang="es-P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2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Script Python (texto)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F0B9814B-0845-42E4-261E-95749E319893}"/>
              </a:ext>
            </a:extLst>
          </p:cNvPr>
          <p:cNvSpPr txBox="1"/>
          <p:nvPr/>
        </p:nvSpPr>
        <p:spPr>
          <a:xfrm>
            <a:off x="6690048" y="2136338"/>
            <a:ext cx="4907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# check if file exists</a:t>
            </a:r>
          </a:p>
          <a:p>
            <a:r>
              <a:rPr lang="en-US" sz="900" dirty="0">
                <a:solidFill>
                  <a:schemeClr val="bg1"/>
                </a:solidFill>
              </a:rPr>
              <a:t>if </a:t>
            </a:r>
            <a:r>
              <a:rPr lang="en-US" sz="900" dirty="0" err="1">
                <a:solidFill>
                  <a:schemeClr val="bg1"/>
                </a:solidFill>
              </a:rPr>
              <a:t>os.path.isfile</a:t>
            </a:r>
            <a:r>
              <a:rPr lang="en-US" sz="900" dirty="0">
                <a:solidFill>
                  <a:schemeClr val="bg1"/>
                </a:solidFill>
              </a:rPr>
              <a:t>(filename):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# open and write to csv file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with open(filename, "a") as </a:t>
            </a:r>
            <a:r>
              <a:rPr lang="en-US" sz="900" dirty="0" err="1">
                <a:solidFill>
                  <a:schemeClr val="bg1"/>
                </a:solidFill>
              </a:rPr>
              <a:t>csv_file</a:t>
            </a:r>
            <a:r>
              <a:rPr lang="en-US" sz="900" dirty="0">
                <a:solidFill>
                  <a:schemeClr val="bg1"/>
                </a:solidFill>
              </a:rPr>
              <a:t>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</a:t>
            </a:r>
            <a:r>
              <a:rPr lang="en-US" sz="900" dirty="0" err="1">
                <a:solidFill>
                  <a:schemeClr val="bg1"/>
                </a:solidFill>
              </a:rPr>
              <a:t>csv_file.write</a:t>
            </a:r>
            <a:r>
              <a:rPr lang="en-US" sz="900" dirty="0">
                <a:solidFill>
                  <a:schemeClr val="bg1"/>
                </a:solidFill>
              </a:rPr>
              <a:t>(</a:t>
            </a:r>
            <a:r>
              <a:rPr lang="en-US" sz="900" dirty="0" err="1">
                <a:solidFill>
                  <a:schemeClr val="bg1"/>
                </a:solidFill>
              </a:rPr>
              <a:t>data_to_send_string</a:t>
            </a:r>
            <a:r>
              <a:rPr lang="en-US" sz="900" dirty="0">
                <a:solidFill>
                  <a:schemeClr val="bg1"/>
                </a:solidFill>
              </a:rPr>
              <a:t> + "\n")</a:t>
            </a:r>
          </a:p>
          <a:p>
            <a:r>
              <a:rPr lang="en-US" sz="900" dirty="0">
                <a:solidFill>
                  <a:schemeClr val="bg1"/>
                </a:solidFill>
              </a:rPr>
              <a:t>else: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# create header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header = "date,dht11_temperature,dht11_humidity"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if </a:t>
            </a:r>
            <a:r>
              <a:rPr lang="en-US" sz="900" dirty="0" err="1">
                <a:solidFill>
                  <a:schemeClr val="bg1"/>
                </a:solidFill>
              </a:rPr>
              <a:t>raspberry_data</a:t>
            </a:r>
            <a:r>
              <a:rPr lang="en-US" sz="900" dirty="0">
                <a:solidFill>
                  <a:schemeClr val="bg1"/>
                </a:solidFill>
              </a:rPr>
              <a:t>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header = "date,disk_usage,cpu,memory,cpu_temperature,dht11_temperature,dht11_humidity"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# create file and add header additional to data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with open(filename, "w") as </a:t>
            </a:r>
            <a:r>
              <a:rPr lang="en-US" sz="900" dirty="0" err="1">
                <a:solidFill>
                  <a:schemeClr val="bg1"/>
                </a:solidFill>
              </a:rPr>
              <a:t>csv_file</a:t>
            </a:r>
            <a:r>
              <a:rPr lang="en-US" sz="900" dirty="0">
                <a:solidFill>
                  <a:schemeClr val="bg1"/>
                </a:solidFill>
              </a:rPr>
              <a:t>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    </a:t>
            </a:r>
            <a:r>
              <a:rPr lang="en-US" sz="900" dirty="0" err="1">
                <a:solidFill>
                  <a:schemeClr val="bg1"/>
                </a:solidFill>
              </a:rPr>
              <a:t>csv_file.write</a:t>
            </a:r>
            <a:r>
              <a:rPr lang="en-US" sz="900" dirty="0">
                <a:solidFill>
                  <a:schemeClr val="bg1"/>
                </a:solidFill>
              </a:rPr>
              <a:t>(header + "\n" + </a:t>
            </a:r>
            <a:r>
              <a:rPr lang="en-US" sz="900" dirty="0" err="1">
                <a:solidFill>
                  <a:schemeClr val="bg1"/>
                </a:solidFill>
              </a:rPr>
              <a:t>data_to_send_string</a:t>
            </a:r>
            <a:r>
              <a:rPr lang="en-US" sz="900" dirty="0">
                <a:solidFill>
                  <a:schemeClr val="bg1"/>
                </a:solidFill>
              </a:rPr>
              <a:t> + "\n")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print("Finished " + </a:t>
            </a:r>
            <a:r>
              <a:rPr lang="en-US" sz="900" dirty="0" err="1">
                <a:solidFill>
                  <a:schemeClr val="bg1"/>
                </a:solidFill>
              </a:rPr>
              <a:t>datetime.datetime.now</a:t>
            </a:r>
            <a:r>
              <a:rPr lang="en-US" sz="900" dirty="0">
                <a:solidFill>
                  <a:schemeClr val="bg1"/>
                </a:solidFill>
              </a:rPr>
              <a:t>().</a:t>
            </a:r>
            <a:r>
              <a:rPr lang="en-US" sz="900" dirty="0" err="1">
                <a:solidFill>
                  <a:schemeClr val="bg1"/>
                </a:solidFill>
              </a:rPr>
              <a:t>strftime</a:t>
            </a:r>
            <a:r>
              <a:rPr lang="en-US" sz="900" dirty="0">
                <a:solidFill>
                  <a:schemeClr val="bg1"/>
                </a:solidFill>
              </a:rPr>
              <a:t>('%</a:t>
            </a:r>
            <a:r>
              <a:rPr lang="en-US" sz="900" dirty="0" err="1">
                <a:solidFill>
                  <a:schemeClr val="bg1"/>
                </a:solidFill>
              </a:rPr>
              <a:t>Y_%m_%d</a:t>
            </a:r>
            <a:r>
              <a:rPr lang="en-US" sz="900" dirty="0">
                <a:solidFill>
                  <a:schemeClr val="bg1"/>
                </a:solidFill>
              </a:rPr>
              <a:t> %H:%M:%S'))</a:t>
            </a:r>
            <a:endParaRPr lang="es-P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7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B792194-D095-F0D7-33ED-3473C66970A9}"/>
              </a:ext>
            </a:extLst>
          </p:cNvPr>
          <p:cNvSpPr txBox="1"/>
          <p:nvPr/>
        </p:nvSpPr>
        <p:spPr>
          <a:xfrm>
            <a:off x="550506" y="3340359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hlinkClick r:id="rId3"/>
              </a:rPr>
              <a:t>http://localhost:3000/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815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86512"/>
            <a:ext cx="6889426" cy="2402730"/>
          </a:xfrm>
        </p:spPr>
        <p:txBody>
          <a:bodyPr tIns="457200" rtlCol="0">
            <a:normAutofit/>
          </a:bodyPr>
          <a:lstStyle>
            <a:defPPr>
              <a:defRPr lang="es-ES"/>
            </a:defPPr>
          </a:lstStyle>
          <a:p>
            <a:r>
              <a:rPr lang="es-ES" sz="2000" b="0" dirty="0">
                <a:solidFill>
                  <a:schemeClr val="bg1"/>
                </a:solidFill>
              </a:rPr>
              <a:t>Construir una </a:t>
            </a:r>
            <a:r>
              <a:rPr lang="es-ES" sz="2000" b="0" dirty="0">
                <a:solidFill>
                  <a:schemeClr val="bg1"/>
                </a:solidFill>
                <a:highlight>
                  <a:srgbClr val="FFFF00"/>
                </a:highlight>
              </a:rPr>
              <a:t>Estación Web Meteorológica</a:t>
            </a:r>
            <a:r>
              <a:rPr lang="es-ES" sz="2000" b="0" dirty="0">
                <a:solidFill>
                  <a:schemeClr val="bg1"/>
                </a:solidFill>
              </a:rPr>
              <a:t> utilizando Raspberry Pi como gestor de los datos.</a:t>
            </a:r>
          </a:p>
          <a:p>
            <a:r>
              <a:rPr lang="es-ES" sz="2000" b="0" dirty="0">
                <a:solidFill>
                  <a:schemeClr val="bg1"/>
                </a:solidFill>
              </a:rPr>
              <a:t>Este proyecto específico nos introduce al mundo de la </a:t>
            </a:r>
            <a:r>
              <a:rPr lang="es-ES" sz="2000" dirty="0">
                <a:solidFill>
                  <a:schemeClr val="bg1"/>
                </a:solidFill>
                <a:highlight>
                  <a:srgbClr val="FFFF00"/>
                </a:highlight>
              </a:rPr>
              <a:t>programación web</a:t>
            </a:r>
            <a:r>
              <a:rPr lang="es-ES" sz="2000" b="0" dirty="0">
                <a:solidFill>
                  <a:schemeClr val="bg1"/>
                </a:solidFill>
              </a:rPr>
              <a:t>, y también nos sumerge en el campo de la meteorología, proporcionando una comprensión práctica de cómo se recopilan y </a:t>
            </a:r>
            <a:r>
              <a:rPr lang="es-ES" sz="2000" b="0" dirty="0">
                <a:solidFill>
                  <a:schemeClr val="bg1"/>
                </a:solidFill>
                <a:highlight>
                  <a:srgbClr val="FFFF00"/>
                </a:highlight>
              </a:rPr>
              <a:t>analizan los datos climáticos vía web</a:t>
            </a:r>
            <a:r>
              <a:rPr lang="es-ES" sz="2000" b="0" dirty="0">
                <a:solidFill>
                  <a:schemeClr val="bg1"/>
                </a:solidFill>
              </a:rPr>
              <a:t>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Componentes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>
                <a:highlight>
                  <a:srgbClr val="FFFF00"/>
                </a:highlight>
              </a:rPr>
              <a:t>Raspberry Pi</a:t>
            </a:r>
            <a:r>
              <a:rPr lang="es-ES" dirty="0"/>
              <a:t> (Raspberry Pi versión 4)</a:t>
            </a:r>
          </a:p>
          <a:p>
            <a:pPr rtl="0"/>
            <a:r>
              <a:rPr lang="es-ES" dirty="0">
                <a:highlight>
                  <a:srgbClr val="FFFF00"/>
                </a:highlight>
              </a:rPr>
              <a:t>Sensor de temperatura y humedad</a:t>
            </a:r>
            <a:r>
              <a:rPr lang="es-ES" dirty="0"/>
              <a:t> (por ejemplo, </a:t>
            </a:r>
            <a:r>
              <a:rPr lang="es-ES" dirty="0" err="1"/>
              <a:t>libs</a:t>
            </a:r>
            <a:r>
              <a:rPr lang="es-ES" dirty="0"/>
              <a:t>:  DHT11 o DHT22)</a:t>
            </a:r>
          </a:p>
          <a:p>
            <a:pPr rtl="0"/>
            <a:r>
              <a:rPr lang="es-ES" dirty="0"/>
              <a:t>Conexión a internet (por cable o </a:t>
            </a:r>
            <a:r>
              <a:rPr lang="es-ES" dirty="0" err="1"/>
              <a:t>Wi</a:t>
            </a:r>
            <a:r>
              <a:rPr lang="es-ES" dirty="0"/>
              <a:t>-Fi) </a:t>
            </a:r>
          </a:p>
          <a:p>
            <a:pPr rtl="0"/>
            <a:r>
              <a:rPr lang="es-ES" dirty="0"/>
              <a:t>Cables de conexión y </a:t>
            </a:r>
            <a:r>
              <a:rPr lang="es-ES" dirty="0" err="1"/>
              <a:t>protoboard</a:t>
            </a:r>
            <a:r>
              <a:rPr lang="es-ES" dirty="0"/>
              <a:t> (para prototipado).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4175546"/>
          </a:xfrm>
        </p:spPr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b="1" dirty="0"/>
              <a:t>Configuración inicial: </a:t>
            </a:r>
            <a:r>
              <a:rPr lang="es-ES" dirty="0"/>
              <a:t>Instalar el </a:t>
            </a:r>
            <a:r>
              <a:rPr lang="es-ES" dirty="0">
                <a:highlight>
                  <a:srgbClr val="FFFF00"/>
                </a:highlight>
              </a:rPr>
              <a:t>sistema operativo Raspbian en el Raspberry Pi</a:t>
            </a:r>
            <a:r>
              <a:rPr lang="es-ES" dirty="0"/>
              <a:t>. Conectar el </a:t>
            </a:r>
            <a:r>
              <a:rPr lang="es-ES" dirty="0">
                <a:highlight>
                  <a:srgbClr val="FFFF00"/>
                </a:highlight>
              </a:rPr>
              <a:t>sensor de temperatura y humedad</a:t>
            </a:r>
            <a:r>
              <a:rPr lang="es-ES" dirty="0"/>
              <a:t> según las instrucciones del fabricante.</a:t>
            </a:r>
          </a:p>
          <a:p>
            <a:pPr rtl="0"/>
            <a:r>
              <a:rPr lang="es-ES" b="1" dirty="0"/>
              <a:t>Programación en Python: </a:t>
            </a:r>
            <a:r>
              <a:rPr lang="es-ES" dirty="0"/>
              <a:t>Utilizar el lenguaje de programación Python para leer los datos del sensor. Instalar las bibliotecas necesarias (como </a:t>
            </a:r>
            <a:r>
              <a:rPr lang="es-ES" dirty="0" err="1">
                <a:highlight>
                  <a:srgbClr val="FFFF00"/>
                </a:highlight>
              </a:rPr>
              <a:t>Adafruit_DHT</a:t>
            </a:r>
            <a:r>
              <a:rPr lang="es-ES" dirty="0">
                <a:highlight>
                  <a:srgbClr val="FFFF00"/>
                </a:highlight>
              </a:rPr>
              <a:t> para el sensor DHT</a:t>
            </a:r>
            <a:r>
              <a:rPr lang="es-ES" dirty="0"/>
              <a:t>). Escribir un script que lea los valores de temperatura y humedad cada cierto intervalo de tiempo.</a:t>
            </a:r>
          </a:p>
          <a:p>
            <a:pPr rtl="0"/>
            <a:r>
              <a:rPr lang="es-ES" b="1" dirty="0"/>
              <a:t>Almacenamiento de datos</a:t>
            </a:r>
            <a:r>
              <a:rPr lang="es-ES" dirty="0"/>
              <a:t>: Guardar los datos recolectados en una base de datos local (por ejemplo, SQLite) o en la nube (usando servicios como </a:t>
            </a:r>
            <a:r>
              <a:rPr lang="es-ES" dirty="0">
                <a:highlight>
                  <a:srgbClr val="FFFF00"/>
                </a:highlight>
              </a:rPr>
              <a:t>Google </a:t>
            </a:r>
            <a:r>
              <a:rPr lang="es-ES" dirty="0" err="1">
                <a:highlight>
                  <a:srgbClr val="FFFF00"/>
                </a:highlight>
              </a:rPr>
              <a:t>Firebase</a:t>
            </a:r>
            <a:r>
              <a:rPr lang="es-ES" dirty="0"/>
              <a:t>).</a:t>
            </a:r>
          </a:p>
          <a:p>
            <a:pPr rtl="0"/>
            <a:r>
              <a:rPr lang="es-ES" b="1" dirty="0"/>
              <a:t>Visualización de datos: </a:t>
            </a:r>
            <a:r>
              <a:rPr lang="es-ES" dirty="0"/>
              <a:t>Desarrollar una interfaz gráfica (GUI) o una </a:t>
            </a:r>
            <a:r>
              <a:rPr lang="es-ES" dirty="0">
                <a:highlight>
                  <a:srgbClr val="FFFF00"/>
                </a:highlight>
              </a:rPr>
              <a:t>página web </a:t>
            </a:r>
            <a:r>
              <a:rPr lang="es-ES" dirty="0"/>
              <a:t>simple para mostrar los datos de temperatura y humedad en tiempo real. Podemos usar </a:t>
            </a:r>
            <a:r>
              <a:rPr lang="es-ES" dirty="0" err="1"/>
              <a:t>Flask</a:t>
            </a:r>
            <a:r>
              <a:rPr lang="es-ES" dirty="0"/>
              <a:t> para crear un servidor web local en la Raspberry Pi.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7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1026" name="Picture 2" descr="Raspberry Pi DS18B20 Temperature Sensor Tutorial - Circuit Basics">
            <a:extLst>
              <a:ext uri="{FF2B5EF4-FFF2-40B4-BE49-F238E27FC236}">
                <a16:creationId xmlns:a16="http://schemas.microsoft.com/office/drawing/2014/main" id="{91B27D77-7EC3-21DE-8811-A107DBF3445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1711606"/>
            <a:ext cx="5843588" cy="43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9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Arquitectura Server </a:t>
            </a:r>
            <a:r>
              <a:rPr lang="es-ES" dirty="0" err="1"/>
              <a:t>Side</a:t>
            </a:r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F675F746-A926-CC75-DA00-E00DCE069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15" y="2281238"/>
            <a:ext cx="6575069" cy="3700462"/>
          </a:xfrm>
        </p:spPr>
      </p:pic>
    </p:spTree>
    <p:extLst>
      <p:ext uri="{BB962C8B-B14F-4D97-AF65-F5344CB8AC3E}">
        <p14:creationId xmlns:p14="http://schemas.microsoft.com/office/powerpoint/2010/main" val="121672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Imágenes del Proyecto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CF60E2D-867F-02E7-2779-6A47C8FD64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757766" y="2505172"/>
            <a:ext cx="7591506" cy="3700462"/>
          </a:xfrm>
        </p:spPr>
      </p:pic>
    </p:spTree>
    <p:extLst>
      <p:ext uri="{BB962C8B-B14F-4D97-AF65-F5344CB8AC3E}">
        <p14:creationId xmlns:p14="http://schemas.microsoft.com/office/powerpoint/2010/main" val="111978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Script Python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ED054D-EE20-88B3-6510-A84C59F23F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655869" y="102875"/>
            <a:ext cx="4053212" cy="6652250"/>
          </a:xfrm>
        </p:spPr>
      </p:pic>
    </p:spTree>
    <p:extLst>
      <p:ext uri="{BB962C8B-B14F-4D97-AF65-F5344CB8AC3E}">
        <p14:creationId xmlns:p14="http://schemas.microsoft.com/office/powerpoint/2010/main" val="31263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Script Python (texto)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F0B9814B-0845-42E4-261E-95749E319893}"/>
              </a:ext>
            </a:extLst>
          </p:cNvPr>
          <p:cNvSpPr txBox="1"/>
          <p:nvPr/>
        </p:nvSpPr>
        <p:spPr>
          <a:xfrm>
            <a:off x="6876661" y="1054945"/>
            <a:ext cx="4907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</a:rPr>
              <a:t>#!/usr/bin/python</a:t>
            </a: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import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Adafruit_DHT</a:t>
            </a:r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import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datetime</a:t>
            </a:r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import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os.path</a:t>
            </a:r>
            <a:endParaRPr lang="es-PE" sz="900" dirty="0">
              <a:solidFill>
                <a:schemeClr val="bg1"/>
              </a:solidFill>
            </a:endParaRP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>
                <a:solidFill>
                  <a:schemeClr val="bg1"/>
                </a:solidFill>
              </a:rPr>
              <a:t># </a:t>
            </a:r>
            <a:r>
              <a:rPr lang="es-PE" sz="900" dirty="0" err="1">
                <a:solidFill>
                  <a:schemeClr val="bg1"/>
                </a:solidFill>
              </a:rPr>
              <a:t>import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psutil</a:t>
            </a:r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>
                <a:solidFill>
                  <a:schemeClr val="bg1"/>
                </a:solidFill>
              </a:rPr>
              <a:t># </a:t>
            </a:r>
            <a:r>
              <a:rPr lang="es-PE" sz="900" dirty="0" err="1">
                <a:solidFill>
                  <a:schemeClr val="bg1"/>
                </a:solidFill>
              </a:rPr>
              <a:t>If</a:t>
            </a:r>
            <a:r>
              <a:rPr lang="es-PE" sz="900" dirty="0">
                <a:solidFill>
                  <a:schemeClr val="bg1"/>
                </a:solidFill>
              </a:rPr>
              <a:t> true: </a:t>
            </a:r>
            <a:r>
              <a:rPr lang="es-PE" sz="900" dirty="0" err="1">
                <a:solidFill>
                  <a:schemeClr val="bg1"/>
                </a:solidFill>
              </a:rPr>
              <a:t>import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psutil</a:t>
            </a:r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raspberry_data</a:t>
            </a:r>
            <a:r>
              <a:rPr lang="es-PE" sz="900" dirty="0">
                <a:solidFill>
                  <a:schemeClr val="bg1"/>
                </a:solidFill>
              </a:rPr>
              <a:t> = </a:t>
            </a:r>
            <a:r>
              <a:rPr lang="es-PE" sz="900" dirty="0" err="1">
                <a:solidFill>
                  <a:schemeClr val="bg1"/>
                </a:solidFill>
              </a:rPr>
              <a:t>None</a:t>
            </a:r>
            <a:endParaRPr lang="es-PE" sz="900" dirty="0">
              <a:solidFill>
                <a:schemeClr val="bg1"/>
              </a:solidFill>
            </a:endParaRP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>
                <a:solidFill>
                  <a:schemeClr val="bg1"/>
                </a:solidFill>
              </a:rPr>
              <a:t># </a:t>
            </a:r>
            <a:r>
              <a:rPr lang="es-PE" sz="900" dirty="0" err="1">
                <a:solidFill>
                  <a:schemeClr val="bg1"/>
                </a:solidFill>
              </a:rPr>
              <a:t>Adds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following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value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to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dht</a:t>
            </a:r>
            <a:r>
              <a:rPr lang="es-PE" sz="900" dirty="0">
                <a:solidFill>
                  <a:schemeClr val="bg1"/>
                </a:solidFill>
              </a:rPr>
              <a:t> 11 </a:t>
            </a:r>
            <a:r>
              <a:rPr lang="es-PE" sz="900" dirty="0" err="1">
                <a:solidFill>
                  <a:schemeClr val="bg1"/>
                </a:solidFill>
              </a:rPr>
              <a:t>temperature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value</a:t>
            </a:r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temperature_correction</a:t>
            </a:r>
            <a:r>
              <a:rPr lang="es-PE" sz="900" dirty="0">
                <a:solidFill>
                  <a:schemeClr val="bg1"/>
                </a:solidFill>
              </a:rPr>
              <a:t> = 1.0</a:t>
            </a: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>
                <a:solidFill>
                  <a:schemeClr val="bg1"/>
                </a:solidFill>
              </a:rPr>
              <a:t># </a:t>
            </a:r>
            <a:r>
              <a:rPr lang="es-PE" sz="900" dirty="0" err="1">
                <a:solidFill>
                  <a:schemeClr val="bg1"/>
                </a:solidFill>
              </a:rPr>
              <a:t>Make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sure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the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directory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exist</a:t>
            </a:r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filename</a:t>
            </a:r>
            <a:r>
              <a:rPr lang="es-PE" sz="900" dirty="0">
                <a:solidFill>
                  <a:schemeClr val="bg1"/>
                </a:solidFill>
              </a:rPr>
              <a:t> = "/app/</a:t>
            </a:r>
            <a:r>
              <a:rPr lang="es-PE" sz="900" dirty="0" err="1">
                <a:solidFill>
                  <a:schemeClr val="bg1"/>
                </a:solidFill>
              </a:rPr>
              <a:t>src</a:t>
            </a:r>
            <a:r>
              <a:rPr lang="es-PE" sz="900" dirty="0">
                <a:solidFill>
                  <a:schemeClr val="bg1"/>
                </a:solidFill>
              </a:rPr>
              <a:t>/</a:t>
            </a:r>
            <a:r>
              <a:rPr lang="es-PE" sz="900" dirty="0" err="1">
                <a:solidFill>
                  <a:schemeClr val="bg1"/>
                </a:solidFill>
              </a:rPr>
              <a:t>db</a:t>
            </a:r>
            <a:r>
              <a:rPr lang="es-PE" sz="900" dirty="0">
                <a:solidFill>
                  <a:schemeClr val="bg1"/>
                </a:solidFill>
              </a:rPr>
              <a:t>/data.csv"</a:t>
            </a: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data_to_send</a:t>
            </a:r>
            <a:r>
              <a:rPr lang="es-PE" sz="900" dirty="0">
                <a:solidFill>
                  <a:schemeClr val="bg1"/>
                </a:solidFill>
              </a:rPr>
              <a:t> = []</a:t>
            </a: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 err="1">
                <a:solidFill>
                  <a:schemeClr val="bg1"/>
                </a:solidFill>
              </a:rPr>
              <a:t>print</a:t>
            </a:r>
            <a:r>
              <a:rPr lang="es-PE" sz="900" dirty="0">
                <a:solidFill>
                  <a:schemeClr val="bg1"/>
                </a:solidFill>
              </a:rPr>
              <a:t>("</a:t>
            </a:r>
            <a:r>
              <a:rPr lang="es-PE" sz="900" dirty="0" err="1">
                <a:solidFill>
                  <a:schemeClr val="bg1"/>
                </a:solidFill>
              </a:rPr>
              <a:t>Start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reading</a:t>
            </a:r>
            <a:r>
              <a:rPr lang="es-PE" sz="900" dirty="0">
                <a:solidFill>
                  <a:schemeClr val="bg1"/>
                </a:solidFill>
              </a:rPr>
              <a:t> DHT11")</a:t>
            </a: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>
                <a:solidFill>
                  <a:schemeClr val="bg1"/>
                </a:solidFill>
              </a:rPr>
              <a:t># Time</a:t>
            </a:r>
          </a:p>
          <a:p>
            <a:r>
              <a:rPr lang="es-PE" sz="900" dirty="0" err="1">
                <a:solidFill>
                  <a:schemeClr val="bg1"/>
                </a:solidFill>
              </a:rPr>
              <a:t>data_to_send.append</a:t>
            </a:r>
            <a:r>
              <a:rPr lang="es-PE" sz="900" dirty="0">
                <a:solidFill>
                  <a:schemeClr val="bg1"/>
                </a:solidFill>
              </a:rPr>
              <a:t>(</a:t>
            </a:r>
            <a:r>
              <a:rPr lang="es-PE" sz="900" dirty="0" err="1">
                <a:solidFill>
                  <a:schemeClr val="bg1"/>
                </a:solidFill>
              </a:rPr>
              <a:t>str</a:t>
            </a:r>
            <a:r>
              <a:rPr lang="es-PE" sz="900" dirty="0">
                <a:solidFill>
                  <a:schemeClr val="bg1"/>
                </a:solidFill>
              </a:rPr>
              <a:t>(</a:t>
            </a:r>
            <a:r>
              <a:rPr lang="es-PE" sz="900" dirty="0" err="1">
                <a:solidFill>
                  <a:schemeClr val="bg1"/>
                </a:solidFill>
              </a:rPr>
              <a:t>datetime.datetime.now</a:t>
            </a:r>
            <a:r>
              <a:rPr lang="es-PE" sz="900" dirty="0">
                <a:solidFill>
                  <a:schemeClr val="bg1"/>
                </a:solidFill>
              </a:rPr>
              <a:t>()))</a:t>
            </a:r>
          </a:p>
          <a:p>
            <a:endParaRPr lang="es-PE" sz="900" dirty="0">
              <a:solidFill>
                <a:schemeClr val="bg1"/>
              </a:solidFill>
            </a:endParaRPr>
          </a:p>
          <a:p>
            <a:r>
              <a:rPr lang="es-PE" sz="900" dirty="0">
                <a:solidFill>
                  <a:schemeClr val="bg1"/>
                </a:solidFill>
              </a:rPr>
              <a:t># </a:t>
            </a:r>
            <a:r>
              <a:rPr lang="es-PE" sz="900" dirty="0" err="1">
                <a:solidFill>
                  <a:schemeClr val="bg1"/>
                </a:solidFill>
              </a:rPr>
              <a:t>Raspberrys</a:t>
            </a:r>
            <a:r>
              <a:rPr lang="es-PE" sz="900" dirty="0">
                <a:solidFill>
                  <a:schemeClr val="bg1"/>
                </a:solidFill>
              </a:rPr>
              <a:t> data</a:t>
            </a:r>
          </a:p>
          <a:p>
            <a:r>
              <a:rPr lang="es-PE" sz="900" dirty="0" err="1">
                <a:solidFill>
                  <a:schemeClr val="bg1"/>
                </a:solidFill>
              </a:rPr>
              <a:t>if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raspberry_data</a:t>
            </a:r>
            <a:r>
              <a:rPr lang="es-PE" sz="900" dirty="0">
                <a:solidFill>
                  <a:schemeClr val="bg1"/>
                </a:solidFill>
              </a:rPr>
              <a:t>:</a:t>
            </a:r>
          </a:p>
          <a:p>
            <a:r>
              <a:rPr lang="es-PE" sz="900" dirty="0">
                <a:solidFill>
                  <a:schemeClr val="bg1"/>
                </a:solidFill>
              </a:rPr>
              <a:t>        </a:t>
            </a:r>
            <a:r>
              <a:rPr lang="es-PE" sz="900" dirty="0" err="1">
                <a:solidFill>
                  <a:schemeClr val="bg1"/>
                </a:solidFill>
              </a:rPr>
              <a:t>data_to_send.append</a:t>
            </a:r>
            <a:r>
              <a:rPr lang="es-PE" sz="900" dirty="0">
                <a:solidFill>
                  <a:schemeClr val="bg1"/>
                </a:solidFill>
              </a:rPr>
              <a:t>(</a:t>
            </a:r>
            <a:r>
              <a:rPr lang="es-PE" sz="900" dirty="0" err="1">
                <a:solidFill>
                  <a:schemeClr val="bg1"/>
                </a:solidFill>
              </a:rPr>
              <a:t>psutil.disk_usage</a:t>
            </a:r>
            <a:r>
              <a:rPr lang="es-PE" sz="900" dirty="0">
                <a:solidFill>
                  <a:schemeClr val="bg1"/>
                </a:solidFill>
              </a:rPr>
              <a:t>("/").</a:t>
            </a:r>
            <a:r>
              <a:rPr lang="es-PE" sz="900" dirty="0" err="1">
                <a:solidFill>
                  <a:schemeClr val="bg1"/>
                </a:solidFill>
              </a:rPr>
              <a:t>percent</a:t>
            </a:r>
            <a:r>
              <a:rPr lang="es-PE" sz="900" dirty="0">
                <a:solidFill>
                  <a:schemeClr val="bg1"/>
                </a:solidFill>
              </a:rPr>
              <a:t>)</a:t>
            </a:r>
          </a:p>
          <a:p>
            <a:r>
              <a:rPr lang="es-PE" sz="900" dirty="0">
                <a:solidFill>
                  <a:schemeClr val="bg1"/>
                </a:solidFill>
              </a:rPr>
              <a:t>        </a:t>
            </a:r>
            <a:r>
              <a:rPr lang="es-PE" sz="900" dirty="0" err="1">
                <a:solidFill>
                  <a:schemeClr val="bg1"/>
                </a:solidFill>
              </a:rPr>
              <a:t>data_to_send.append</a:t>
            </a:r>
            <a:r>
              <a:rPr lang="es-PE" sz="900" dirty="0">
                <a:solidFill>
                  <a:schemeClr val="bg1"/>
                </a:solidFill>
              </a:rPr>
              <a:t>(</a:t>
            </a:r>
            <a:r>
              <a:rPr lang="es-PE" sz="900" dirty="0" err="1">
                <a:solidFill>
                  <a:schemeClr val="bg1"/>
                </a:solidFill>
              </a:rPr>
              <a:t>psutil.cpu_percent</a:t>
            </a:r>
            <a:r>
              <a:rPr lang="es-PE" sz="900" dirty="0">
                <a:solidFill>
                  <a:schemeClr val="bg1"/>
                </a:solidFill>
              </a:rPr>
              <a:t>(1))</a:t>
            </a:r>
          </a:p>
          <a:p>
            <a:r>
              <a:rPr lang="es-PE" sz="900" dirty="0">
                <a:solidFill>
                  <a:schemeClr val="bg1"/>
                </a:solidFill>
              </a:rPr>
              <a:t>        </a:t>
            </a:r>
            <a:r>
              <a:rPr lang="es-PE" sz="900" dirty="0" err="1">
                <a:solidFill>
                  <a:schemeClr val="bg1"/>
                </a:solidFill>
              </a:rPr>
              <a:t>data_to_send.append</a:t>
            </a:r>
            <a:r>
              <a:rPr lang="es-PE" sz="900" dirty="0">
                <a:solidFill>
                  <a:schemeClr val="bg1"/>
                </a:solidFill>
              </a:rPr>
              <a:t>(0)</a:t>
            </a:r>
          </a:p>
          <a:p>
            <a:r>
              <a:rPr lang="es-PE" sz="900" dirty="0">
                <a:solidFill>
                  <a:schemeClr val="bg1"/>
                </a:solidFill>
              </a:rPr>
              <a:t>        </a:t>
            </a:r>
            <a:r>
              <a:rPr lang="es-PE" sz="900" dirty="0" err="1">
                <a:solidFill>
                  <a:schemeClr val="bg1"/>
                </a:solidFill>
              </a:rPr>
              <a:t>data_to_send.append</a:t>
            </a:r>
            <a:r>
              <a:rPr lang="es-PE" sz="900" dirty="0">
                <a:solidFill>
                  <a:schemeClr val="bg1"/>
                </a:solidFill>
              </a:rPr>
              <a:t>(</a:t>
            </a:r>
            <a:r>
              <a:rPr lang="es-PE" sz="900" dirty="0" err="1">
                <a:solidFill>
                  <a:schemeClr val="bg1"/>
                </a:solidFill>
              </a:rPr>
              <a:t>psutil.sensors_temperatures</a:t>
            </a:r>
            <a:r>
              <a:rPr lang="es-PE" sz="900" dirty="0">
                <a:solidFill>
                  <a:schemeClr val="bg1"/>
                </a:solidFill>
              </a:rPr>
              <a:t>()["</a:t>
            </a:r>
            <a:r>
              <a:rPr lang="es-PE" sz="900" dirty="0" err="1">
                <a:solidFill>
                  <a:schemeClr val="bg1"/>
                </a:solidFill>
              </a:rPr>
              <a:t>cpu-thermal</a:t>
            </a:r>
            <a:r>
              <a:rPr lang="es-PE" sz="900" dirty="0">
                <a:solidFill>
                  <a:schemeClr val="bg1"/>
                </a:solidFill>
              </a:rPr>
              <a:t>"][0].</a:t>
            </a:r>
            <a:r>
              <a:rPr lang="es-PE" sz="900" dirty="0" err="1">
                <a:solidFill>
                  <a:schemeClr val="bg1"/>
                </a:solidFill>
              </a:rPr>
              <a:t>current</a:t>
            </a:r>
            <a:r>
              <a:rPr lang="es-PE" sz="900" dirty="0">
                <a:solidFill>
                  <a:schemeClr val="bg1"/>
                </a:solidFill>
              </a:rPr>
              <a:t>)</a:t>
            </a:r>
          </a:p>
          <a:p>
            <a:r>
              <a:rPr lang="es-PE" sz="900" dirty="0">
                <a:solidFill>
                  <a:schemeClr val="bg1"/>
                </a:solidFill>
              </a:rPr>
              <a:t>        </a:t>
            </a:r>
            <a:r>
              <a:rPr lang="es-PE" sz="900" dirty="0" err="1">
                <a:solidFill>
                  <a:schemeClr val="bg1"/>
                </a:solidFill>
              </a:rPr>
              <a:t>data_to_send.append</a:t>
            </a:r>
            <a:r>
              <a:rPr lang="es-PE" sz="900" dirty="0">
                <a:solidFill>
                  <a:schemeClr val="bg1"/>
                </a:solidFill>
              </a:rPr>
              <a:t>(</a:t>
            </a:r>
            <a:r>
              <a:rPr lang="es-PE" sz="900" dirty="0" err="1">
                <a:solidFill>
                  <a:schemeClr val="bg1"/>
                </a:solidFill>
              </a:rPr>
              <a:t>psutil.virtual_memory</a:t>
            </a:r>
            <a:r>
              <a:rPr lang="es-PE" sz="900" dirty="0">
                <a:solidFill>
                  <a:schemeClr val="bg1"/>
                </a:solidFill>
              </a:rPr>
              <a:t>().</a:t>
            </a:r>
            <a:r>
              <a:rPr lang="es-PE" sz="900" dirty="0" err="1">
                <a:solidFill>
                  <a:schemeClr val="bg1"/>
                </a:solidFill>
              </a:rPr>
              <a:t>percent</a:t>
            </a:r>
            <a:r>
              <a:rPr lang="es-PE" sz="900" dirty="0">
                <a:solidFill>
                  <a:schemeClr val="bg1"/>
                </a:solidFill>
              </a:rPr>
              <a:t>)</a:t>
            </a:r>
          </a:p>
          <a:p>
            <a:r>
              <a:rPr lang="es-PE" sz="900" dirty="0">
                <a:solidFill>
                  <a:schemeClr val="bg1"/>
                </a:solidFill>
              </a:rPr>
              <a:t>        </a:t>
            </a:r>
            <a:r>
              <a:rPr lang="es-PE" sz="900" dirty="0" err="1">
                <a:solidFill>
                  <a:schemeClr val="bg1"/>
                </a:solidFill>
              </a:rPr>
              <a:t>print</a:t>
            </a:r>
            <a:r>
              <a:rPr lang="es-PE" sz="900" dirty="0">
                <a:solidFill>
                  <a:schemeClr val="bg1"/>
                </a:solidFill>
              </a:rPr>
              <a:t>("</a:t>
            </a:r>
            <a:r>
              <a:rPr lang="es-PE" sz="900" dirty="0" err="1">
                <a:solidFill>
                  <a:schemeClr val="bg1"/>
                </a:solidFill>
              </a:rPr>
              <a:t>Got</a:t>
            </a:r>
            <a:r>
              <a:rPr lang="es-PE" sz="900" dirty="0">
                <a:solidFill>
                  <a:schemeClr val="bg1"/>
                </a:solidFill>
              </a:rPr>
              <a:t> </a:t>
            </a:r>
            <a:r>
              <a:rPr lang="es-PE" sz="900" dirty="0" err="1">
                <a:solidFill>
                  <a:schemeClr val="bg1"/>
                </a:solidFill>
              </a:rPr>
              <a:t>your</a:t>
            </a:r>
            <a:r>
              <a:rPr lang="es-PE" sz="900" dirty="0">
                <a:solidFill>
                  <a:schemeClr val="bg1"/>
                </a:solidFill>
              </a:rPr>
              <a:t> PI data")</a:t>
            </a:r>
          </a:p>
          <a:p>
            <a:endParaRPr lang="es-P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9758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{7FA11847-6428-4C3F-8A92-32E9CE06F4B3}tf78853419_win32</Template>
  <TotalTime>102</TotalTime>
  <Words>892</Words>
  <Application>Microsoft Office PowerPoint</Application>
  <PresentationFormat>Panorámica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Personalizar</vt:lpstr>
      <vt:lpstr>Educación y programación en Raspberry PI</vt:lpstr>
      <vt:lpstr>Introducción</vt:lpstr>
      <vt:lpstr>Componentes</vt:lpstr>
      <vt:lpstr>Objetivos</vt:lpstr>
      <vt:lpstr>Diseño</vt:lpstr>
      <vt:lpstr>Arquitectura Server Side</vt:lpstr>
      <vt:lpstr>Imágenes del Proyecto</vt:lpstr>
      <vt:lpstr>Script Python</vt:lpstr>
      <vt:lpstr>Script Python (texto)</vt:lpstr>
      <vt:lpstr>Script Python (texto)</vt:lpstr>
      <vt:lpstr>Script Python (texto)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Quispe (Ext.)</dc:creator>
  <cp:lastModifiedBy>Alex Quispe (Ext.)</cp:lastModifiedBy>
  <cp:revision>16</cp:revision>
  <dcterms:created xsi:type="dcterms:W3CDTF">2024-07-11T01:30:56Z</dcterms:created>
  <dcterms:modified xsi:type="dcterms:W3CDTF">2024-07-18T01:30:15Z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