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4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64" r:id="rId27"/>
    <p:sldId id="257" r:id="rId28"/>
    <p:sldId id="258" r:id="rId29"/>
    <p:sldId id="259" r:id="rId30"/>
    <p:sldId id="260" r:id="rId31"/>
    <p:sldId id="263" r:id="rId32"/>
    <p:sldId id="262" r:id="rId33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C0C28-638B-469B-8AFF-2C8CF3ED507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25D3B-AF65-4AF0-BE80-A886A9B7A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88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051138-F9F9-4F37-9137-1CA878D46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CAEE410-11E6-47FA-8929-3B03DE2A5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AFFAF51-49D8-436C-92C9-97A2524C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A47D1CA-6DC8-4E0C-94E5-7579171D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3B019CE-F6F5-4DB5-9980-16C19F3F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0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318F80F-A3FC-437F-A156-4D1A9953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EFB52AE-9833-4D35-A60F-4D71B8888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2CCF8B6-131E-4B6F-AC63-27AAB15F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0077F96-E732-48DC-8011-C3B99704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DFAF7F3-2273-4C02-9C81-4F9A76F7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43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7B86577-2152-4261-A796-1E7144FF1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FB6CC55-400C-4AD0-8259-D5D608EEB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207984C-2058-4AF9-AAA6-44A01C58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FC6C65F-A09E-4C5D-AEB2-7E90639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C9901F2-022A-4A36-A963-4003AFB1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7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12A0020-9F57-4FF2-968C-3BFF7891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95897F3-4E7F-4BE2-97DB-4AF8503F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642FBA8-1A9E-43FF-A67A-34ED61CE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681F568-18B3-4C23-9975-E84F7022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F2A758B-6E08-4CD2-9151-D03EDC6A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3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172DB4-5594-4E61-B641-DB123FC9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B4B6CD0-5AD2-4CC3-9CC1-51F4205B5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4F7FB3E-29D5-469C-948E-CD3E3710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9AE25D0-B6EF-4F37-A1E3-00635F5F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DD4DF7B-242A-4851-819B-A5C156F1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7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005B042-2DA6-4FAF-82FB-61C41C0F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EED6CAD-834A-4E8F-93EE-1221ED6AA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FA59783-9AC4-4048-ADCC-6BBD15EFD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412BD03-8E1A-42AB-8AF7-00E098AC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275696D-96F6-449A-A17F-C8215F0E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0757C77-05C6-4ADB-80F0-9EF858B7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1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FBFA8E-75D4-4B4B-AC7E-CD16848B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768B64-9EBF-4B1A-928B-AEA7623F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4F14614-E4AD-4470-9C89-A6CB529B7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B84B32D-2D78-49F5-A725-5A9555093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307CF90-9550-42BA-A1D9-5FBADB738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CA1912F5-5339-47A0-ACF7-660E0DA0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A69F199-AE09-4C8F-AF2E-F9CC811E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0CE63C48-FE87-4AB2-A331-1435DAA9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4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8D32DF6-322C-4975-9F87-D4BF222F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76864D5-6C7D-48DC-9E10-FE2840BF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7E645F4-8FC7-4A34-B29F-D8068E7C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CB43BA4D-C4F0-4ADE-8B59-178E27F4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6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2452C7D-718F-4A9E-AFCC-DB629B12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D5B7737-C9A0-4FDE-8DAF-89BB9125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441738B-CC95-42F2-A240-8B0E8E43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1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B5C7EB2-2E74-471A-8128-0973AEB8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61231C8-419A-437F-A9CB-5BE23862F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0C2A4D0-F2D4-4B06-8376-498E5886C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45DDC63-3793-4D68-A13B-308F4BEE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05A3976-27D1-402F-A156-03BB40C9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876DCC2-CBB9-4F1D-AFBC-155C6677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9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263BFBC-7C0F-445E-9F33-6875130C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D4F7E83-0C01-4148-A41D-2F3994E24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43981D1-01EC-4886-8524-78E2788F9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404B59D-D9DE-4BEB-9F3F-9DE5C8D5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CCE8188-4543-49A6-A589-771A0576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38BF9AF-C9BB-4280-B60C-B66BAF98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6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18923CB-D088-4919-8432-07EC1B12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6B7FB04-7309-473D-9561-1B03DEE56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E910B4-8210-45B7-A45C-0EEB40E6B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4280-0D8C-4C8E-B2AA-B1AB6D93EC2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E133439-F6CE-4AC6-B265-2BC5E41A2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4B9C6C9-43FD-4C26-AD23-49F073F9B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2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1327864-8D9F-4F6E-8BD4-B16031494555}"/>
              </a:ext>
            </a:extLst>
          </p:cNvPr>
          <p:cNvSpPr/>
          <p:nvPr/>
        </p:nvSpPr>
        <p:spPr>
          <a:xfrm>
            <a:off x="1366895" y="2104110"/>
            <a:ext cx="9117235" cy="17306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BA63E27-3DA4-4D07-ADF8-40F8D792B257}"/>
              </a:ext>
            </a:extLst>
          </p:cNvPr>
          <p:cNvSpPr txBox="1"/>
          <p:nvPr/>
        </p:nvSpPr>
        <p:spPr>
          <a:xfrm>
            <a:off x="1546058" y="2307725"/>
            <a:ext cx="8602579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 </a:t>
            </a:r>
            <a:r>
              <a:rPr lang="ko-KR" altLang="en-US" sz="4000" b="1">
                <a:solidFill>
                  <a:srgbClr val="000000"/>
                </a:solidFill>
                <a:latin typeface="Times New Roman" panose="02020603050405020304" pitchFamily="18" charset="0"/>
              </a:rPr>
              <a:t>코드 분석 </a:t>
            </a:r>
            <a:r>
              <a:rPr lang="en-US" altLang="ko-KR" sz="4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lang="ko-KR" altLang="en-US" sz="4000" smtClean="0"/>
              <a:t> </a:t>
            </a:r>
            <a:r>
              <a:rPr lang="en-US" altLang="ko-KR" sz="4000" dirty="0" smtClean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Web-based </a:t>
            </a:r>
            <a:r>
              <a:rPr lang="en-US" altLang="ko-KR" sz="4000" dirty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processing of 3D geometries</a:t>
            </a:r>
            <a:endParaRPr lang="ko-KR" altLang="en-US" sz="4000" dirty="0"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2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UI.js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04587" y="848198"/>
            <a:ext cx="1098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WebHF.UI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1895" y="1213890"/>
            <a:ext cx="14702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callbackExport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null</a:t>
            </a: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callbackFillHole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null</a:t>
            </a: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domDetails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null</a:t>
            </a: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fillButton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null</a:t>
            </a: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visibleProgress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null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721895" y="2136927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1895" y="2198191"/>
            <a:ext cx="1061786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changeExportName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):void /* Change the export filename according to the chosen file format.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checkHoleFinished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index ):void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Signal in the hole selection that a hole has already been filled.*/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{number} index - Index of the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hole.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cleanOfChildNodes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node )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HTMLElement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Remove all child nodes of a node.*/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HTMLElement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node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@return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HTMLElement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The given node after removing the child nodes.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disableFillButton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Disable the fill button. */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dragoverOfImport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): void 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Dragover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event of import area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hideAllDetails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) :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void  /* Hide all details.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(): void /*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everything related to UI.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resetInterface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():void /* Reset the interface.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selectHole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/* Select a hole. Focus on it and show additional details.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showDetailExport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 /* Show further options for the export.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showDetailHoles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foundHoles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void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List the found holes.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THREE.Line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[]}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foundHoles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The found holes.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startExport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/*  Trigger the export.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syncInterfaceWithConfig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/* Set the user interface settings according to the settings in the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config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file (config.js).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updateProgress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function( value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/* Update the visible progress bar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{number} value - New progress value. Think of it in percent.</a:t>
            </a:r>
          </a:p>
        </p:txBody>
      </p:sp>
    </p:spTree>
    <p:extLst>
      <p:ext uri="{BB962C8B-B14F-4D97-AF65-F5344CB8AC3E}">
        <p14:creationId xmlns:p14="http://schemas.microsoft.com/office/powerpoint/2010/main" val="381743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UI.js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185183" y="848198"/>
            <a:ext cx="1955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WebHF.UI.BUILDER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1895" y="1258624"/>
            <a:ext cx="106178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createButton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value,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clickCall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id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HTMLElement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/* Create a button.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{string}    value     - Value of the input.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{?function}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clickCall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Function to call if input is clicked.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{?string}   id        - ID for the input element.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HTMLElement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The created input button.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createProgress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HTMLElement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 a progress bar element. */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return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HTMLElement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Progress element. 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createRadioPair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group, id,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radioValue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btnText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) : object /* Create a pair of hidden radio element and button, that checks it.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{string} group      - Name of the radio group the pair belongs to.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{string} id         - ID for the radio element.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{string}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radioValue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Value for the radio element.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{string}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btnText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- Text for the button.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{object} Object with the radio element and the button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84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UI.js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185183" y="848198"/>
            <a:ext cx="2073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WebHF.UI.REGISTER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1895" y="1258624"/>
            <a:ext cx="10617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registerEvents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:void /* Add all the needed event listeners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registerCameraReset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:void /* Listen to events of the camera reset button.*/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registerCollisionTestOptions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:void /* Listen to events of the collision test options.*/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registerEditOptions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:void /* Listen to events of the edit options.*/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registerExport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:void /* Listen to events of the export options.*/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registerImport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:void /* Listen to events of the import field.*/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registerLightingOptions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:void /* Listen to events of the lighting options.*/ 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registerModeOptions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:void /* Listen to events of the mode options.*/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registerShadingOptions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:void /* Listen to events of the shading options.*/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22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Stopwatch.js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185183" y="848198"/>
            <a:ext cx="1919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WebHF.Stopwatch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895" y="1213890"/>
            <a:ext cx="3283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enabled: CONFIG.DEBUG.ENABLE_STOPWATCH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precision: 3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times: {}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21895" y="1826534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1895" y="1885181"/>
            <a:ext cx="106178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average( identifier, print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number /*  Get the average value of all stopped times.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{string}   identifier - Identifier for a Stopwatch entry.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{?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print      - Print average time to console. (default: false)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{number} Average time of all stopped times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get( identifier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void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Get time of a certain Stopwatch entry. 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{string} identifier - Identifier for a Stopwatch entry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remove( identifier ) : void /* Delete a Stopwatch entry.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{string} identifier - Identifier for the entry to delete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start( identifier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void /* Start a new timer or restart an existing one.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{string} identifier - Identifier for the entry.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{number} Starting time in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ms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stop( identifier, print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void /* Stop the current time for a timer.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{string}  identifier - Identifier of the entry top stop.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print      - Print total time to console. (optional, default: false)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{number} Total time from last start to this stop in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ms.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928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Plane.js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185183" y="848198"/>
            <a:ext cx="1423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WebHF.Plane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895" y="1214129"/>
            <a:ext cx="10617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constructor( p, v1, v2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void /*  Constructor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{THREE.Vector3} 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{THREE.Vector3} v1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{THREE.Vector3}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v2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getPoint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s, t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/*  Get a point from the plane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s - Factor for vector v1.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t - Factor for vector v2.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{THREE.Vector3} Point on the plane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getIntersection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v0, v1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/*  Get the point of intersection of the plane and a given line.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vStart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Start of the line to find the intersection with.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vEnd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- End of the line to find the intersection with.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{THREE.Vector3} Point of intersection or false if no intersection.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39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HoleFinding.js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24784" y="848198"/>
            <a:ext cx="2012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WebHF.HoleFinding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895" y="1694543"/>
            <a:ext cx="106178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decideNextVertexByAngle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vPrev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model ) 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vertex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 Decide the next vertex from the available edges. Do so by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choosing the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direction with the smallest angle. This assures for multi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border points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that we stay inside the hole and not cross over to another hole.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{THREE.Vector3[]}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- The vertices of the hole so far.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vPrev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The previous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{Vertex}     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- The current border point.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THREE.Mesh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     model - The model we search holes in.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{Vertex} The next vertex to follow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findBorderEdges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model ) : o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bject/* 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Find the border edges of a hole inside a half-edge structure.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THREE.Mesh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model  The model to find holes in.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{Object}            Arrays of lines and points, depending on configuration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geometryToHoleArray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geometry ) 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object[]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 Put the vertices of the geometry into an array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and calculate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 suggestion for the merging threshold.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geometry - Hole geometry to convert.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{object[]} The array with the hole vertices and an extra attribute for the merging threshold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getNeighbouringBorderPoints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model, start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geometry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 Get all the connected border points starting from one of the border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points. Returns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one hole in the mesh, if there is at least one.*/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THREE.Mesh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    model  - The model to search holes in.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{Vertex}         start  - Starting vertex.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Geometry of a hole.</a:t>
            </a:r>
          </a:p>
          <a:p>
            <a:pPr lvl="1"/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lvl="1"/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895" y="1213890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allVisitedBp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null</a:t>
            </a: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visitedBp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null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21895" y="1645290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261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Heap.js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24784" y="848198"/>
            <a:ext cx="13933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WebHF.Heap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895" y="1275094"/>
            <a:ext cx="106178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constructor( identifier )  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void /* Class to store values in by an associated numeric key.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{?string} identifier - Identifying name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get( key ) : object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Get the value for a given key. If more than one value exist with this exact key, only the first one will be returned.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key - Key of the value.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{*} The (first) value for this key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insert( key, value ) 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void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Insert a value.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{number} key   - The key to the value.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{*}      value - The value to insert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remove(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key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void /* Remove a value. If more values exist for a given key, only the first one in the list will be removed.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{*} key - Key of the value to remove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removeFirst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object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Remove and return the value with the smallest key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return {*} The removed value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size( ) 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number/*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Number of indexes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{number} The number of indexes.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sort( ) 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void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Sort the indexes by value small to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big. */</a:t>
            </a:r>
          </a:p>
          <a:p>
            <a:pPr lvl="1"/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11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Export.js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24784" y="848198"/>
            <a:ext cx="1511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WebHF.Export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895" y="1275094"/>
            <a:ext cx="106178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saveOBJ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model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string/*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Export model as OBJ.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THREE.Mesh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model - The model to export.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{string} The content for an OBJ file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saveSTL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model ) : string /* Export model as STL.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THREE.Mesh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model     - The model to export.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{string}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modelName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A name for the model. (optional)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{string} The content for an STL file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53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Angle.js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24784" y="848198"/>
            <a:ext cx="1444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WebHF.Angle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895" y="1213890"/>
            <a:ext cx="155844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degree : null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vertices : vertices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next : null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previous : null</a:t>
            </a: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waitForUpdate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: false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21895" y="2212427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8673" y="2370705"/>
            <a:ext cx="10617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constructor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vertices, position ) /* Class to store information about an angle in the front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{THREE.Vector3[]} vertices - The vertices that form the 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{THREE.Vector3}   position - Center position of the angle. (optional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calculateAngle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number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Calculate the angle in degree.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return {number} The new value of the angle in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degree.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setVertices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vertices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number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Set the vertices.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{THREE.Vector3[]} vertices - The new vertices.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{number} Re-calculated value of the angle in degree. 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629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Edge.js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24784" y="848198"/>
            <a:ext cx="1380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WebHF.Edge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895" y="1213890"/>
            <a:ext cx="885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vertex: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q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next : null</a:t>
            </a:r>
          </a:p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pair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null</a:t>
            </a:r>
          </a:p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face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</a:p>
          <a:p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prev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: null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721895" y="2212427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8673" y="2370705"/>
            <a:ext cx="10617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constructor( vertex, q, face )  /* Edge structure.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WebHF.Vertex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vertex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WebHF.Vertex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q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{number}       face   - Index of the face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isBorderEdge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  /*  Check if the edge is a border edge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True, if edge is a border edge, false otherwise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72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476450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1895" y="1213890"/>
            <a:ext cx="3124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camera : null</a:t>
            </a:r>
          </a:p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controls : null</a:t>
            </a:r>
          </a:p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lights : { ambient: [], camera: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[],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directional: [] }</a:t>
            </a: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enderer:null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21895" y="2039353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1894" y="2228594"/>
            <a:ext cx="10599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   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Intialize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everything: Camera, scene, renderer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…*/ 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_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initCamera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Intialize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the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camera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_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initControls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 Initialize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the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controls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_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initLights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 Initialize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lights. Scene has to be initialized first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_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initRenderer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container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Initialize the renderer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animate() : void /* Start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animation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loadChosenAdvancingFrontFile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Load the JavaScript file for the chosen Advancing Front implementation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ender() : void /* Render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esize() 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Adjust camera and renderer to new window size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736220" y="848198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035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Vertex.js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24784" y="848198"/>
            <a:ext cx="1532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WebHF.Vertex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895" y="1213890"/>
            <a:ext cx="10695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index: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</a:p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Edges: 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firstEdge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21895" y="1868478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8673" y="2370705"/>
            <a:ext cx="10617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constructor( index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 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{number} index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setUpFirstEdge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/*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Set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up the first edge  */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isBorderPoint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  /*  Return if the vertex is a border point.  */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True if vertex is a border point, false otherwise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isMultiBorderPoint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Boolean  /*  Check if a vertex belongs to the borders of multiple holes. 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True, if vertex is part of multiple borders, false otherwise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getNeighbours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number[]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 Get the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neighbour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vertices of the vertex. 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{number[]} List of all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neighbour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vertices.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673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HalfEdgeMesh.js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24784" y="848198"/>
            <a:ext cx="2146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</a:t>
            </a:r>
            <a:r>
              <a:rPr lang="en-US" altLang="ko-KR" sz="1400" dirty="0" err="1" smtClean="0"/>
              <a:t>HalfEdgeMesh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21895" y="1213890"/>
            <a:ext cx="12170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data: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dges: []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vertices: []</a:t>
            </a:r>
          </a:p>
          <a:p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borderEdges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: []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21895" y="1985924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8673" y="2370705"/>
            <a:ext cx="106178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constructor(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data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data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buildMesh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Build the mesh.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connectEdges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( v1, v2, f1, f2 )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/* Connect edges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{number} v1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{number} v2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{number} f1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{number} f2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createEdges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face,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faceIndex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) 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void 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Create edges.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{THREE.Face3} face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{number} 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faceIndex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findAdjacency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tempList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void  /*  find adjacency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{object[]} 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tempList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setFirstEdges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 /*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Set first </a:t>
            </a:r>
            <a:r>
              <a:rPr lang="en-US" altLang="ko-KR" sz="100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edges*/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76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AdvancingFront-base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.js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922779" y="848198"/>
            <a:ext cx="2249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</a:t>
            </a:r>
            <a:r>
              <a:rPr lang="en-US" altLang="ko-KR" sz="1400" dirty="0" err="1" smtClean="0"/>
              <a:t>AdvancingFront</a:t>
            </a:r>
            <a:endParaRPr lang="en-US" altLang="ko-KR" sz="14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21895" y="2691218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8673" y="2748070"/>
            <a:ext cx="106178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closeHole3( front, filling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geometry /* Close the last hole of only 3 vertices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front   - Current hole front.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filling - Current hole filling.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Completed hole filling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closeHole4( front, filling ) : geometry /* Close the last hole of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only 4 vertices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front   - Current hole front.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filling - Current hole filling.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Completed hole filling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computeAngles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front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object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Compute the angles of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neighbouring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vertices. Angles are in degree.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front - The model with the vertices.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{object} The angles and the smallest one together with the index of the vertex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getNextAngle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front ) 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angle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Compute the angles of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neighbouring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vertices. Angles are in degree.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WebHF.Angle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The next angle.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heapMergeVertex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vOld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vNew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Angle heaps have to be updated if vertices of the front are being merged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vOld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The old vertex.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vNew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The new vertex.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True, if an angle has been updated, false otherwise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initHeap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front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Initialize heap.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front - The current front (outline of the hole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mergeByDistance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front, filling, v, ignore ) 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void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Merge vertices that are close together.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 front   - The current hole front.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 filling - The current hole filling.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{THREE.Vector3}   v       - The new vertex,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otheres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may be merged into.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{THREE.Vector3[]} ignore  - Vertices to ignore, that won't be merged.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1895" y="1213890"/>
            <a:ext cx="35974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callback: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collisionTestMode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CONFIG.FILLING.COLLISION_TEST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heap: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hole: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holeIndex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loopCounter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mergeThreshold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modelGeo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</a:p>
          <a:p>
            <a:r>
              <a:rPr lang="en-US" altLang="ko-KR" sz="1000" dirty="0"/>
              <a:t>STOP_AFTER: </a:t>
            </a:r>
            <a:r>
              <a:rPr lang="en-US" altLang="ko-KR" sz="1000" dirty="0" smtClean="0"/>
              <a:t>CONFIG.DEBUG.AF_STOP_AFTER_ITER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509352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AdvancingFront-base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.js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922779" y="848198"/>
            <a:ext cx="2249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</a:t>
            </a:r>
            <a:r>
              <a:rPr lang="en-US" altLang="ko-KR" sz="1400" dirty="0" err="1" smtClean="0"/>
              <a:t>AdvancingFront</a:t>
            </a:r>
            <a:endParaRPr lang="en-US" altLang="ko-KR" sz="14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21895" y="2691218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8673" y="2748070"/>
            <a:ext cx="1061786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mergeUpdateFront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front,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vOld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vNew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void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Update the front according to the merged points.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front - The current hole front.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{THREE.Vector3}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vOld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- The new vertex.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{THREE.Vector3}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vNew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- The merged-away vertex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rule2Calc(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v,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verctor3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Calculate a new vertex for rule 2.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Previous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v  - Current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Next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{THREE.Vector3} New vector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rule3Calc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v, 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angle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verctor3 /* Calculate a new vertex for rule 2.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Previous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v  - Current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Next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{THREE.Vector3} New vector.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setCollisionTest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void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Set the mode for the collision test.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{string} mode - "filling" or "all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".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updateFaces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filling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oldIndex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newIndex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)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:void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Update the faces of the filling, because the index of a vertex has been changed.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filling  - The current state of the filling.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   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oldIndex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The old vertex index.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   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newIndex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The new vertex index.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wrapUp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front, filling ) 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void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Advancing front has been completed. Print stats and return the filling as result to the callback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front   - Front of the hole.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filling - Filling of the hole.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1895" y="1213890"/>
            <a:ext cx="35974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callback: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collisionTestMode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CONFIG.FILLING.COLLISION_TEST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heap: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hole: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holeIndex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loopCounter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mergeThreshold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modelGeo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</a:p>
          <a:p>
            <a:r>
              <a:rPr lang="en-US" altLang="ko-KR" sz="1000" dirty="0"/>
              <a:t>STOP_AFTER: </a:t>
            </a:r>
            <a:r>
              <a:rPr lang="en-US" altLang="ko-KR" sz="1000" dirty="0" smtClean="0"/>
              <a:t>CONFIG.DEBUG.AF_STOP_AFTER_ITER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200886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AdvancingFront-iterative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.js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922779" y="848198"/>
            <a:ext cx="2249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</a:t>
            </a:r>
            <a:r>
              <a:rPr lang="en-US" altLang="ko-KR" sz="1400" dirty="0" err="1" smtClean="0"/>
              <a:t>AdvancingFront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673" y="1305164"/>
            <a:ext cx="106178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applyRule1( front, filling, angle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Boolean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Apply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AF rule 1 and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organise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heaps/angles.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front   - Current front of hole.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filling - Current filling of hole.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WebHF.Angle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   angle   - Current angle to handle.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Rule 1 doesn't create a new vertex, so it will always return false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applyRule2( front, filling, angle ) 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Vector3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Apply AF rule 2 and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organise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heaps/angles.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front   - Current front of hole.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filling - Current filling of hole.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WebHF.Angle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   angle   - Current angle to handle.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{THREE.Vector3} New vertex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applyRule3(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front, filling, angle ) : Vector3 /* Apply AF rule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and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organise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heaps/angles.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front   - Current front of hole.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filling - Current filling of hole.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WebHF.Angle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   angle   - Current angle to handle.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{THREE.Vector3} New vertex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collisionTest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front, filling, v,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fromA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fromB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Check, if the sides of a triangle collide with a face of the filling and/or the whole model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{Array}          front   - The current front of the hole.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filling - The current filling of the hole.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v       - The vector to check.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fromA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fromB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True, if collision has been found, false otherwise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getRuleFunctionForAngle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degree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Boolean /* Get the rule function for the given angle.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degree - Angle in degree.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{function} The function to the rule, or false if none available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rule1</a:t>
            </a:r>
            <a:r>
              <a:rPr lang="nb-NO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front, filling, vp, v, vn )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Apply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rule 1 of the advancing front mesh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algorithm. Rule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1: Close gaps of angles &lt;= 75°.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front   - The current border of the hole.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filling - The currently filled part of the original hole.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{THREE.Vector3}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- Previous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{THREE.Vector3}  v       - Current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{THREE.Vector3}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- Next vector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975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AdvancingFront-iterative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.js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57687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922779" y="848198"/>
            <a:ext cx="2249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</a:t>
            </a:r>
            <a:r>
              <a:rPr lang="en-US" altLang="ko-KR" sz="1400" dirty="0" err="1" smtClean="0"/>
              <a:t>AdvancingFront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673" y="1305164"/>
            <a:ext cx="106178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rule2</a:t>
            </a:r>
            <a:r>
              <a:rPr lang="nb-NO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front, filling, vp, v, vn )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Apply rule 2 of the advancing front mesh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algorithm. Rule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2: Create one new vertex if the angle is &gt; 75° and &lt;= 135°.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front   - The current border of the hole.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filling - The currently filled part of the original hole.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{THREE.Vector3}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- Previous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{THREE.Vector3}  v       - Current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{THREE.Vector3}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- Next vector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rule3</a:t>
            </a:r>
            <a:r>
              <a:rPr lang="nb-NO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nb-NO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front, filling, vp, v, vn, angle )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/* Apply rule 3 of the advancing front mesh algorithm. Rule 3: Create a new vertex if the angle is &gt; 135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°.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front   - The current border of the hole.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filling - The currently filled part of the original hole.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{THREE.Vector3}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- Previous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{THREE.Vector3}  v       - Current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{THREE.Vector3}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- Next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{number}         angle   - Angle created by these vectors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.start</a:t>
            </a:r>
            <a:r>
              <a:rPr lang="nb-NO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modelGeo, hole, mergeThreshold, callback )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geometry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 Fill the hole using the advancing front algorithm.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modelGeo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- The model to fill the holes in.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THREE.Line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[]}   hole           - The hole described by lines.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   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mergeThreshold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Threshold for merging.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The generated </a:t>
            </a:r>
            <a:r>
              <a:rPr lang="en-US" altLang="ko-KR" sz="10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filling</a:t>
            </a:r>
            <a:r>
              <a:rPr lang="en-US" altLang="ko-KR" sz="100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lvl="1"/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390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1327864-8D9F-4F6E-8BD4-B16031494555}"/>
              </a:ext>
            </a:extLst>
          </p:cNvPr>
          <p:cNvSpPr/>
          <p:nvPr/>
        </p:nvSpPr>
        <p:spPr>
          <a:xfrm>
            <a:off x="1366895" y="2104110"/>
            <a:ext cx="9117235" cy="17306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BA63E27-3DA4-4D07-ADF8-40F8D792B257}"/>
              </a:ext>
            </a:extLst>
          </p:cNvPr>
          <p:cNvSpPr txBox="1"/>
          <p:nvPr/>
        </p:nvSpPr>
        <p:spPr>
          <a:xfrm>
            <a:off x="3781007" y="2569241"/>
            <a:ext cx="4629986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Hole – Filling </a:t>
            </a:r>
            <a:endParaRPr lang="ko-KR" altLang="en-US" sz="4000" dirty="0"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97278" y="4137679"/>
            <a:ext cx="7113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(2019) Hole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Filling Method For Triangular Mesh </a:t>
            </a:r>
            <a:r>
              <a:rPr lang="en-US" altLang="ko-K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Generation.pdf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27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648AE66B-CE9D-4A81-B2F0-56B3DEA9AA64}"/>
                  </a:ext>
                </a:extLst>
              </p:cNvPr>
              <p:cNvSpPr txBox="1"/>
              <p:nvPr/>
            </p:nvSpPr>
            <p:spPr>
              <a:xfrm>
                <a:off x="203200" y="203200"/>
                <a:ext cx="11760200" cy="6573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 Hole Detecting &gt;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한 면에만 속하는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들을 찾는다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이때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:r>
                  <a:rPr lang="en-US" altLang="ko-KR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half edge </a:t>
                </a:r>
                <a:r>
                  <a:rPr lang="ko-KR" altLang="en-US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구조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로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가 형성되어 있어야 함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구멍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(hole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또는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loop)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별로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를 묶는다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 Hole Filling&gt;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3.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시작 점을 정하고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이동하면서 인접한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와의 각도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를 검사하여 </a:t>
                </a:r>
                <a:r>
                  <a:rPr lang="ko-KR" altLang="en-US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각도가 가장 작은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vertex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정보를 구한다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4. 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 </a:t>
                </a:r>
                <a14:m>
                  <m:oMath xmlns:m="http://schemas.openxmlformats.org/officeDocument/2006/math">
                    <m:r>
                      <a:rPr lang="ko-KR" altLang="en-US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75 ° </a:t>
                </a:r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: 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** </a:t>
                </a:r>
                <a:r>
                  <a:rPr lang="en-US" altLang="ko-KR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75 ° &lt; </a:t>
                </a:r>
                <a14:m>
                  <m:oMath xmlns:m="http://schemas.openxmlformats.org/officeDocument/2006/math">
                    <m:r>
                      <a:rPr lang="ko-KR" altLang="en-US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  <a:r>
                  <a:rPr lang="en-US" altLang="ko-KR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135 ° </a:t>
                </a:r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지나는 원의 중심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에 새 정점을 생성하고 점을 이어 삼각형을 형성한다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*** </a:t>
                </a:r>
                <a14:m>
                  <m:oMath xmlns:m="http://schemas.openxmlformats.org/officeDocument/2006/math">
                    <m:r>
                      <a:rPr lang="ko-KR" altLang="en-US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&gt; 135 ° </a:t>
                </a:r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4-1.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각도를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등분 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/ 3)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                          4-2.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이등분선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1,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2,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이루는 직선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만나는 점에 새로운 정점을 생성</a:t>
                </a:r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                        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(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총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개의 정점 생성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5. Hole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없어질 때까지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3, 4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과정을 반복한다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AE66B-CE9D-4A81-B2F0-56B3DEA9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203200"/>
                <a:ext cx="11760200" cy="6573723"/>
              </a:xfrm>
              <a:prstGeom prst="rect">
                <a:avLst/>
              </a:prstGeom>
              <a:blipFill>
                <a:blip r:embed="rId2"/>
                <a:stretch>
                  <a:fillRect l="-415" t="-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788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648AE66B-CE9D-4A81-B2F0-56B3DEA9AA64}"/>
                  </a:ext>
                </a:extLst>
              </p:cNvPr>
              <p:cNvSpPr txBox="1"/>
              <p:nvPr/>
            </p:nvSpPr>
            <p:spPr>
              <a:xfrm>
                <a:off x="203200" y="203200"/>
                <a:ext cx="117602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 Hole Filling&gt;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4. 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 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75 °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)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AE66B-CE9D-4A81-B2F0-56B3DEA9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203200"/>
                <a:ext cx="11760200" cy="3046988"/>
              </a:xfrm>
              <a:prstGeom prst="rect">
                <a:avLst/>
              </a:prstGeom>
              <a:blipFill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B6395146-6215-4E1A-9183-D823B3BB491F}"/>
              </a:ext>
            </a:extLst>
          </p:cNvPr>
          <p:cNvCxnSpPr>
            <a:cxnSpLocks/>
          </p:cNvCxnSpPr>
          <p:nvPr/>
        </p:nvCxnSpPr>
        <p:spPr>
          <a:xfrm>
            <a:off x="4607560" y="2624833"/>
            <a:ext cx="1488440" cy="196596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247367A3-855C-4477-B921-8104D278410F}"/>
              </a:ext>
            </a:extLst>
          </p:cNvPr>
          <p:cNvCxnSpPr>
            <a:cxnSpLocks/>
          </p:cNvCxnSpPr>
          <p:nvPr/>
        </p:nvCxnSpPr>
        <p:spPr>
          <a:xfrm flipH="1">
            <a:off x="6096000" y="2426713"/>
            <a:ext cx="980440" cy="216408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D1D48A16-3854-4CD4-943E-C5262AC9F2B2}"/>
                  </a:ext>
                </a:extLst>
              </p:cNvPr>
              <p:cNvSpPr txBox="1"/>
              <p:nvPr/>
            </p:nvSpPr>
            <p:spPr>
              <a:xfrm>
                <a:off x="4018280" y="2362449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D48A16-3854-4CD4-943E-C5262AC9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280" y="2362449"/>
                <a:ext cx="543560" cy="369332"/>
              </a:xfrm>
              <a:prstGeom prst="rect">
                <a:avLst/>
              </a:prstGeom>
              <a:blipFill>
                <a:blip r:embed="rId3"/>
                <a:stretch>
                  <a:fillRect r="-1124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F2526155-6D0D-43E1-9B61-5A7FC5A1D1BF}"/>
                  </a:ext>
                </a:extLst>
              </p:cNvPr>
              <p:cNvSpPr txBox="1"/>
              <p:nvPr/>
            </p:nvSpPr>
            <p:spPr>
              <a:xfrm>
                <a:off x="7096760" y="2255501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526155-6D0D-43E1-9B61-5A7FC5A1D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760" y="2255501"/>
                <a:ext cx="543560" cy="369332"/>
              </a:xfrm>
              <a:prstGeom prst="rect">
                <a:avLst/>
              </a:prstGeom>
              <a:blipFill>
                <a:blip r:embed="rId4"/>
                <a:stretch>
                  <a:fillRect r="-1124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42B99C1E-6400-47F4-B108-06C7AAE3E13F}"/>
                  </a:ext>
                </a:extLst>
              </p:cNvPr>
              <p:cNvSpPr txBox="1"/>
              <p:nvPr/>
            </p:nvSpPr>
            <p:spPr>
              <a:xfrm>
                <a:off x="5824220" y="4590793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B99C1E-6400-47F4-B108-06C7AAE3E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220" y="4590793"/>
                <a:ext cx="543560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4AB2DC3-FB98-4128-926C-3022EF0AC076}"/>
              </a:ext>
            </a:extLst>
          </p:cNvPr>
          <p:cNvCxnSpPr>
            <a:cxnSpLocks/>
          </p:cNvCxnSpPr>
          <p:nvPr/>
        </p:nvCxnSpPr>
        <p:spPr>
          <a:xfrm flipV="1">
            <a:off x="4607560" y="2426713"/>
            <a:ext cx="2468880" cy="19812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호 14">
            <a:extLst>
              <a:ext uri="{FF2B5EF4-FFF2-40B4-BE49-F238E27FC236}">
                <a16:creationId xmlns="" xmlns:a16="http://schemas.microsoft.com/office/drawing/2014/main" id="{7D18641D-4ED7-4AC1-BCA6-21CA6B408D8A}"/>
              </a:ext>
            </a:extLst>
          </p:cNvPr>
          <p:cNvSpPr/>
          <p:nvPr/>
        </p:nvSpPr>
        <p:spPr>
          <a:xfrm rot="21219053">
            <a:off x="5798922" y="3947174"/>
            <a:ext cx="543560" cy="487680"/>
          </a:xfrm>
          <a:prstGeom prst="arc">
            <a:avLst>
              <a:gd name="adj1" fmla="val 11575560"/>
              <a:gd name="adj2" fmla="val 20555078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DF70C9ED-1752-4A00-BB95-F503D6BEC414}"/>
                  </a:ext>
                </a:extLst>
              </p:cNvPr>
              <p:cNvSpPr txBox="1"/>
              <p:nvPr/>
            </p:nvSpPr>
            <p:spPr>
              <a:xfrm>
                <a:off x="5449570" y="3515656"/>
                <a:ext cx="1021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≤75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70C9ED-1752-4A00-BB95-F503D6BE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570" y="3515656"/>
                <a:ext cx="1021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050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648AE66B-CE9D-4A81-B2F0-56B3DEA9AA64}"/>
                  </a:ext>
                </a:extLst>
              </p:cNvPr>
              <p:cNvSpPr txBox="1"/>
              <p:nvPr/>
            </p:nvSpPr>
            <p:spPr>
              <a:xfrm>
                <a:off x="203200" y="203200"/>
                <a:ext cx="11760200" cy="270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 Hole Filling&gt;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4.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** (  75 ° &lt;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135 °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) </a:t>
                </a: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</a:t>
                </a: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지나는 원의 중심에 새 정점을 생성하고 점을 이어 삼각형을 형성한다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AE66B-CE9D-4A81-B2F0-56B3DEA9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203200"/>
                <a:ext cx="11760200" cy="2708434"/>
              </a:xfrm>
              <a:prstGeom prst="rect">
                <a:avLst/>
              </a:prstGeom>
              <a:blipFill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C4C72BAA-D1BE-41B2-AF21-8B8A744B60D5}"/>
              </a:ext>
            </a:extLst>
          </p:cNvPr>
          <p:cNvCxnSpPr>
            <a:cxnSpLocks/>
          </p:cNvCxnSpPr>
          <p:nvPr/>
        </p:nvCxnSpPr>
        <p:spPr>
          <a:xfrm>
            <a:off x="7274560" y="4993640"/>
            <a:ext cx="2362200" cy="1507233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7960DDDA-5B0A-46A2-975F-5A9FA43DC8BB}"/>
              </a:ext>
            </a:extLst>
          </p:cNvPr>
          <p:cNvCxnSpPr>
            <a:cxnSpLocks/>
          </p:cNvCxnSpPr>
          <p:nvPr/>
        </p:nvCxnSpPr>
        <p:spPr>
          <a:xfrm flipH="1">
            <a:off x="9636762" y="4663440"/>
            <a:ext cx="2006598" cy="1837433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161DA5AC-D926-418B-A869-3FDC1C6231F3}"/>
              </a:ext>
            </a:extLst>
          </p:cNvPr>
          <p:cNvSpPr/>
          <p:nvPr/>
        </p:nvSpPr>
        <p:spPr>
          <a:xfrm>
            <a:off x="7188200" y="2108200"/>
            <a:ext cx="4490720" cy="4392673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F79C4A1C-01E7-410D-9488-7F096493BABF}"/>
              </a:ext>
            </a:extLst>
          </p:cNvPr>
          <p:cNvSpPr/>
          <p:nvPr/>
        </p:nvSpPr>
        <p:spPr>
          <a:xfrm>
            <a:off x="9428480" y="4246880"/>
            <a:ext cx="81280" cy="711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A83E9FF0-4A23-4E40-9A98-BFF4D845C261}"/>
                  </a:ext>
                </a:extLst>
              </p:cNvPr>
              <p:cNvSpPr txBox="1"/>
              <p:nvPr/>
            </p:nvSpPr>
            <p:spPr>
              <a:xfrm>
                <a:off x="6644640" y="4724649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3E9FF0-4A23-4E40-9A98-BFF4D845C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640" y="4724649"/>
                <a:ext cx="543560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BF600A43-812C-422E-9540-7717E79AC35E}"/>
                  </a:ext>
                </a:extLst>
              </p:cNvPr>
              <p:cNvSpPr txBox="1"/>
              <p:nvPr/>
            </p:nvSpPr>
            <p:spPr>
              <a:xfrm>
                <a:off x="9352282" y="6461741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600A43-812C-422E-9540-7717E79AC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282" y="6461741"/>
                <a:ext cx="543560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6C522CB6-1D3E-42F8-8A89-699FAEB2E5F9}"/>
                  </a:ext>
                </a:extLst>
              </p:cNvPr>
              <p:cNvSpPr txBox="1"/>
              <p:nvPr/>
            </p:nvSpPr>
            <p:spPr>
              <a:xfrm>
                <a:off x="11643360" y="4447302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522CB6-1D3E-42F8-8A89-699FAEB2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360" y="4447302"/>
                <a:ext cx="543560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0198002D-81EF-4F7A-BC78-B949107AE135}"/>
                  </a:ext>
                </a:extLst>
              </p:cNvPr>
              <p:cNvSpPr txBox="1"/>
              <p:nvPr/>
            </p:nvSpPr>
            <p:spPr>
              <a:xfrm>
                <a:off x="9156700" y="3815061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98002D-81EF-4F7A-BC78-B949107AE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00" y="3815061"/>
                <a:ext cx="543560" cy="369332"/>
              </a:xfrm>
              <a:prstGeom prst="rect">
                <a:avLst/>
              </a:prstGeom>
              <a:blipFill>
                <a:blip r:embed="rId6"/>
                <a:stretch>
                  <a:fillRect r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10F5E4C7-684C-4963-9F27-28781D9A65E1}"/>
              </a:ext>
            </a:extLst>
          </p:cNvPr>
          <p:cNvCxnSpPr>
            <a:cxnSpLocks/>
          </p:cNvCxnSpPr>
          <p:nvPr/>
        </p:nvCxnSpPr>
        <p:spPr>
          <a:xfrm flipV="1">
            <a:off x="7274560" y="4282440"/>
            <a:ext cx="2153920" cy="7112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AAD4441C-2220-4E3B-93D3-B8D117631D54}"/>
              </a:ext>
            </a:extLst>
          </p:cNvPr>
          <p:cNvCxnSpPr>
            <a:cxnSpLocks/>
            <a:endCxn id="10" idx="6"/>
          </p:cNvCxnSpPr>
          <p:nvPr/>
        </p:nvCxnSpPr>
        <p:spPr>
          <a:xfrm flipH="1" flipV="1">
            <a:off x="9509760" y="4282440"/>
            <a:ext cx="2062480" cy="381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BB9D7DE3-F137-4B88-84B2-AAA033FC437A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9469120" y="4318000"/>
            <a:ext cx="154942" cy="214374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원호 22">
            <a:extLst>
              <a:ext uri="{FF2B5EF4-FFF2-40B4-BE49-F238E27FC236}">
                <a16:creationId xmlns="" xmlns:a16="http://schemas.microsoft.com/office/drawing/2014/main" id="{09EDE6E4-C857-41D9-AFC7-24F37E0738BD}"/>
              </a:ext>
            </a:extLst>
          </p:cNvPr>
          <p:cNvSpPr/>
          <p:nvPr/>
        </p:nvSpPr>
        <p:spPr>
          <a:xfrm rot="21219053">
            <a:off x="9237259" y="6020662"/>
            <a:ext cx="778576" cy="487680"/>
          </a:xfrm>
          <a:prstGeom prst="arc">
            <a:avLst>
              <a:gd name="adj1" fmla="val 11575560"/>
              <a:gd name="adj2" fmla="val 20858992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1CA3C24F-3918-4FE9-BAD0-6E34692E843A}"/>
                  </a:ext>
                </a:extLst>
              </p:cNvPr>
              <p:cNvSpPr txBox="1"/>
              <p:nvPr/>
            </p:nvSpPr>
            <p:spPr>
              <a:xfrm>
                <a:off x="8676641" y="5583568"/>
                <a:ext cx="1739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°&lt;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≤135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A3C24F-3918-4FE9-BAD0-6E34692E8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41" y="5583568"/>
                <a:ext cx="17399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1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SceneManager.js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4" y="884321"/>
            <a:ext cx="10882563" cy="56307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1895" y="1213890"/>
            <a:ext cx="3935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fillings: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[]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holeLines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[]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holes: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[]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lightStatus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{ ambient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true, camera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true, directional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true}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modeFilling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CONFIG.MODE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model: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CONFIG.MODE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scene: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shading: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CONFIG.SHADING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21895" y="2779296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1895" y="2867375"/>
            <a:ext cx="106178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addAxis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Adds an axis to the scene. Does not call render() function!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centerModel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(mesh) : mesh /* position move to Center of a mesh.*/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return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{mesh} mesh moved to center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changeMode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what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void /* 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Change the mode the model is rendered: Solid or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Wireframe.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{Event}  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{string} what - "model" or "filling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".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changeShading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Change the shading of the material: Flat or 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Phong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clearModels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Clear the scene (except for the lights, camera and axis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createCrossVector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v,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size, color,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moveWithModel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point, line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 an optical representation of a cross vector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- Previous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 v             - Center vector of the 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- Next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         size          - Size of the point.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{(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number|string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)} color         - Color for the objects.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   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moveWithModel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Adjust position with the currently loaded model.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return {object} Point and line for the cross vector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createLine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start, end, width, color,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moveWithModel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line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 a line from a starting to an end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point.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 start         - Start point.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 end           - End point.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         width         - Line width of the line.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{(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number|string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)} color         - Color of the line.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   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moveWithModel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If true, move the line to the position of the model.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THREE.Line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A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THREE.Line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object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372734" y="848198"/>
            <a:ext cx="2351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WebHF.SceneManager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047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648AE66B-CE9D-4A81-B2F0-56B3DEA9AA64}"/>
                  </a:ext>
                </a:extLst>
              </p:cNvPr>
              <p:cNvSpPr txBox="1"/>
              <p:nvPr/>
            </p:nvSpPr>
            <p:spPr>
              <a:xfrm>
                <a:off x="203200" y="203200"/>
                <a:ext cx="11760200" cy="3526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 Hole Filling&gt;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4.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*** 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&gt; 135 °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 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4-1. 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를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등분 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(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/ 3)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4-2.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이등분선과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이루는 직선이 만나는 점에 새로운 정점을 생성한다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                                                                                                                                                      (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총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개의 정점 생성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AE66B-CE9D-4A81-B2F0-56B3DEA9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203200"/>
                <a:ext cx="11760200" cy="3526735"/>
              </a:xfrm>
              <a:prstGeom prst="rect">
                <a:avLst/>
              </a:prstGeom>
              <a:blipFill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7645722C-1CC2-403B-8E3D-97981F8F1184}"/>
              </a:ext>
            </a:extLst>
          </p:cNvPr>
          <p:cNvCxnSpPr>
            <a:cxnSpLocks/>
          </p:cNvCxnSpPr>
          <p:nvPr/>
        </p:nvCxnSpPr>
        <p:spPr>
          <a:xfrm>
            <a:off x="2164080" y="5298440"/>
            <a:ext cx="3180080" cy="1095753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830F12DE-C411-4430-8D82-262018EA5104}"/>
              </a:ext>
            </a:extLst>
          </p:cNvPr>
          <p:cNvCxnSpPr>
            <a:cxnSpLocks/>
          </p:cNvCxnSpPr>
          <p:nvPr/>
        </p:nvCxnSpPr>
        <p:spPr>
          <a:xfrm>
            <a:off x="5344160" y="6394193"/>
            <a:ext cx="354584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호 14">
            <a:extLst>
              <a:ext uri="{FF2B5EF4-FFF2-40B4-BE49-F238E27FC236}">
                <a16:creationId xmlns="" xmlns:a16="http://schemas.microsoft.com/office/drawing/2014/main" id="{9DE20D88-48C1-43EE-A57E-E992F130FF62}"/>
              </a:ext>
            </a:extLst>
          </p:cNvPr>
          <p:cNvSpPr/>
          <p:nvPr/>
        </p:nvSpPr>
        <p:spPr>
          <a:xfrm rot="399671">
            <a:off x="4873754" y="6098593"/>
            <a:ext cx="1034564" cy="430640"/>
          </a:xfrm>
          <a:prstGeom prst="arc">
            <a:avLst>
              <a:gd name="adj1" fmla="val 10862549"/>
              <a:gd name="adj2" fmla="val 42765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32B087BB-5F05-4919-B856-85299F3E0B80}"/>
                  </a:ext>
                </a:extLst>
              </p:cNvPr>
              <p:cNvSpPr txBox="1"/>
              <p:nvPr/>
            </p:nvSpPr>
            <p:spPr>
              <a:xfrm>
                <a:off x="1579880" y="5029449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B087BB-5F05-4919-B856-85299F3E0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880" y="5029449"/>
                <a:ext cx="543560" cy="369332"/>
              </a:xfrm>
              <a:prstGeom prst="rect">
                <a:avLst/>
              </a:prstGeom>
              <a:blipFill>
                <a:blip r:embed="rId3"/>
                <a:stretch>
                  <a:fillRect r="-1124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08E5DEFC-A208-4F23-B97C-D9A611B2EBD4}"/>
                  </a:ext>
                </a:extLst>
              </p:cNvPr>
              <p:cNvSpPr txBox="1"/>
              <p:nvPr/>
            </p:nvSpPr>
            <p:spPr>
              <a:xfrm>
                <a:off x="8925560" y="6209527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E5DEFC-A208-4F23-B97C-D9A611B2E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560" y="6209527"/>
                <a:ext cx="543560" cy="369332"/>
              </a:xfrm>
              <a:prstGeom prst="rect">
                <a:avLst/>
              </a:prstGeom>
              <a:blipFill>
                <a:blip r:embed="rId4"/>
                <a:stretch>
                  <a:fillRect r="-1124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B048141B-E9EE-4BBF-81D4-9F8CDEBCA415}"/>
                  </a:ext>
                </a:extLst>
              </p:cNvPr>
              <p:cNvSpPr txBox="1"/>
              <p:nvPr/>
            </p:nvSpPr>
            <p:spPr>
              <a:xfrm>
                <a:off x="5072380" y="6403255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48141B-E9EE-4BBF-81D4-9F8CDEBCA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380" y="6403255"/>
                <a:ext cx="543560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E565A652-6EA2-49D0-9CC2-D4C0AE1A7F73}"/>
              </a:ext>
            </a:extLst>
          </p:cNvPr>
          <p:cNvCxnSpPr>
            <a:cxnSpLocks/>
          </p:cNvCxnSpPr>
          <p:nvPr/>
        </p:nvCxnSpPr>
        <p:spPr>
          <a:xfrm flipH="1">
            <a:off x="3429473" y="3314615"/>
            <a:ext cx="1342390" cy="342966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6DB2A66C-0790-4A0F-91AB-B8B4162B1B35}"/>
              </a:ext>
            </a:extLst>
          </p:cNvPr>
          <p:cNvCxnSpPr>
            <a:cxnSpLocks/>
          </p:cNvCxnSpPr>
          <p:nvPr/>
        </p:nvCxnSpPr>
        <p:spPr>
          <a:xfrm>
            <a:off x="7243897" y="3001065"/>
            <a:ext cx="0" cy="377152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A5C94CE3-253A-49B1-BEF1-A32DBBC7FE7D}"/>
              </a:ext>
            </a:extLst>
          </p:cNvPr>
          <p:cNvCxnSpPr>
            <a:cxnSpLocks/>
          </p:cNvCxnSpPr>
          <p:nvPr/>
        </p:nvCxnSpPr>
        <p:spPr>
          <a:xfrm flipH="1">
            <a:off x="2772414" y="5479717"/>
            <a:ext cx="169524" cy="1524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C7734F27-BF8F-4F4D-A6D8-47ABF6C39892}"/>
              </a:ext>
            </a:extLst>
          </p:cNvPr>
          <p:cNvCxnSpPr>
            <a:cxnSpLocks/>
          </p:cNvCxnSpPr>
          <p:nvPr/>
        </p:nvCxnSpPr>
        <p:spPr>
          <a:xfrm flipH="1">
            <a:off x="2857176" y="5526502"/>
            <a:ext cx="169524" cy="1524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2BFB24F1-43F7-4DB0-A368-BAD3F6A62404}"/>
              </a:ext>
            </a:extLst>
          </p:cNvPr>
          <p:cNvCxnSpPr>
            <a:cxnSpLocks/>
          </p:cNvCxnSpPr>
          <p:nvPr/>
        </p:nvCxnSpPr>
        <p:spPr>
          <a:xfrm flipH="1">
            <a:off x="4337115" y="5990010"/>
            <a:ext cx="169524" cy="1524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C67D3F23-D2FC-4FDF-972B-CCB1EC25FD5A}"/>
              </a:ext>
            </a:extLst>
          </p:cNvPr>
          <p:cNvCxnSpPr>
            <a:cxnSpLocks/>
          </p:cNvCxnSpPr>
          <p:nvPr/>
        </p:nvCxnSpPr>
        <p:spPr>
          <a:xfrm flipH="1">
            <a:off x="4421877" y="6036795"/>
            <a:ext cx="169524" cy="1524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503EB94E-5741-4A38-B5DC-BB9A48FD8AA9}"/>
              </a:ext>
            </a:extLst>
          </p:cNvPr>
          <p:cNvCxnSpPr>
            <a:cxnSpLocks/>
          </p:cNvCxnSpPr>
          <p:nvPr/>
        </p:nvCxnSpPr>
        <p:spPr>
          <a:xfrm flipH="1">
            <a:off x="6300842" y="6311120"/>
            <a:ext cx="110906" cy="18427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35BD0EEB-AE41-40F6-9FD5-11C34A1F03AE}"/>
              </a:ext>
            </a:extLst>
          </p:cNvPr>
          <p:cNvCxnSpPr>
            <a:cxnSpLocks/>
          </p:cNvCxnSpPr>
          <p:nvPr/>
        </p:nvCxnSpPr>
        <p:spPr>
          <a:xfrm flipH="1">
            <a:off x="6385604" y="6344920"/>
            <a:ext cx="99195" cy="19725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127751FA-40A6-4D9F-BDA5-6402A85682A3}"/>
              </a:ext>
            </a:extLst>
          </p:cNvPr>
          <p:cNvCxnSpPr>
            <a:cxnSpLocks/>
          </p:cNvCxnSpPr>
          <p:nvPr/>
        </p:nvCxnSpPr>
        <p:spPr>
          <a:xfrm flipH="1">
            <a:off x="7918203" y="6311120"/>
            <a:ext cx="110906" cy="18427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C2E81FF7-4D7D-42E7-A02F-31FCA70A72F2}"/>
              </a:ext>
            </a:extLst>
          </p:cNvPr>
          <p:cNvCxnSpPr>
            <a:cxnSpLocks/>
          </p:cNvCxnSpPr>
          <p:nvPr/>
        </p:nvCxnSpPr>
        <p:spPr>
          <a:xfrm flipH="1">
            <a:off x="8002965" y="6344920"/>
            <a:ext cx="99195" cy="19725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5C6B77FC-7E53-4D46-BA2B-1993F3E3F65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340794" y="3042920"/>
            <a:ext cx="1003366" cy="33603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F6B316E2-1E1B-4739-9233-5AEAC8FA6356}"/>
              </a:ext>
            </a:extLst>
          </p:cNvPr>
          <p:cNvCxnSpPr>
            <a:cxnSpLocks/>
          </p:cNvCxnSpPr>
          <p:nvPr/>
        </p:nvCxnSpPr>
        <p:spPr>
          <a:xfrm flipH="1">
            <a:off x="5354732" y="3396244"/>
            <a:ext cx="2219548" cy="300701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AE159B29-927F-4362-B029-47AA433EBA9A}"/>
                  </a:ext>
                </a:extLst>
              </p:cNvPr>
              <p:cNvSpPr txBox="1"/>
              <p:nvPr/>
            </p:nvSpPr>
            <p:spPr>
              <a:xfrm>
                <a:off x="5502663" y="6017023"/>
                <a:ext cx="1739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°&lt;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159B29-927F-4362-B029-47AA433EB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63" y="6017023"/>
                <a:ext cx="17399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384F8D33-83B9-45ED-ACE5-4F618D8AB8A1}"/>
                  </a:ext>
                </a:extLst>
              </p:cNvPr>
              <p:cNvSpPr/>
              <p:nvPr/>
            </p:nvSpPr>
            <p:spPr>
              <a:xfrm>
                <a:off x="5746933" y="5731161"/>
                <a:ext cx="464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84F8D33-83B9-45ED-ACE5-4F618D8AB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933" y="5731161"/>
                <a:ext cx="4644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3D194CE6-B8C5-4F62-BF65-4611778DB3BA}"/>
                  </a:ext>
                </a:extLst>
              </p:cNvPr>
              <p:cNvSpPr/>
              <p:nvPr/>
            </p:nvSpPr>
            <p:spPr>
              <a:xfrm>
                <a:off x="5259398" y="5582208"/>
                <a:ext cx="469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D194CE6-B8C5-4F62-BF65-4611778DB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398" y="5582208"/>
                <a:ext cx="46980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90691BF3-48A8-45F2-BAEB-2B5E557D995B}"/>
                  </a:ext>
                </a:extLst>
              </p:cNvPr>
              <p:cNvSpPr/>
              <p:nvPr/>
            </p:nvSpPr>
            <p:spPr>
              <a:xfrm>
                <a:off x="4667347" y="5618863"/>
                <a:ext cx="469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0691BF3-48A8-45F2-BAEB-2B5E557D9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347" y="5618863"/>
                <a:ext cx="4698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막힌 원호 64">
            <a:extLst>
              <a:ext uri="{FF2B5EF4-FFF2-40B4-BE49-F238E27FC236}">
                <a16:creationId xmlns="" xmlns:a16="http://schemas.microsoft.com/office/drawing/2014/main" id="{42903479-8AE6-4614-989E-40AF3023BE8A}"/>
              </a:ext>
            </a:extLst>
          </p:cNvPr>
          <p:cNvSpPr/>
          <p:nvPr/>
        </p:nvSpPr>
        <p:spPr>
          <a:xfrm rot="19774773">
            <a:off x="4815683" y="5944437"/>
            <a:ext cx="511221" cy="502930"/>
          </a:xfrm>
          <a:prstGeom prst="blockArc">
            <a:avLst>
              <a:gd name="adj1" fmla="val 12081775"/>
              <a:gd name="adj2" fmla="val 19553093"/>
              <a:gd name="adj3" fmla="val 953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막힌 원호 65">
            <a:extLst>
              <a:ext uri="{FF2B5EF4-FFF2-40B4-BE49-F238E27FC236}">
                <a16:creationId xmlns="" xmlns:a16="http://schemas.microsoft.com/office/drawing/2014/main" id="{FC1DFE24-4D28-44D3-BCEE-BE7089A486E9}"/>
              </a:ext>
            </a:extLst>
          </p:cNvPr>
          <p:cNvSpPr/>
          <p:nvPr/>
        </p:nvSpPr>
        <p:spPr>
          <a:xfrm rot="1485519">
            <a:off x="5105695" y="5878075"/>
            <a:ext cx="522945" cy="502930"/>
          </a:xfrm>
          <a:prstGeom prst="blockArc">
            <a:avLst>
              <a:gd name="adj1" fmla="val 12081775"/>
              <a:gd name="adj2" fmla="val 19553093"/>
              <a:gd name="adj3" fmla="val 953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막힌 원호 66">
            <a:extLst>
              <a:ext uri="{FF2B5EF4-FFF2-40B4-BE49-F238E27FC236}">
                <a16:creationId xmlns="" xmlns:a16="http://schemas.microsoft.com/office/drawing/2014/main" id="{22714BB8-843D-4F0D-8CE6-D58DB10B7839}"/>
              </a:ext>
            </a:extLst>
          </p:cNvPr>
          <p:cNvSpPr/>
          <p:nvPr/>
        </p:nvSpPr>
        <p:spPr>
          <a:xfrm rot="3082326">
            <a:off x="5432216" y="6040801"/>
            <a:ext cx="482288" cy="502930"/>
          </a:xfrm>
          <a:prstGeom prst="blockArc">
            <a:avLst>
              <a:gd name="adj1" fmla="val 12081775"/>
              <a:gd name="adj2" fmla="val 19553093"/>
              <a:gd name="adj3" fmla="val 953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C722550F-9066-4109-8317-A63F34F63326}"/>
              </a:ext>
            </a:extLst>
          </p:cNvPr>
          <p:cNvSpPr/>
          <p:nvPr/>
        </p:nvSpPr>
        <p:spPr>
          <a:xfrm>
            <a:off x="4521879" y="3807460"/>
            <a:ext cx="81280" cy="711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3FE8DE37-FBA5-4AE6-BC0F-ABC436A1EE96}"/>
              </a:ext>
            </a:extLst>
          </p:cNvPr>
          <p:cNvSpPr/>
          <p:nvPr/>
        </p:nvSpPr>
        <p:spPr>
          <a:xfrm>
            <a:off x="7201923" y="3835651"/>
            <a:ext cx="81280" cy="711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596C9AC9-357B-45C6-982D-A20CCCB444E6}"/>
                  </a:ext>
                </a:extLst>
              </p:cNvPr>
              <p:cNvSpPr txBox="1"/>
              <p:nvPr/>
            </p:nvSpPr>
            <p:spPr>
              <a:xfrm>
                <a:off x="6567711" y="3438128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96C9AC9-357B-45C6-982D-A20CCCB4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711" y="3438128"/>
                <a:ext cx="543560" cy="369332"/>
              </a:xfrm>
              <a:prstGeom prst="rect">
                <a:avLst/>
              </a:prstGeom>
              <a:blipFill>
                <a:blip r:embed="rId10"/>
                <a:stretch>
                  <a:fillRect r="-2777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236B5D87-DC1A-4214-9929-25617ECCBE5B}"/>
                  </a:ext>
                </a:extLst>
              </p:cNvPr>
              <p:cNvSpPr txBox="1"/>
              <p:nvPr/>
            </p:nvSpPr>
            <p:spPr>
              <a:xfrm>
                <a:off x="3861304" y="3429000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36B5D87-DC1A-4214-9929-25617ECCB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304" y="3429000"/>
                <a:ext cx="543560" cy="369332"/>
              </a:xfrm>
              <a:prstGeom prst="rect">
                <a:avLst/>
              </a:prstGeom>
              <a:blipFill>
                <a:blip r:embed="rId11"/>
                <a:stretch>
                  <a:fillRect r="-27778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65A1FC39-07D7-4AE4-A57B-105027F649B6}"/>
              </a:ext>
            </a:extLst>
          </p:cNvPr>
          <p:cNvCxnSpPr>
            <a:cxnSpLocks/>
          </p:cNvCxnSpPr>
          <p:nvPr/>
        </p:nvCxnSpPr>
        <p:spPr>
          <a:xfrm flipV="1">
            <a:off x="2204720" y="3858950"/>
            <a:ext cx="2336034" cy="1406283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="" xmlns:a16="http://schemas.microsoft.com/office/drawing/2014/main" id="{0CB7BB81-EA76-40E6-8FB1-43168B70394D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4582728" y="3866431"/>
            <a:ext cx="761432" cy="2536824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7EC844BC-74F1-41D5-AB47-A1EA41D8E224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344160" y="3939412"/>
            <a:ext cx="1835405" cy="2463843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74805972-6913-4A29-901A-0C93346776D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306895" y="3939412"/>
            <a:ext cx="1618665" cy="245478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320A9006-EB1B-4EB8-A0B2-53C07107B91F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4613294" y="3848551"/>
            <a:ext cx="2588629" cy="2266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178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C616F42-3532-498B-92BC-75A88E083DB0}"/>
              </a:ext>
            </a:extLst>
          </p:cNvPr>
          <p:cNvSpPr/>
          <p:nvPr/>
        </p:nvSpPr>
        <p:spPr>
          <a:xfrm>
            <a:off x="107343" y="429370"/>
            <a:ext cx="3347499" cy="492981"/>
          </a:xfrm>
          <a:prstGeom prst="rect">
            <a:avLst/>
          </a:prstGeom>
          <a:solidFill>
            <a:srgbClr val="E7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203200" y="203200"/>
            <a:ext cx="1176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Half-Edge Data Structure</a:t>
            </a:r>
          </a:p>
          <a:p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i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  : half-edge index</a:t>
            </a: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v  :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해당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vertex</a:t>
            </a: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f   : half-edge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영역의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face</a:t>
            </a: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next : next index</a:t>
            </a:r>
          </a:p>
          <a:p>
            <a:r>
              <a:rPr lang="en-US" altLang="ko-KR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prev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: </a:t>
            </a:r>
            <a:r>
              <a:rPr lang="en-US" altLang="ko-KR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prev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index</a:t>
            </a: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twin : twin index</a:t>
            </a:r>
          </a:p>
          <a:p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0D3E6B2-DCD7-453A-802D-F6C53760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668" y="793816"/>
            <a:ext cx="3928898" cy="21049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19632DB-7356-4872-A656-3A0EA8733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41" y="3451774"/>
            <a:ext cx="3568549" cy="29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68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648AE66B-CE9D-4A81-B2F0-56B3DEA9AA64}"/>
                  </a:ext>
                </a:extLst>
              </p:cNvPr>
              <p:cNvSpPr txBox="1"/>
              <p:nvPr/>
            </p:nvSpPr>
            <p:spPr>
              <a:xfrm>
                <a:off x="203200" y="203200"/>
                <a:ext cx="11760200" cy="5847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 전체 플로우</a:t>
                </a: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&lt;1&gt; File Load    </a:t>
                </a: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- 3D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모델을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Half-Edge Data Structure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로 저장한다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&lt;2&gt; Hole Detecting</a:t>
                </a: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- Half-Edge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구조의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Mesh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정보로부터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Hole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에 대한 정보를 가져온다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&lt;3&gt; Hole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Filling</a:t>
                </a: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- Detect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된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Hole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Half-Edge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별로 자기 자신과 그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Half –Edge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Next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사이의 각도를 측정하여 </a:t>
                </a:r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가장 각도가 작은 구역을 찾아낸다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/>
                  <a:t>     -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위에서 구한 각도에 따라 아래의 과정을 진행한다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* </a:t>
                </a:r>
                <a14:m>
                  <m:oMath xmlns:m="http://schemas.openxmlformats.org/officeDocument/2006/math">
                    <m:r>
                      <a:rPr lang="ko-KR" altLang="en-US" sz="1200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75 ° </a:t>
                </a:r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: 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잇는다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sz="12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** </a:t>
                </a:r>
                <a:r>
                  <a:rPr lang="en-US" altLang="ko-KR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75 ° &lt; </a:t>
                </a:r>
                <a14:m>
                  <m:oMath xmlns:m="http://schemas.openxmlformats.org/officeDocument/2006/math">
                    <m:r>
                      <a:rPr lang="ko-KR" altLang="en-US" sz="1200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  <a:r>
                  <a:rPr lang="en-US" altLang="ko-KR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135 ° </a:t>
                </a:r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지나는 원의 중심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에 새 정점을 생성하고 점을 이어 삼각형을 형성한다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endParaRPr lang="en-US" altLang="ko-KR" sz="12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*** </a:t>
                </a:r>
                <a14:m>
                  <m:oMath xmlns:m="http://schemas.openxmlformats.org/officeDocument/2006/math">
                    <m:r>
                      <a:rPr lang="ko-KR" altLang="en-US" sz="1200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&gt; 135 ° </a:t>
                </a:r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4-1. 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각도를 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등분 한다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(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/ 3)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</a:p>
              <a:p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                                    4-2.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 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이등분선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1,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 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2,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 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이루는 직선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만나는 점에 새로운 정점을 생성한다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( 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총 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개의 정점 생성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&lt;4&gt; Hole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이 없어질 때까지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번 과정을 반복한다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&lt;5&gt; Fix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된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3D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모델을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Export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한다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  <a:endParaRPr lang="ko-KR" altLang="en-US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AE66B-CE9D-4A81-B2F0-56B3DEA9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203200"/>
                <a:ext cx="11760200" cy="5847755"/>
              </a:xfrm>
              <a:prstGeom prst="rect">
                <a:avLst/>
              </a:prstGeom>
              <a:blipFill>
                <a:blip r:embed="rId2"/>
                <a:stretch>
                  <a:fillRect l="-415" t="-417" b="-7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3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SceneManager.js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4" y="884321"/>
            <a:ext cx="10882563" cy="56307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1895" y="1291238"/>
            <a:ext cx="1061786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createPoint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position, size, color,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moveWithModel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/>
              <a:t>mesh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/>
              <a:t>Create a sphere mesh</a:t>
            </a:r>
            <a:r>
              <a:rPr lang="en-US" altLang="ko-KR" sz="1000" dirty="0" smtClean="0"/>
              <a:t>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{object}          position      - Position of the sphere.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         size          - Radius of the sphere.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{(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number|string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)} color         - Color of the sphere.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   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moveWithModel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If true, move the point to the position of the model.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THREE.Mesh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exportModel</a:t>
            </a:r>
            <a:r>
              <a:rPr lang="en-US" altLang="ko-KR" sz="1000" dirty="0"/>
              <a:t>( format, </a:t>
            </a:r>
            <a:r>
              <a:rPr lang="en-US" altLang="ko-KR" sz="1000" dirty="0" err="1"/>
              <a:t>modelName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)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/>
              <a:t>mesh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/* </a:t>
            </a:r>
            <a:r>
              <a:rPr lang="en-US" altLang="ko-KR" sz="1000" dirty="0"/>
              <a:t>Export the model</a:t>
            </a:r>
            <a:r>
              <a:rPr lang="en-US" altLang="ko-KR" sz="1000" dirty="0" smtClean="0"/>
              <a:t>.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{string}  format     - Name of the format to use.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{?string}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modelName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Name for the model.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{string} Exported model data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fillHole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ev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) : void /* Start </a:t>
            </a:r>
            <a:r>
              <a:rPr lang="en-US" altLang="ko-KR" sz="1000" dirty="0"/>
              <a:t>the hole filling</a:t>
            </a:r>
            <a:r>
              <a:rPr lang="en-US" altLang="ko-KR" sz="1000" dirty="0" smtClean="0"/>
              <a:t>. */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{Event} 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findHoles</a:t>
            </a:r>
            <a:r>
              <a:rPr lang="en-US" altLang="ko-KR" sz="1000" dirty="0" smtClean="0"/>
              <a:t>( ) : void /* </a:t>
            </a:r>
            <a:r>
              <a:rPr lang="en-US" altLang="ko-KR" sz="1000" dirty="0"/>
              <a:t>Show the border edges of the model</a:t>
            </a:r>
            <a:r>
              <a:rPr lang="en-US" altLang="ko-KR" sz="1000" dirty="0" smtClean="0"/>
              <a:t>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{Event} 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fitCameraToModel</a:t>
            </a:r>
            <a:r>
              <a:rPr lang="en-US" altLang="ko-KR" sz="1000" dirty="0" smtClean="0"/>
              <a:t>( ) </a:t>
            </a:r>
            <a:r>
              <a:rPr lang="en-US" altLang="ko-KR" sz="1000" dirty="0"/>
              <a:t>: void /* Fit the camera position to the model size</a:t>
            </a:r>
            <a:r>
              <a:rPr lang="en-US" altLang="ko-KR" sz="1000" dirty="0" smtClean="0"/>
              <a:t>. </a:t>
            </a:r>
            <a:r>
              <a:rPr lang="en-US" altLang="ko-KR" sz="1000" dirty="0"/>
              <a:t>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focusHole</a:t>
            </a:r>
            <a:r>
              <a:rPr lang="en-US" altLang="ko-KR" sz="1000" dirty="0" smtClean="0"/>
              <a:t>( index </a:t>
            </a:r>
            <a:r>
              <a:rPr lang="en-US" altLang="ko-KR" sz="1000" dirty="0"/>
              <a:t>) : void /* Focus on the found hole</a:t>
            </a:r>
            <a:r>
              <a:rPr lang="en-US" altLang="ko-KR" sz="1000" dirty="0" smtClean="0"/>
              <a:t>. */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@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{number} index - Index of the found hole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geometryToMesh</a:t>
            </a:r>
            <a:r>
              <a:rPr lang="en-US" altLang="ko-KR" sz="1000" dirty="0" smtClean="0"/>
              <a:t>( geometry </a:t>
            </a:r>
            <a:r>
              <a:rPr lang="en-US" altLang="ko-KR" sz="1000" dirty="0"/>
              <a:t>) : </a:t>
            </a:r>
            <a:r>
              <a:rPr lang="en-US" altLang="ko-KR" sz="1000" dirty="0" smtClean="0"/>
              <a:t>mesh </a:t>
            </a:r>
            <a:r>
              <a:rPr lang="en-US" altLang="ko-KR" sz="1000" dirty="0"/>
              <a:t>/* Prepare the model as mesh</a:t>
            </a:r>
            <a:r>
              <a:rPr lang="en-US" altLang="ko-KR" sz="1000" dirty="0" smtClean="0"/>
              <a:t>. </a:t>
            </a:r>
            <a:r>
              <a:rPr lang="en-US" altLang="ko-KR" sz="1000" dirty="0"/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@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 {</a:t>
            </a:r>
            <a:r>
              <a:rPr lang="en-US" altLang="ko-KR" sz="1000" dirty="0" err="1"/>
              <a:t>THREE.Geometry</a:t>
            </a:r>
            <a:r>
              <a:rPr lang="en-US" altLang="ko-KR" sz="1000" dirty="0"/>
              <a:t>} geometry - Geometry of the model.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@</a:t>
            </a:r>
            <a:r>
              <a:rPr lang="en-US" altLang="ko-KR" sz="1000" dirty="0"/>
              <a:t>return {</a:t>
            </a:r>
            <a:r>
              <a:rPr lang="en-US" altLang="ko-KR" sz="1000" dirty="0" err="1"/>
              <a:t>THREE.Mesh</a:t>
            </a:r>
            <a:r>
              <a:rPr lang="en-US" altLang="ko-KR" sz="1000" dirty="0"/>
              <a:t>} Model as mesh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isFlatShading</a:t>
            </a:r>
            <a:r>
              <a:rPr lang="en-US" altLang="ko-KR" sz="1000" dirty="0" smtClean="0"/>
              <a:t>()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Boolean /* </a:t>
            </a:r>
            <a:r>
              <a:rPr lang="en-US" altLang="ko-KR" sz="1000" dirty="0"/>
              <a:t>Get the current shading type</a:t>
            </a:r>
            <a:r>
              <a:rPr lang="en-US" altLang="ko-KR" sz="1000" dirty="0" smtClean="0"/>
              <a:t>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Init</a:t>
            </a:r>
            <a:r>
              <a:rPr lang="en-US" altLang="ko-KR" sz="1000" dirty="0" smtClean="0"/>
              <a:t>() : void /* </a:t>
            </a:r>
            <a:r>
              <a:rPr lang="en-US" altLang="ko-KR" sz="1000" dirty="0"/>
              <a:t>Initialize the scene</a:t>
            </a:r>
            <a:r>
              <a:rPr lang="en-US" altLang="ko-KR" sz="1000" dirty="0" smtClean="0"/>
              <a:t>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mergeWithFilling</a:t>
            </a:r>
            <a:r>
              <a:rPr lang="en-US" altLang="ko-KR" sz="1000" dirty="0" smtClean="0"/>
              <a:t>( filling, </a:t>
            </a:r>
            <a:r>
              <a:rPr lang="en-US" altLang="ko-KR" sz="1000" dirty="0" err="1" smtClean="0"/>
              <a:t>holeIndex</a:t>
            </a:r>
            <a:r>
              <a:rPr lang="en-US" altLang="ko-KR" sz="1000" dirty="0" smtClean="0"/>
              <a:t> ) : void /* </a:t>
            </a:r>
            <a:r>
              <a:rPr lang="en-US" altLang="ko-KR" sz="1000" dirty="0"/>
              <a:t>Merge the model with the new filling</a:t>
            </a:r>
            <a:r>
              <a:rPr lang="en-US" altLang="ko-KR" sz="1000" dirty="0" smtClean="0"/>
              <a:t>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@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{</a:t>
            </a:r>
            <a:r>
              <a:rPr lang="en-US" altLang="ko-KR" sz="1000" dirty="0" err="1"/>
              <a:t>THREE.Geometry</a:t>
            </a:r>
            <a:r>
              <a:rPr lang="en-US" altLang="ko-KR" sz="1000" dirty="0"/>
              <a:t>} filling   - The filling to merge into the model</a:t>
            </a:r>
            <a:r>
              <a:rPr lang="en-US" altLang="ko-KR" sz="1000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@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{number}         </a:t>
            </a:r>
            <a:r>
              <a:rPr lang="en-US" altLang="ko-KR" sz="1000" dirty="0" err="1" smtClean="0"/>
              <a:t>holeIndex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moveCameraLights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ev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) /* </a:t>
            </a:r>
            <a:r>
              <a:rPr lang="en-US" altLang="ko-KR" sz="1000" dirty="0"/>
              <a:t>Move the camera lights to the camera position</a:t>
            </a:r>
            <a:r>
              <a:rPr lang="en-US" altLang="ko-KR" sz="1000" dirty="0" smtClean="0"/>
              <a:t>. */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@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{Event} </a:t>
            </a:r>
            <a:r>
              <a:rPr lang="en-US" altLang="ko-KR" sz="1000" dirty="0" err="1"/>
              <a:t>ev</a:t>
            </a:r>
            <a:r>
              <a:rPr lang="en-US" altLang="ko-KR" sz="1000" dirty="0"/>
              <a:t> - Change event fired by </a:t>
            </a:r>
            <a:r>
              <a:rPr lang="en-US" altLang="ko-KR" sz="1000" dirty="0" err="1" smtClean="0"/>
              <a:t>THREE.TrackballControls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moveCameraToPosition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stepX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stepY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stepZ</a:t>
            </a:r>
            <a:r>
              <a:rPr lang="en-US" altLang="ko-KR" sz="1000" dirty="0"/>
              <a:t>, count </a:t>
            </a:r>
            <a:r>
              <a:rPr lang="en-US" altLang="ko-KR" sz="1000" dirty="0" smtClean="0"/>
              <a:t>) </a:t>
            </a:r>
            <a:r>
              <a:rPr lang="en-US" altLang="ko-KR" sz="1000" dirty="0"/>
              <a:t>/* Move the camera (more-or-less) fluently to a position</a:t>
            </a:r>
            <a:r>
              <a:rPr lang="en-US" altLang="ko-KR" sz="1000" dirty="0" smtClean="0"/>
              <a:t>. </a:t>
            </a:r>
            <a:r>
              <a:rPr lang="en-US" altLang="ko-KR" sz="1000" dirty="0"/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@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{number} </a:t>
            </a:r>
            <a:r>
              <a:rPr lang="en-US" altLang="ko-KR" sz="1000" dirty="0" err="1"/>
              <a:t>stepX</a:t>
            </a:r>
            <a:r>
              <a:rPr lang="en-US" altLang="ko-KR" sz="1000" dirty="0"/>
              <a:t> - Step length in X direction.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@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{number} </a:t>
            </a:r>
            <a:r>
              <a:rPr lang="en-US" altLang="ko-KR" sz="1000" dirty="0" err="1"/>
              <a:t>stepY</a:t>
            </a:r>
            <a:r>
              <a:rPr lang="en-US" altLang="ko-KR" sz="1000" dirty="0"/>
              <a:t> - Step length in Y direction.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@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{number} </a:t>
            </a:r>
            <a:r>
              <a:rPr lang="en-US" altLang="ko-KR" sz="1000" dirty="0" err="1"/>
              <a:t>stepZ</a:t>
            </a:r>
            <a:r>
              <a:rPr lang="en-US" altLang="ko-KR" sz="1000" dirty="0"/>
              <a:t> - Step length in Z direction.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@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{number} count - Counter to know when to stop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renderBoundingBox</a:t>
            </a:r>
            <a:r>
              <a:rPr lang="en-US" altLang="ko-KR" sz="1000" dirty="0" smtClean="0"/>
              <a:t>( model </a:t>
            </a:r>
            <a:r>
              <a:rPr lang="en-US" altLang="ko-KR" sz="1000" dirty="0"/>
              <a:t>) /* Show the bounding box of the model</a:t>
            </a:r>
            <a:r>
              <a:rPr lang="en-US" altLang="ko-KR" sz="1000" dirty="0" smtClean="0"/>
              <a:t>. </a:t>
            </a:r>
            <a:r>
              <a:rPr lang="en-US" altLang="ko-KR" sz="1000" dirty="0"/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@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{</a:t>
            </a:r>
            <a:r>
              <a:rPr lang="en-US" altLang="ko-KR" sz="1000" dirty="0" err="1"/>
              <a:t>THREE.Mesh</a:t>
            </a:r>
            <a:r>
              <a:rPr lang="en-US" altLang="ko-KR" sz="1000" dirty="0"/>
              <a:t>} model - The model</a:t>
            </a:r>
            <a:r>
              <a:rPr lang="en-US" altLang="ko-KR" sz="1000" dirty="0" smtClean="0"/>
              <a:t>.</a:t>
            </a:r>
          </a:p>
          <a:p>
            <a:pPr lvl="1"/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lvl="1"/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240388" y="848198"/>
            <a:ext cx="2308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WebHF.SceneManager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18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SceneManager.js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4" y="884321"/>
            <a:ext cx="10882563" cy="56307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1895" y="1291238"/>
            <a:ext cx="10617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resetCamera</a:t>
            </a:r>
            <a:r>
              <a:rPr lang="en-US" altLang="ko-KR" sz="1000" dirty="0" smtClean="0"/>
              <a:t>() : void /* Reset the camera settings.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showFilling</a:t>
            </a:r>
            <a:r>
              <a:rPr lang="en-US" altLang="ko-KR" sz="1000" dirty="0"/>
              <a:t>( front, filling, </a:t>
            </a:r>
            <a:r>
              <a:rPr lang="en-US" altLang="ko-KR" sz="1000" dirty="0" err="1"/>
              <a:t>holeIndex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) : void /* Render </a:t>
            </a:r>
            <a:r>
              <a:rPr lang="en-US" altLang="ko-KR" sz="1000" dirty="0"/>
              <a:t>the finished hole filling</a:t>
            </a:r>
            <a:r>
              <a:rPr lang="en-US" altLang="ko-KR" sz="1000" dirty="0" smtClean="0"/>
              <a:t>. </a:t>
            </a:r>
            <a:r>
              <a:rPr lang="en-US" altLang="ko-KR" sz="1000" dirty="0"/>
              <a:t>Create a mesh from the computed data and render it</a:t>
            </a:r>
            <a:r>
              <a:rPr lang="en-US" altLang="ko-KR" sz="1000" dirty="0" smtClean="0"/>
              <a:t>. */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front     - Front of the hole.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THREE.Geometry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filling   - Filling of the hole.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{number}    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holeIndex@return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{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THREE.Mesh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toggleLight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ev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) </a:t>
            </a:r>
            <a:r>
              <a:rPr lang="en-US" altLang="ko-KR" sz="1000" dirty="0"/>
              <a:t>: void /* Switch the light on or off</a:t>
            </a:r>
            <a:r>
              <a:rPr lang="en-US" altLang="ko-KR" sz="1000" dirty="0" smtClean="0"/>
              <a:t>. </a:t>
            </a:r>
            <a:r>
              <a:rPr lang="en-US" altLang="ko-KR" sz="1000" dirty="0"/>
              <a:t>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{Event} 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240388" y="848198"/>
            <a:ext cx="2308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WebHF.SceneManager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35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c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onfig.js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4" y="884321"/>
            <a:ext cx="10882563" cy="56307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1895" y="1213890"/>
            <a:ext cx="96968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ALLOWED_FILE_EXTENSIONS: ['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obj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', 'ply', '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', '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vtk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'],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AXIS: SHOW: true, SIZE: 60,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BBOX: COLOR: 0x37FEFE, SHOW: false,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CAMERA: ANGLE: 45, FOCUS(DISTANCE_FACTOR: 1.8, STEPS: 0, TIMEOUTS: 30), ZFAR: 2500, ZNEAR: 0.01,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CHECK_AND_FIX_FACES: true,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CONTROLS: PAN_SPEED: 0.8, ROT_SPEED: 1.5, ZOOM_SPEED: 2.0,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DEBUG: AF_INVALIDATE_CACHE: true, AF_STOP_AFTER_ITER: 2000, ENABLE_STOPWATCH: true, SHOW_FRONT: false, SHOW_MERGING: false,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EXPORT: DEFAULT_FORMAT: 'STL', FORMATS: ['OBJ', 'STL'],</a:t>
            </a:r>
          </a:p>
          <a:p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// AF_MODE values: "iterative", "responsive", "parallel"		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// COLLISION_TEST values: "filling" or "all"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// Threshold for correcting the position of a new vertex, judging by the variance of close vertices. Helps flatten the filling.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// Number of Web Worker threads (only working in 'parallel mode'	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FILLING: 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AF_MODE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'iterative', COLLISION_TEST: "filling", COLOR: 0x87C3EC, LINE_WIDTH: 2, PROGRESS_UPDATE: 4, SHOW_WIREFRAME: false, 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THRESHOLD_VARIANCE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0.05, WORKER: 4</a:t>
            </a:r>
          </a:p>
          <a:p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// Outline of the hole(s)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HOLES: COLOR: [0xFF0000, 0xE227BD, 0xFFA420, 0x38F221], LINE_WIDTH: 3, SHOW_LINES: true, SHOW_POINTS: false,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LIGHTS: AMBIENT: [{ color: 0x101016 }], CAMERA: [{color: 0xFFFFFF, intensity: 0.8}], DIRECTIONAL: [{color: 0xFFFFFF,intensity: 0.3,position: [1, 0, 1]}],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// Mode: "solid", "wireframe"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MODE: 'solid',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// Options that will be passed to the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THREE.WebGLRenderer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as is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RENDERER: alpha: true,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antialias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true,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maxLights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4,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// Shading: "flat" or "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phong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"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SHADING: 'flat'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372734" y="848198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WebHF.Config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76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Utils.js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476450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450" y="1273986"/>
            <a:ext cx="105998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calculateAngle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en-US" altLang="ko-KR" sz="1000" dirty="0" err="1"/>
              <a:t>vp</a:t>
            </a:r>
            <a:r>
              <a:rPr lang="en-US" altLang="ko-KR" sz="1000" dirty="0"/>
              <a:t>, v, </a:t>
            </a:r>
            <a:r>
              <a:rPr lang="en-US" altLang="ko-KR" sz="1000" dirty="0" err="1"/>
              <a:t>vn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move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/>
              <a:t>number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/* </a:t>
            </a:r>
            <a:r>
              <a:rPr lang="en-US" altLang="ko-KR" sz="1000" dirty="0" smtClean="0"/>
              <a:t>Calculate </a:t>
            </a:r>
            <a:r>
              <a:rPr lang="en-US" altLang="ko-KR" sz="1000" dirty="0"/>
              <a:t>the angle between two vertices</a:t>
            </a:r>
            <a:r>
              <a:rPr lang="en-US" altLang="ko-KR" sz="1000" dirty="0" smtClean="0"/>
              <a:t>. </a:t>
            </a:r>
            <a:r>
              <a:rPr lang="en-US" altLang="ko-KR" sz="1000" b="1" dirty="0"/>
              <a:t>Angle is in degree</a:t>
            </a:r>
            <a:r>
              <a:rPr lang="en-US" altLang="ko-KR" sz="1000" b="1" dirty="0" smtClean="0"/>
              <a:t>.</a:t>
            </a:r>
            <a:r>
              <a:rPr lang="en-US" altLang="ko-KR" sz="1000" dirty="0" smtClean="0"/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- The previous vertex.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v    - The current vertex.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- The next vertex.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{?THREE.Vector3} move - Move by this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return {number} Angle between the vertices in degree and flag if it has been adjusted to point into the hole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calculateAngleAverage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gv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modelPos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)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/>
              <a:t>number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/* </a:t>
            </a:r>
            <a:r>
              <a:rPr lang="en-US" altLang="ko-KR" sz="1000" dirty="0"/>
              <a:t>Calculate the average of all angles in a given list of vertices</a:t>
            </a:r>
            <a:r>
              <a:rPr lang="en-US" altLang="ko-KR" sz="1000" dirty="0" smtClean="0"/>
              <a:t>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{THREE.Vector3[]}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- List of vertices.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modelPos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Position of model the vertices are a part of.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{number} The angle average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calculateVariances</a:t>
            </a:r>
            <a:r>
              <a:rPr lang="en-US" altLang="ko-KR" sz="1000" dirty="0" smtClean="0"/>
              <a:t>(vectors)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: object/* </a:t>
            </a:r>
            <a:r>
              <a:rPr lang="en-US" altLang="ko-KR" sz="1000" dirty="0"/>
              <a:t>Calculate standard variance and average of the X, Y and </a:t>
            </a:r>
            <a:r>
              <a:rPr lang="en-US" altLang="ko-KR" sz="1000" dirty="0" smtClean="0"/>
              <a:t>Z </a:t>
            </a:r>
            <a:r>
              <a:rPr lang="en-US" altLang="ko-KR" sz="1000" dirty="0"/>
              <a:t>coordinates of the given vectors</a:t>
            </a:r>
            <a:r>
              <a:rPr lang="en-US" altLang="ko-KR" sz="1000" dirty="0" smtClean="0"/>
              <a:t>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{THREE.Vector3[]} vectors - The vectors to use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{object} Object of the X, Y and Z variances and averages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checkIntersectionOfLines2D( p1, p2, q1, q2 </a:t>
            </a:r>
            <a:r>
              <a:rPr lang="en-US" altLang="ko-KR" sz="1000" dirty="0" smtClean="0"/>
              <a:t>)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:Boolean /* </a:t>
            </a:r>
            <a:r>
              <a:rPr lang="en-US" altLang="ko-KR" sz="1000" dirty="0"/>
              <a:t>Check if two lines </a:t>
            </a:r>
            <a:r>
              <a:rPr lang="en-US" altLang="ko-KR" sz="1000" dirty="0" smtClean="0"/>
              <a:t>intersect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p1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p2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q1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q2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True, if lines intersect, false otherwise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checkIntersectionOfTriangles2D</a:t>
            </a:r>
            <a:r>
              <a:rPr lang="en-US" altLang="ko-KR" sz="1000" dirty="0"/>
              <a:t>( a, b, c, </a:t>
            </a:r>
            <a:r>
              <a:rPr lang="en-US" altLang="ko-KR" sz="1000" dirty="0" err="1"/>
              <a:t>fromA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fromB</a:t>
            </a:r>
            <a:r>
              <a:rPr lang="en-US" altLang="ko-KR" sz="1000" dirty="0"/>
              <a:t>, v </a:t>
            </a:r>
            <a:r>
              <a:rPr lang="en-US" altLang="ko-KR" sz="1000" dirty="0" smtClean="0"/>
              <a:t>)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 /* </a:t>
            </a:r>
            <a:r>
              <a:rPr lang="en-US" altLang="ko-KR" sz="1000" dirty="0"/>
              <a:t>Check if lines of two triangles intersect</a:t>
            </a:r>
            <a:r>
              <a:rPr lang="en-US" altLang="ko-KR" sz="1000" dirty="0" smtClean="0"/>
              <a:t>.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fromA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fromB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True, if lines intersect, false otherwise.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lvl="1"/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lvl="1"/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04587" y="848198"/>
            <a:ext cx="1329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WebHF.Utils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66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Utils.js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476450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450" y="1273986"/>
            <a:ext cx="1059982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checkIntersectionOfTriangles3D( a, b, c, p, </a:t>
            </a:r>
            <a:r>
              <a:rPr lang="en-US" altLang="ko-KR" sz="1000" dirty="0" err="1" smtClean="0"/>
              <a:t>fromA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fromB</a:t>
            </a:r>
            <a:r>
              <a:rPr lang="en-US" altLang="ko-KR" sz="1000" dirty="0" smtClean="0"/>
              <a:t> )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: </a:t>
            </a:r>
            <a:r>
              <a:rPr lang="en-US" altLang="ko-KR" sz="1000" dirty="0" smtClean="0"/>
              <a:t>Boolean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/>
              <a:t>Check if lines of one triangle intersects with surface of another</a:t>
            </a:r>
            <a:r>
              <a:rPr lang="en-US" altLang="ko-KR" sz="1000" dirty="0" smtClean="0"/>
              <a:t>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fromA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fromB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True, if triangles intersect, false otherwise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decreaseHigherFaceIndexes</a:t>
            </a:r>
            <a:r>
              <a:rPr lang="en-US" altLang="ko-KR" sz="1000" dirty="0"/>
              <a:t>( faces,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cmpIndex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)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/>
              <a:t>Face array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/>
              <a:t>Decrease the face index of vertices that have a higher index than a given one. Afterwards check the face and if faulty, remove it.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{THREE.Face3[]} faces    - Faces to change.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  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- Current index of face to check.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  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cmpIndex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Threshold index to compare to.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{THREE.Face3[]} Changed faces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floatToScientific</a:t>
            </a:r>
            <a:r>
              <a:rPr lang="en-US" altLang="ko-KR" sz="1000" dirty="0"/>
              <a:t>( value </a:t>
            </a:r>
            <a:r>
              <a:rPr lang="en-US" altLang="ko-KR" sz="1000" dirty="0" smtClean="0"/>
              <a:t>)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/>
              <a:t>string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/>
              <a:t>Convert the format of a float into a scientific </a:t>
            </a:r>
            <a:r>
              <a:rPr lang="en-US" altLang="ko-KR" sz="1000" dirty="0" err="1"/>
              <a:t>notiation</a:t>
            </a:r>
            <a:r>
              <a:rPr lang="en-US" altLang="ko-KR" sz="1000" dirty="0" smtClean="0"/>
              <a:t>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value - The value to convert.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{string} The scientific notation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getAverageLength</a:t>
            </a:r>
            <a:r>
              <a:rPr lang="en-US" altLang="ko-KR" sz="1000" dirty="0" smtClean="0"/>
              <a:t>(vectors)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/>
              <a:t>number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/>
              <a:t>Get the average length of a list of vectors.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{THREE.Vector3[]} vectors - Array of vectors.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{number} Average length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isPointInTriangle</a:t>
            </a:r>
            <a:r>
              <a:rPr lang="en-US" altLang="ko-KR" sz="1000" dirty="0"/>
              <a:t>( p, a, b, c </a:t>
            </a:r>
            <a:r>
              <a:rPr lang="en-US" altLang="ko-KR" sz="1000" dirty="0" smtClean="0"/>
              <a:t>)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:Boolean</a:t>
            </a:r>
            <a:r>
              <a:rPr lang="en-US" altLang="ko-KR" sz="1000" dirty="0" smtClean="0"/>
              <a:t>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/>
              <a:t>Checks if a point lies in a triangle (2D).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p - The point to check.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a - Point A describing the triangle.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b - Point B describing the triangle.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c - Point C describing the triangle.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True, if point is inside triangle, false otherwise.</a:t>
            </a:r>
          </a:p>
          <a:p>
            <a:pPr lvl="1"/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04587" y="848198"/>
            <a:ext cx="1329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WebHF.Utils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32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Utils.js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476450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2228" y="1273986"/>
            <a:ext cx="1059982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altLang="ko-KR" sz="1000" dirty="0"/>
              <a:t>isSameSide( p1, p2, a, b )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/>
              <a:t>Boolean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/>
              <a:t>Check, if two points lie on the same side of a line (2D).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p1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p2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{THREE.Vector2} 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True, if on the same side, false otherwise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pt-BR" altLang="ko-KR" sz="1000" dirty="0"/>
              <a:t>keepNearPlane( vNew, vectors, mergeThreshold)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/>
              <a:t>Vector3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/>
              <a:t>Keep a vector close to the plane of its creating vectors. Calculates the standard variance of the X, Y, and Z coordinates and adjusts the coordinate of the new vector to the smallest one</a:t>
            </a:r>
            <a:r>
              <a:rPr lang="en-US" altLang="ko-KR" sz="1000" dirty="0" smtClean="0"/>
              <a:t>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v    - One of the creating vectors.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- One of the creating vectors.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vNew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The newly created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{THREE.Vector3} Adjusted vector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pt-BR" altLang="ko-KR" sz="1000" dirty="0" smtClean="0"/>
              <a:t>selfRemoveFromDOM(ev)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/>
              <a:t>void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/>
              <a:t>Remove child from its parent.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{Event} 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04587" y="848198"/>
            <a:ext cx="1329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WebHF.Utils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26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5596</Words>
  <Application>Microsoft Office PowerPoint</Application>
  <PresentationFormat>와이드스크린</PresentationFormat>
  <Paragraphs>621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나눔스퀘어 네오 Bold</vt:lpstr>
      <vt:lpstr>나눔스퀘어 네오 OTF Heavy</vt:lpstr>
      <vt:lpstr>나눔스퀘어 네오 Regular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YunNari</dc:creator>
  <cp:lastModifiedBy>Microsoft 계정</cp:lastModifiedBy>
  <cp:revision>95</cp:revision>
  <cp:lastPrinted>2023-09-26T06:11:32Z</cp:lastPrinted>
  <dcterms:created xsi:type="dcterms:W3CDTF">2023-06-23T04:20:13Z</dcterms:created>
  <dcterms:modified xsi:type="dcterms:W3CDTF">2023-10-06T02:26:05Z</dcterms:modified>
</cp:coreProperties>
</file>