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4" r:id="rId23"/>
    <p:sldId id="257" r:id="rId24"/>
    <p:sldId id="258" r:id="rId25"/>
    <p:sldId id="259" r:id="rId26"/>
    <p:sldId id="260" r:id="rId27"/>
    <p:sldId id="263" r:id="rId28"/>
    <p:sldId id="262" r:id="rId29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0C28-638B-469B-8AFF-2C8CF3ED507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25D3B-AF65-4AF0-BE80-A886A9B7A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88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51138-F9F9-4F37-9137-1CA878D4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CAEE410-11E6-47FA-8929-3B03DE2A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FFAF51-49D8-436C-92C9-97A2524C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47D1CA-6DC8-4E0C-94E5-7579171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019CE-F6F5-4DB5-9980-16C19F3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18F80F-A3FC-437F-A156-4D1A9953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FB52AE-9833-4D35-A60F-4D71B88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CCF8B6-131E-4B6F-AC63-27AAB15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077F96-E732-48DC-8011-C3B9970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FAF7F3-2273-4C02-9C81-4F9A76F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7B86577-2152-4261-A796-1E7144FF1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6CC55-400C-4AD0-8259-D5D608EE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207984C-2058-4AF9-AAA6-44A01C58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C6C65F-A09E-4C5D-AEB2-7E90639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9901F2-022A-4A36-A963-4003AFB1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2A0020-9F57-4FF2-968C-3BFF789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5897F3-4E7F-4BE2-97DB-4AF850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42FBA8-1A9E-43FF-A67A-34ED61CE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81F568-18B3-4C23-9975-E84F7022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2A758B-6E08-4CD2-9151-D03EDC6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172DB4-5594-4E61-B641-DB123FC9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4B6CD0-5AD2-4CC3-9CC1-51F4205B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F7FB3E-29D5-469C-948E-CD3E371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AE25D0-B6EF-4F37-A1E3-00635F5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4DF7B-242A-4851-819B-A5C156F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05B042-2DA6-4FAF-82FB-61C41C0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ED6CAD-834A-4E8F-93EE-1221ED6AA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A59783-9AC4-4048-ADCC-6BBD15E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12BD03-8E1A-42AB-8AF7-00E098A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75696D-96F6-449A-A17F-C8215F0E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757C77-05C6-4ADB-80F0-9EF858B7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FBFA8E-75D4-4B4B-AC7E-CD16848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768B64-9EBF-4B1A-928B-AEA7623F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F14614-E4AD-4470-9C89-A6CB529B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84B32D-2D78-49F5-A725-5A955509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07CF90-9550-42BA-A1D9-5FBADB73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A1912F5-5339-47A0-ACF7-660E0DA0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A69F199-AE09-4C8F-AF2E-F9CC811E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CE63C48-FE87-4AB2-A331-1435DAA9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D32DF6-322C-4975-9F87-D4BF222F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76864D5-6C7D-48DC-9E10-FE2840B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7E645F4-8FC7-4A34-B29F-D8068E7C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B43BA4D-C4F0-4ADE-8B59-178E27F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2452C7D-718F-4A9E-AFCC-DB629B1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D5B7737-C9A0-4FDE-8DAF-89BB912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41738B-CC95-42F2-A240-8B0E8E4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5C7EB2-2E74-471A-8128-0973AEB8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1231C8-419A-437F-A9CB-5BE238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0C2A4D0-F2D4-4B06-8376-498E5886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5DDC63-3793-4D68-A13B-308F4BEE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05A3976-27D1-402F-A156-03BB40C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76DCC2-CBB9-4F1D-AFBC-155C6677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63BFBC-7C0F-445E-9F33-6875130C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4F7E83-0C01-4148-A41D-2F3994E2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3981D1-01EC-4886-8524-78E2788F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404B59D-D9DE-4BEB-9F3F-9DE5C8D5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CE8188-4543-49A6-A589-771A057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38BF9AF-C9BB-4280-B60C-B66BAF9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18923CB-D088-4919-8432-07EC1B1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6B7FB04-7309-473D-9561-1B03DEE5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E910B4-8210-45B7-A45C-0EEB40E6B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4280-0D8C-4C8E-B2AA-B1AB6D93EC2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133439-F6CE-4AC6-B265-2BC5E41A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B9C6C9-43FD-4C26-AD23-49F073F9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2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A63E27-3DA4-4D07-ADF8-40F8D792B257}"/>
              </a:ext>
            </a:extLst>
          </p:cNvPr>
          <p:cNvSpPr txBox="1"/>
          <p:nvPr/>
        </p:nvSpPr>
        <p:spPr>
          <a:xfrm>
            <a:off x="1546058" y="2307725"/>
            <a:ext cx="8602579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 </a:t>
            </a:r>
            <a:r>
              <a:rPr lang="ko-KR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코드 분석 </a:t>
            </a:r>
            <a:r>
              <a:rPr lang="en-US" altLang="ko-KR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4000" smtClean="0"/>
              <a:t> </a:t>
            </a:r>
            <a:r>
              <a:rPr lang="en-US" altLang="ko-KR" sz="4000" dirty="0" smtClean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Web-based </a:t>
            </a:r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processing of 3D geometries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WebHF.UI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895" y="1213890"/>
            <a:ext cx="14702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callbackExport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callbackFillHole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domDetails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fillButton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visibleProgress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1895" y="213692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895" y="2198191"/>
            <a:ext cx="106178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changeExportName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):void /* Change the export filename according to the chosen file format.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checkHoleFinished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index ):void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Signal in the hole selection that a hole has already been filled.*/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index - Index of 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cleanOfChildNodes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node 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 all child nodes of a node.*/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node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@return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The given node after removing the child nodes.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disableFillButton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Disable the fill button.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dragoverOfImport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void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Dragover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event of import area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hideAllDetails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 /* Hide all details.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(): void 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everything related to UI.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resetInterface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():void /* Reset the interface.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selectHole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Select a hole. Focus on it and show additional details.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showDetailExport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 /* Show further options for the export.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showDetailHoles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foundHoles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List the found holes.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foundHoles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found holes.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startExport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 Trigger the export.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syncInterfaceWithConfig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Set the user interface settings according to the settings in the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file (config.js).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updateProgress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function( value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Update the visible progress bar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value - New progress value. Think of it in percent.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4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1955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WebHF.UI.BUILDER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895" y="1258624"/>
            <a:ext cx="106178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createButton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value,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clickCall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id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Create a button.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  value     - Value of the input.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{?function}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clickCall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Function to call if input is clicked.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{?string}   id        - ID for the input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The created input button.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createProgress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 progress bar element.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Progress element.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createRadioPair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group, id,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radioValue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btnText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 : object /* Create a pair of hidden radio element and button, that checks it.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group      - Name of the radio group the pair belongs 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id         - ID for the radio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radioValue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Value for the radio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btnText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- Text for the button.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Object with the radio element and the button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WebHF.UI.REGISTER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895" y="1258624"/>
            <a:ext cx="1061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registerEvents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Add all the needed event listeners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registerCameraReset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camera reset button.*/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registerCollisionTestOptions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collision test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registerEditOptions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edit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registerExport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export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registerImport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import field.*/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registerLightingOptions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lighting options.*/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registerModeOptions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mode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registerShadingOptions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shading options.*/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2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Stopwatch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WebHF.Stopwatch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95" y="1213890"/>
            <a:ext cx="3283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enabled: CONFIG.DEBUG.ENABLE_STOPWATCH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precision: 3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times: {}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1826534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1885181"/>
            <a:ext cx="10617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average( identifier, print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number /*  Get the average value of all stopped times.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 identifier - Identifier for a Stopwatch entry.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print      - Print average time to console. (default: false)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Average time of all stopped times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get( identifier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Get time of a certain Stopwatch entry. 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identifier - Identifier for a Stopwatch entry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remove( identifier ) : void /* Delete a Stopwatch entry.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identifier - Identifier for the entry to delete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start( identifier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/* Start a new timer or restart an existing one.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identifier - Identifier for the entry.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Starting time in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ms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stop( identifier, print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/* Stop the current time for a timer.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identifier - Identifier of the entry top stop.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print      - Print total time to console. (optional, default: false)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Total time from last start to this stop in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ms.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2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Plane.js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1423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WebHF.Plane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214129"/>
            <a:ext cx="10617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p, v1, v2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 Constructor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v1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v2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s, 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 Get a point from the plane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s - Factor for vector v1.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t - Factor for vector v2.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Point on the plane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getIntersection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v0, v1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 Get the point of intersection of the plane and a given line.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vStart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Start of the line to find the intersection with.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vEnd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End of the line to find the intersection with.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Point of intersection or false if no intersection.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39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HoleFinding.js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2012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WebHF.HoleFinding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694543"/>
            <a:ext cx="106178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decideNextVertexByAngle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vPrev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model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vertex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Decide the next vertex from the available edges. Do so by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choosing the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direction with the smallest angle. This assures for multi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border points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that we stay inside the hole and not cross over to another hole.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- The vertices of the hole so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vPrev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{Vertex} 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- The current border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model - The model we search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{Vertex} The next vertex to follow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findBorderEdges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 ) : o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bject/*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Find the border edges of a hole inside a half-edge structure.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model  The model to find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           Arrays of lines and points, depending on configuration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geometryToHoleArray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geometry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object[]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Put the vertices of the geometry into an array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and calculate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 suggestion for the merging threshold.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geometry - Hole geometry to convert.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{object[]} The array with the hole vertices and an extra attribute for the merging threshold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getNeighbouringBorderPoints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model, start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geometry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Get all the connected border points starting from one of the border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points. Returns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one hole in the mesh, if there is at least one.*/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model  - The model to search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{Vertex}         start  - Starting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Geometry of a hole.</a:t>
            </a: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95" y="121389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allVisitedBp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visitedBp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1645290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6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Heap.js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393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WebHF.Heap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275094"/>
            <a:ext cx="10617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identifier ) 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/* Class to store values in by an associated numeric key.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{?string} identifier - Identifying name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get( key ) : object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 the value for a given key. If more than one value exist with this exact key, only the first one will be returned.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key - Key of the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{*} The (first) value for this key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insert( key, value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Insert a value.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key   - The key to the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{*}      value - The value to insert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remove(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key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Remove a value. If more values exist for a given key, only the first one in the list will be removed.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{*} key - Key of the value to remove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removeFirst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Remove and return the value with the smallest key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{*} The removed value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size(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 of indexes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The number of indexes.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sort(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Sort the indexes by value small to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big. */</a:t>
            </a: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11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Export.js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511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WebHF.Export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275094"/>
            <a:ext cx="10617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saveOBJ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string/*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Export model as OBJ.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model - The model to export.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The content for an OBJ 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saveSTL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 ) : string /* Export model as STL.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model     - The model to export.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A name for the model. (optional)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The content for an STL 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53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Angle.js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444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WebHF.Angle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15584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degree : 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vertices : vertices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next : 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previous 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waitForUpdate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false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221242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vertices, position ) /* Class to store information about an angle in the front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{THREE.Vector3[]} vertices - The vertices that form the 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 position - Center position of the angle. (optional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calculateAngle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Calculate the angle in degree.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{number} The new value of the angle in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degree.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setVertices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vertices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number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Set the vertices.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vertices - The new vertices.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Re-calculated value of the angle in degree.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62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Edge.js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380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WebHF.Edge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885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vertex: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next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pair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prev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221242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vertex, q, face )  /* Edge structure.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WebHF.Vertex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vertex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WebHF.Vertex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q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 face   - Index of the face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isBorderEdge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 /*  Check if the edge is a border edge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edge is a border edge,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 : { ambient: [], camera: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[],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directional: [] }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enderer:null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039353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4" y="2228594"/>
            <a:ext cx="1059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  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everything: Camera, scene, renderer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…*/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initCamera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initControls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initLights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lights. Scene has to be initialized first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initRenderer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container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Initialize the renderer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animate() : void /* Start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loadChosenAdvancingFrontFile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 the JavaScript file for the chosen Advancing Front implementation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ender() : void /* Render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esize()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Adjust camera and renderer to new window size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36220" y="84819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3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Vertex.js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WebHF.Vertex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1069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index: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Edges: 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firstEdge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1868478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index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{number} index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setUpFirstEdge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/*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Set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 the first edge 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isBorderPoint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 /*  Return if the vertex is a border point. 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 if vertex is a border point,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isMultiBorderPoint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Boolean  /*  Check if a vertex belongs to the borders of multiple holes. 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vertex is part of multiple borders,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getNeighbours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number[]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Get the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neighbour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vertices of the vertex. 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{number[]} List of all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neighbour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vertices.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67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HalfEdgeMesh.js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</a:t>
            </a:r>
            <a:r>
              <a:rPr lang="en-US" altLang="ko-KR" sz="1400" dirty="0" err="1" smtClean="0"/>
              <a:t>HalfEdgeMesh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12170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dges: 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vertices: []</a:t>
            </a:r>
          </a:p>
          <a:p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borderEdges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1985924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data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buildMesh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Build the mesh.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connectEdges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( v1, v2, f1, f2 )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Connect edges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v1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v2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f1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f2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createEdges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Create edges.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{THREE.Face3} 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faceIndex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findAdjacency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tempList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 /*  find adjacency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{object[]}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tempList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setFirstEdges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 /*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 first </a:t>
            </a:r>
            <a:r>
              <a:rPr lang="en-US" altLang="ko-KR" sz="100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edges*/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76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A63E27-3DA4-4D07-ADF8-40F8D792B257}"/>
              </a:ext>
            </a:extLst>
          </p:cNvPr>
          <p:cNvSpPr txBox="1"/>
          <p:nvPr/>
        </p:nvSpPr>
        <p:spPr>
          <a:xfrm>
            <a:off x="3781007" y="2569241"/>
            <a:ext cx="462998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Hole – Filling 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7278" y="4137679"/>
            <a:ext cx="7113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(2019) Hole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Filling Method For Triangular Mesh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Generation.pdf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Detecting 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 면에만 속하는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들을 찾는다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이때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edge </a:t>
                </a:r>
                <a:r>
                  <a:rPr lang="ko-KR" altLang="en-US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형성되어 있어야 함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구멍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또는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loop)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별로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묶는다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시작 점을 정하고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이동하면서 인접한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와의 각도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검사하여 </a:t>
                </a: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각도가 가장 작은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vertex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정보를 구한다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5. 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3, 4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blipFill>
                <a:blip r:embed="rId2"/>
                <a:stretch>
                  <a:fillRect l="-415" t="-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8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)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6395146-6215-4E1A-9183-D823B3BB491F}"/>
              </a:ext>
            </a:extLst>
          </p:cNvPr>
          <p:cNvCxnSpPr>
            <a:cxnSpLocks/>
          </p:cNvCxnSpPr>
          <p:nvPr/>
        </p:nvCxnSpPr>
        <p:spPr>
          <a:xfrm>
            <a:off x="4607560" y="2624833"/>
            <a:ext cx="1488440" cy="196596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47367A3-855C-4477-B921-8104D278410F}"/>
              </a:ext>
            </a:extLst>
          </p:cNvPr>
          <p:cNvCxnSpPr>
            <a:cxnSpLocks/>
          </p:cNvCxnSpPr>
          <p:nvPr/>
        </p:nvCxnSpPr>
        <p:spPr>
          <a:xfrm flipH="1">
            <a:off x="6096000" y="2426713"/>
            <a:ext cx="980440" cy="216408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1D48A16-3854-4CD4-943E-C5262AC9F2B2}"/>
                  </a:ext>
                </a:extLst>
              </p:cNvPr>
              <p:cNvSpPr txBox="1"/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48A16-3854-4CD4-943E-C5262AC9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2526155-6D0D-43E1-9B61-5A7FC5A1D1BF}"/>
                  </a:ext>
                </a:extLst>
              </p:cNvPr>
              <p:cNvSpPr txBox="1"/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26155-6D0D-43E1-9B61-5A7FC5A1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2B99C1E-6400-47F4-B108-06C7AAE3E13F}"/>
                  </a:ext>
                </a:extLst>
              </p:cNvPr>
              <p:cNvSpPr txBox="1"/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B99C1E-6400-47F4-B108-06C7AAE3E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4AB2DC3-FB98-4128-926C-3022EF0AC076}"/>
              </a:ext>
            </a:extLst>
          </p:cNvPr>
          <p:cNvCxnSpPr>
            <a:cxnSpLocks/>
          </p:cNvCxnSpPr>
          <p:nvPr/>
        </p:nvCxnSpPr>
        <p:spPr>
          <a:xfrm flipV="1">
            <a:off x="4607560" y="2426713"/>
            <a:ext cx="2468880" cy="19812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7D18641D-4ED7-4AC1-BCA6-21CA6B408D8A}"/>
              </a:ext>
            </a:extLst>
          </p:cNvPr>
          <p:cNvSpPr/>
          <p:nvPr/>
        </p:nvSpPr>
        <p:spPr>
          <a:xfrm rot="21219053">
            <a:off x="5798922" y="3947174"/>
            <a:ext cx="543560" cy="487680"/>
          </a:xfrm>
          <a:prstGeom prst="arc">
            <a:avLst>
              <a:gd name="adj1" fmla="val 11575560"/>
              <a:gd name="adj2" fmla="val 2055507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DF70C9ED-1752-4A00-BB95-F503D6BEC414}"/>
                  </a:ext>
                </a:extLst>
              </p:cNvPr>
              <p:cNvSpPr txBox="1"/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70C9ED-1752-4A00-BB95-F503D6BE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5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(  75 ° &lt;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)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4C72BAA-D1BE-41B2-AF21-8B8A744B60D5}"/>
              </a:ext>
            </a:extLst>
          </p:cNvPr>
          <p:cNvCxnSpPr>
            <a:cxnSpLocks/>
          </p:cNvCxnSpPr>
          <p:nvPr/>
        </p:nvCxnSpPr>
        <p:spPr>
          <a:xfrm>
            <a:off x="7274560" y="4993640"/>
            <a:ext cx="2362200" cy="15072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960DDDA-5B0A-46A2-975F-5A9FA43DC8BB}"/>
              </a:ext>
            </a:extLst>
          </p:cNvPr>
          <p:cNvCxnSpPr>
            <a:cxnSpLocks/>
          </p:cNvCxnSpPr>
          <p:nvPr/>
        </p:nvCxnSpPr>
        <p:spPr>
          <a:xfrm flipH="1">
            <a:off x="9636762" y="4663440"/>
            <a:ext cx="2006598" cy="18374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61DA5AC-D926-418B-A869-3FDC1C6231F3}"/>
              </a:ext>
            </a:extLst>
          </p:cNvPr>
          <p:cNvSpPr/>
          <p:nvPr/>
        </p:nvSpPr>
        <p:spPr>
          <a:xfrm>
            <a:off x="7188200" y="2108200"/>
            <a:ext cx="4490720" cy="4392673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79C4A1C-01E7-410D-9488-7F096493BABF}"/>
              </a:ext>
            </a:extLst>
          </p:cNvPr>
          <p:cNvSpPr/>
          <p:nvPr/>
        </p:nvSpPr>
        <p:spPr>
          <a:xfrm>
            <a:off x="9428480" y="424688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83E9FF0-4A23-4E40-9A98-BFF4D845C261}"/>
                  </a:ext>
                </a:extLst>
              </p:cNvPr>
              <p:cNvSpPr txBox="1"/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E9FF0-4A23-4E40-9A98-BFF4D845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F600A43-812C-422E-9540-7717E79AC35E}"/>
                  </a:ext>
                </a:extLst>
              </p:cNvPr>
              <p:cNvSpPr txBox="1"/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00A43-812C-422E-9540-7717E79A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C522CB6-1D3E-42F8-8A89-699FAEB2E5F9}"/>
                  </a:ext>
                </a:extLst>
              </p:cNvPr>
              <p:cNvSpPr txBox="1"/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522CB6-1D3E-42F8-8A89-699FAEB2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0198002D-81EF-4F7A-BC78-B949107AE135}"/>
                  </a:ext>
                </a:extLst>
              </p:cNvPr>
              <p:cNvSpPr txBox="1"/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98002D-81EF-4F7A-BC78-B949107A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blipFill>
                <a:blip r:embed="rId6"/>
                <a:stretch>
                  <a:fillRect r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0F5E4C7-684C-4963-9F27-28781D9A65E1}"/>
              </a:ext>
            </a:extLst>
          </p:cNvPr>
          <p:cNvCxnSpPr>
            <a:cxnSpLocks/>
          </p:cNvCxnSpPr>
          <p:nvPr/>
        </p:nvCxnSpPr>
        <p:spPr>
          <a:xfrm flipV="1">
            <a:off x="7274560" y="4282440"/>
            <a:ext cx="2153920" cy="7112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AD4441C-2220-4E3B-93D3-B8D117631D54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9509760" y="4282440"/>
            <a:ext cx="2062480" cy="381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B9D7DE3-F137-4B88-84B2-AAA033FC437A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9469120" y="4318000"/>
            <a:ext cx="154942" cy="214374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xmlns="" id="{09EDE6E4-C857-41D9-AFC7-24F37E0738BD}"/>
              </a:ext>
            </a:extLst>
          </p:cNvPr>
          <p:cNvSpPr/>
          <p:nvPr/>
        </p:nvSpPr>
        <p:spPr>
          <a:xfrm rot="21219053">
            <a:off x="9237259" y="6020662"/>
            <a:ext cx="778576" cy="487680"/>
          </a:xfrm>
          <a:prstGeom prst="arc">
            <a:avLst>
              <a:gd name="adj1" fmla="val 11575560"/>
              <a:gd name="adj2" fmla="val 2085899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1CA3C24F-3918-4FE9-BAD0-6E34692E843A}"/>
                  </a:ext>
                </a:extLst>
              </p:cNvPr>
              <p:cNvSpPr txBox="1"/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≤135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3C24F-3918-4FE9-BAD0-6E34692E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 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4-1. 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직선이 만나는 점에 새로운 정점을 생성한다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                                                                                                                 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7645722C-1CC2-403B-8E3D-97981F8F1184}"/>
              </a:ext>
            </a:extLst>
          </p:cNvPr>
          <p:cNvCxnSpPr>
            <a:cxnSpLocks/>
          </p:cNvCxnSpPr>
          <p:nvPr/>
        </p:nvCxnSpPr>
        <p:spPr>
          <a:xfrm>
            <a:off x="2164080" y="5298440"/>
            <a:ext cx="3180080" cy="109575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30F12DE-C411-4430-8D82-262018EA5104}"/>
              </a:ext>
            </a:extLst>
          </p:cNvPr>
          <p:cNvCxnSpPr>
            <a:cxnSpLocks/>
          </p:cNvCxnSpPr>
          <p:nvPr/>
        </p:nvCxnSpPr>
        <p:spPr>
          <a:xfrm>
            <a:off x="5344160" y="6394193"/>
            <a:ext cx="354584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9DE20D88-48C1-43EE-A57E-E992F130FF62}"/>
              </a:ext>
            </a:extLst>
          </p:cNvPr>
          <p:cNvSpPr/>
          <p:nvPr/>
        </p:nvSpPr>
        <p:spPr>
          <a:xfrm rot="399671">
            <a:off x="4873754" y="6098593"/>
            <a:ext cx="1034564" cy="430640"/>
          </a:xfrm>
          <a:prstGeom prst="arc">
            <a:avLst>
              <a:gd name="adj1" fmla="val 10862549"/>
              <a:gd name="adj2" fmla="val 4276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2B087BB-5F05-4919-B856-85299F3E0B80}"/>
                  </a:ext>
                </a:extLst>
              </p:cNvPr>
              <p:cNvSpPr txBox="1"/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087BB-5F05-4919-B856-85299F3E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8E5DEFC-A208-4F23-B97C-D9A611B2EBD4}"/>
                  </a:ext>
                </a:extLst>
              </p:cNvPr>
              <p:cNvSpPr txBox="1"/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E5DEFC-A208-4F23-B97C-D9A611B2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048141B-E9EE-4BBF-81D4-9F8CDEBCA415}"/>
                  </a:ext>
                </a:extLst>
              </p:cNvPr>
              <p:cNvSpPr txBox="1"/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8141B-E9EE-4BBF-81D4-9F8CDEBC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E565A652-6EA2-49D0-9CC2-D4C0AE1A7F73}"/>
              </a:ext>
            </a:extLst>
          </p:cNvPr>
          <p:cNvCxnSpPr>
            <a:cxnSpLocks/>
          </p:cNvCxnSpPr>
          <p:nvPr/>
        </p:nvCxnSpPr>
        <p:spPr>
          <a:xfrm flipH="1">
            <a:off x="3429473" y="3314615"/>
            <a:ext cx="1342390" cy="34296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DB2A66C-0790-4A0F-91AB-B8B4162B1B35}"/>
              </a:ext>
            </a:extLst>
          </p:cNvPr>
          <p:cNvCxnSpPr>
            <a:cxnSpLocks/>
          </p:cNvCxnSpPr>
          <p:nvPr/>
        </p:nvCxnSpPr>
        <p:spPr>
          <a:xfrm>
            <a:off x="7243897" y="3001065"/>
            <a:ext cx="0" cy="377152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A5C94CE3-253A-49B1-BEF1-A32DBBC7FE7D}"/>
              </a:ext>
            </a:extLst>
          </p:cNvPr>
          <p:cNvCxnSpPr>
            <a:cxnSpLocks/>
          </p:cNvCxnSpPr>
          <p:nvPr/>
        </p:nvCxnSpPr>
        <p:spPr>
          <a:xfrm flipH="1">
            <a:off x="2772414" y="5479717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7734F27-BF8F-4F4D-A6D8-47ABF6C39892}"/>
              </a:ext>
            </a:extLst>
          </p:cNvPr>
          <p:cNvCxnSpPr>
            <a:cxnSpLocks/>
          </p:cNvCxnSpPr>
          <p:nvPr/>
        </p:nvCxnSpPr>
        <p:spPr>
          <a:xfrm flipH="1">
            <a:off x="2857176" y="5526502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BFB24F1-43F7-4DB0-A368-BAD3F6A62404}"/>
              </a:ext>
            </a:extLst>
          </p:cNvPr>
          <p:cNvCxnSpPr>
            <a:cxnSpLocks/>
          </p:cNvCxnSpPr>
          <p:nvPr/>
        </p:nvCxnSpPr>
        <p:spPr>
          <a:xfrm flipH="1">
            <a:off x="4337115" y="5990010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67D3F23-D2FC-4FDF-972B-CCB1EC25FD5A}"/>
              </a:ext>
            </a:extLst>
          </p:cNvPr>
          <p:cNvCxnSpPr>
            <a:cxnSpLocks/>
          </p:cNvCxnSpPr>
          <p:nvPr/>
        </p:nvCxnSpPr>
        <p:spPr>
          <a:xfrm flipH="1">
            <a:off x="4421877" y="6036795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03EB94E-5741-4A38-B5DC-BB9A48FD8AA9}"/>
              </a:ext>
            </a:extLst>
          </p:cNvPr>
          <p:cNvCxnSpPr>
            <a:cxnSpLocks/>
          </p:cNvCxnSpPr>
          <p:nvPr/>
        </p:nvCxnSpPr>
        <p:spPr>
          <a:xfrm flipH="1">
            <a:off x="6300842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35BD0EEB-AE41-40F6-9FD5-11C34A1F03AE}"/>
              </a:ext>
            </a:extLst>
          </p:cNvPr>
          <p:cNvCxnSpPr>
            <a:cxnSpLocks/>
          </p:cNvCxnSpPr>
          <p:nvPr/>
        </p:nvCxnSpPr>
        <p:spPr>
          <a:xfrm flipH="1">
            <a:off x="6385604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27751FA-40A6-4D9F-BDA5-6402A85682A3}"/>
              </a:ext>
            </a:extLst>
          </p:cNvPr>
          <p:cNvCxnSpPr>
            <a:cxnSpLocks/>
          </p:cNvCxnSpPr>
          <p:nvPr/>
        </p:nvCxnSpPr>
        <p:spPr>
          <a:xfrm flipH="1">
            <a:off x="7918203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2E81FF7-4D7D-42E7-A02F-31FCA70A72F2}"/>
              </a:ext>
            </a:extLst>
          </p:cNvPr>
          <p:cNvCxnSpPr>
            <a:cxnSpLocks/>
          </p:cNvCxnSpPr>
          <p:nvPr/>
        </p:nvCxnSpPr>
        <p:spPr>
          <a:xfrm flipH="1">
            <a:off x="8002965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C6B77FC-7E53-4D46-BA2B-1993F3E3F65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40794" y="3042920"/>
            <a:ext cx="1003366" cy="33603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6B316E2-1E1B-4739-9233-5AEAC8FA6356}"/>
              </a:ext>
            </a:extLst>
          </p:cNvPr>
          <p:cNvCxnSpPr>
            <a:cxnSpLocks/>
          </p:cNvCxnSpPr>
          <p:nvPr/>
        </p:nvCxnSpPr>
        <p:spPr>
          <a:xfrm flipH="1">
            <a:off x="5354732" y="3396244"/>
            <a:ext cx="2219548" cy="30070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E159B29-927F-4362-B029-47AA433EBA9A}"/>
                  </a:ext>
                </a:extLst>
              </p:cNvPr>
              <p:cNvSpPr txBox="1"/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59B29-927F-4362-B029-47AA433E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384F8D33-83B9-45ED-ACE5-4F618D8AB8A1}"/>
                  </a:ext>
                </a:extLst>
              </p:cNvPr>
              <p:cNvSpPr/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84F8D33-83B9-45ED-ACE5-4F618D8A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3D194CE6-B8C5-4F62-BF65-4611778DB3BA}"/>
                  </a:ext>
                </a:extLst>
              </p:cNvPr>
              <p:cNvSpPr/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194CE6-B8C5-4F62-BF65-4611778DB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90691BF3-48A8-45F2-BAEB-2B5E557D995B}"/>
                  </a:ext>
                </a:extLst>
              </p:cNvPr>
              <p:cNvSpPr/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691BF3-48A8-45F2-BAEB-2B5E557D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막힌 원호 64">
            <a:extLst>
              <a:ext uri="{FF2B5EF4-FFF2-40B4-BE49-F238E27FC236}">
                <a16:creationId xmlns:a16="http://schemas.microsoft.com/office/drawing/2014/main" xmlns="" id="{42903479-8AE6-4614-989E-40AF3023BE8A}"/>
              </a:ext>
            </a:extLst>
          </p:cNvPr>
          <p:cNvSpPr/>
          <p:nvPr/>
        </p:nvSpPr>
        <p:spPr>
          <a:xfrm rot="19774773">
            <a:off x="4815683" y="5944437"/>
            <a:ext cx="511221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막힌 원호 65">
            <a:extLst>
              <a:ext uri="{FF2B5EF4-FFF2-40B4-BE49-F238E27FC236}">
                <a16:creationId xmlns:a16="http://schemas.microsoft.com/office/drawing/2014/main" xmlns="" id="{FC1DFE24-4D28-44D3-BCEE-BE7089A486E9}"/>
              </a:ext>
            </a:extLst>
          </p:cNvPr>
          <p:cNvSpPr/>
          <p:nvPr/>
        </p:nvSpPr>
        <p:spPr>
          <a:xfrm rot="1485519">
            <a:off x="5105695" y="5878075"/>
            <a:ext cx="522945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막힌 원호 66">
            <a:extLst>
              <a:ext uri="{FF2B5EF4-FFF2-40B4-BE49-F238E27FC236}">
                <a16:creationId xmlns:a16="http://schemas.microsoft.com/office/drawing/2014/main" xmlns="" id="{22714BB8-843D-4F0D-8CE6-D58DB10B7839}"/>
              </a:ext>
            </a:extLst>
          </p:cNvPr>
          <p:cNvSpPr/>
          <p:nvPr/>
        </p:nvSpPr>
        <p:spPr>
          <a:xfrm rot="3082326">
            <a:off x="5432216" y="6040801"/>
            <a:ext cx="482288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722550F-9066-4109-8317-A63F34F63326}"/>
              </a:ext>
            </a:extLst>
          </p:cNvPr>
          <p:cNvSpPr/>
          <p:nvPr/>
        </p:nvSpPr>
        <p:spPr>
          <a:xfrm>
            <a:off x="4521879" y="380746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FE8DE37-FBA5-4AE6-BC0F-ABC436A1EE96}"/>
              </a:ext>
            </a:extLst>
          </p:cNvPr>
          <p:cNvSpPr/>
          <p:nvPr/>
        </p:nvSpPr>
        <p:spPr>
          <a:xfrm>
            <a:off x="7201923" y="3835651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596C9AC9-357B-45C6-982D-A20CCCB444E6}"/>
                  </a:ext>
                </a:extLst>
              </p:cNvPr>
              <p:cNvSpPr txBox="1"/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6C9AC9-357B-45C6-982D-A20CCCB4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blipFill>
                <a:blip r:embed="rId10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36B5D87-DC1A-4214-9929-25617ECCBE5B}"/>
                  </a:ext>
                </a:extLst>
              </p:cNvPr>
              <p:cNvSpPr txBox="1"/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6B5D87-DC1A-4214-9929-25617ECC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blipFill>
                <a:blip r:embed="rId11"/>
                <a:stretch>
                  <a:fillRect r="-27778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65A1FC39-07D7-4AE4-A57B-105027F649B6}"/>
              </a:ext>
            </a:extLst>
          </p:cNvPr>
          <p:cNvCxnSpPr>
            <a:cxnSpLocks/>
          </p:cNvCxnSpPr>
          <p:nvPr/>
        </p:nvCxnSpPr>
        <p:spPr>
          <a:xfrm flipV="1">
            <a:off x="2204720" y="3858950"/>
            <a:ext cx="2336034" cy="140628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0CB7BB81-EA76-40E6-8FB1-43168B70394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582728" y="3866431"/>
            <a:ext cx="761432" cy="253682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7EC844BC-74F1-41D5-AB47-A1EA41D8E22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44160" y="3939412"/>
            <a:ext cx="1835405" cy="246384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74805972-6913-4A29-901A-0C93346776D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06895" y="3939412"/>
            <a:ext cx="1618665" cy="245478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320A9006-EB1B-4EB8-A0B2-53C07107B91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613294" y="3848551"/>
            <a:ext cx="2588629" cy="2266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7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616F42-3532-498B-92BC-75A88E083DB0}"/>
              </a:ext>
            </a:extLst>
          </p:cNvPr>
          <p:cNvSpPr/>
          <p:nvPr/>
        </p:nvSpPr>
        <p:spPr>
          <a:xfrm>
            <a:off x="107343" y="429370"/>
            <a:ext cx="3347499" cy="492981"/>
          </a:xfrm>
          <a:prstGeom prst="rect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8AE66B-CE9D-4A81-B2F0-56B3DEA9AA64}"/>
              </a:ext>
            </a:extLst>
          </p:cNvPr>
          <p:cNvSpPr txBox="1"/>
          <p:nvPr/>
        </p:nvSpPr>
        <p:spPr>
          <a:xfrm>
            <a:off x="203200" y="203200"/>
            <a:ext cx="1176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Half-Edge Data Structure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: half-edge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  :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해당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vertex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   : half-edge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영역의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face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next : next index</a:t>
            </a: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: </a:t>
            </a: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twin : twin index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D3E6B2-DCD7-453A-802D-F6C53760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68" y="793816"/>
            <a:ext cx="3928898" cy="2104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19632DB-7356-4872-A656-3A0EA873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41" y="3451774"/>
            <a:ext cx="3568549" cy="2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전체 플로우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&lt;1&gt; File Load   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- 3D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 Data Structure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저장한다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&lt;2&gt; Hole Detecting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Half-Edge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Mesh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정보로부터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대한 정보를 가져온다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&lt;3&gt;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Filling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Detect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별로 자기 자신과 그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–Edge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Next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사이의 각도를 측정하여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가장 각도가 작은 구역을 찾아낸다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/>
                  <a:t>     -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위에서 구한 각도에 따라 아래의 과정을 진행한다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&lt;4&gt;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 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&lt;5&gt; Fix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3D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Export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blipFill>
                <a:blip r:embed="rId2"/>
                <a:stretch>
                  <a:fillRect l="-415" t="-417" b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holeLines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lightStatus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 ambient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camera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directional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modeFilling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shading: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CONFIG.SHADING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779296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2867375"/>
            <a:ext cx="106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addAxis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Adds an axis to the scene. Does not call render() function!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centerModel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(mesh) : mesh /* position move to Center of a mesh.*/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{mesh} mesh moved to center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what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mode the model is rendered: Solid or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Wireframe.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{Event}  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what - "model" or "filling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changeShading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shading of the material: Flat or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Phong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clearModels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 the scene (except for the lights, camera and axis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createCrossVector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v,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point, line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an optical representation of a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v             - Center vector of the 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Size of the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Adjust position with the currently loaded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{object} Point and line for the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start, end, width,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line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 line from a starting to an end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point.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start         - Start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end           - End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width         - Line width of the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of the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If true, move the line to the position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A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object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2734" y="848198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0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895" y="1291238"/>
            <a:ext cx="106178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position,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Create a sphere mesh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{object}          position      - Position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Radius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If true, move the point to the position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exportModel</a:t>
            </a:r>
            <a:r>
              <a:rPr lang="en-US" altLang="ko-KR" sz="1000" dirty="0"/>
              <a:t>( format, </a:t>
            </a:r>
            <a:r>
              <a:rPr lang="en-US" altLang="ko-KR" sz="1000" dirty="0" err="1"/>
              <a:t>modelName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/>
              <a:t>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/>
              <a:t>Export the model</a:t>
            </a:r>
            <a:r>
              <a:rPr lang="en-US" altLang="ko-KR" sz="1000" dirty="0" smtClean="0"/>
              <a:t>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format     - Name of the format to use.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Name for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Exported model data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fillHole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: void /* Start </a:t>
            </a:r>
            <a:r>
              <a:rPr lang="en-US" altLang="ko-KR" sz="1000" dirty="0"/>
              <a:t>the hole filling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findHoles</a:t>
            </a:r>
            <a:r>
              <a:rPr lang="en-US" altLang="ko-KR" sz="1000" dirty="0" smtClean="0"/>
              <a:t>( ) : void /* </a:t>
            </a:r>
            <a:r>
              <a:rPr lang="en-US" altLang="ko-KR" sz="1000" dirty="0"/>
              <a:t>Show the border edges of the model</a:t>
            </a:r>
            <a:r>
              <a:rPr lang="en-US" altLang="ko-KR" sz="1000" dirty="0" smtClean="0"/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fitCameraToModel</a:t>
            </a:r>
            <a:r>
              <a:rPr lang="en-US" altLang="ko-KR" sz="1000" dirty="0" smtClean="0"/>
              <a:t>( ) </a:t>
            </a:r>
            <a:r>
              <a:rPr lang="en-US" altLang="ko-KR" sz="1000" dirty="0"/>
              <a:t>: void /* Fit the camera position to the model size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focusHole</a:t>
            </a:r>
            <a:r>
              <a:rPr lang="en-US" altLang="ko-KR" sz="1000" dirty="0" smtClean="0"/>
              <a:t>( index </a:t>
            </a:r>
            <a:r>
              <a:rPr lang="en-US" altLang="ko-KR" sz="1000" dirty="0"/>
              <a:t>) : void /* Focus on the found hole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index - Index of the found hole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geometryToMesh</a:t>
            </a:r>
            <a:r>
              <a:rPr lang="en-US" altLang="ko-KR" sz="1000" dirty="0" smtClean="0"/>
              <a:t>( geometry </a:t>
            </a:r>
            <a:r>
              <a:rPr lang="en-US" altLang="ko-KR" sz="1000" dirty="0"/>
              <a:t>) : </a:t>
            </a:r>
            <a:r>
              <a:rPr lang="en-US" altLang="ko-KR" sz="1000" dirty="0" smtClean="0"/>
              <a:t>mesh </a:t>
            </a:r>
            <a:r>
              <a:rPr lang="en-US" altLang="ko-KR" sz="1000" dirty="0"/>
              <a:t>/* Prepare the model as mesh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 {</a:t>
            </a:r>
            <a:r>
              <a:rPr lang="en-US" altLang="ko-KR" sz="1000" dirty="0" err="1"/>
              <a:t>THREE.Geometry</a:t>
            </a:r>
            <a:r>
              <a:rPr lang="en-US" altLang="ko-KR" sz="1000" dirty="0"/>
              <a:t>} geometry - Geometry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/>
              <a:t>return {</a:t>
            </a:r>
            <a:r>
              <a:rPr lang="en-US" altLang="ko-KR" sz="1000" dirty="0" err="1"/>
              <a:t>THREE.Mesh</a:t>
            </a:r>
            <a:r>
              <a:rPr lang="en-US" altLang="ko-KR" sz="1000" dirty="0"/>
              <a:t>} Model as mesh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isFlatShading</a:t>
            </a:r>
            <a:r>
              <a:rPr lang="en-US" altLang="ko-KR" sz="1000" dirty="0" smtClean="0"/>
              <a:t>()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Boolean </a:t>
            </a:r>
            <a:r>
              <a:rPr lang="en-US" altLang="ko-KR" sz="1000" dirty="0" smtClean="0"/>
              <a:t>/* </a:t>
            </a:r>
            <a:r>
              <a:rPr lang="en-US" altLang="ko-KR" sz="1000" dirty="0"/>
              <a:t>Get the current shading type</a:t>
            </a:r>
            <a:r>
              <a:rPr lang="en-US" altLang="ko-KR" sz="1000" dirty="0" smtClean="0"/>
              <a:t>.</a:t>
            </a:r>
            <a:r>
              <a:rPr lang="en-US" altLang="ko-KR" sz="1000" dirty="0" smtClean="0"/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 : void /* </a:t>
            </a:r>
            <a:r>
              <a:rPr lang="en-US" altLang="ko-KR" sz="1000" dirty="0"/>
              <a:t>Initialize the scene</a:t>
            </a:r>
            <a:r>
              <a:rPr lang="en-US" altLang="ko-KR" sz="1000" dirty="0" smtClean="0"/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mergeWithFilling</a:t>
            </a:r>
            <a:r>
              <a:rPr lang="en-US" altLang="ko-KR" sz="1000" dirty="0" smtClean="0"/>
              <a:t>( filling, </a:t>
            </a:r>
            <a:r>
              <a:rPr lang="en-US" altLang="ko-KR" sz="1000" dirty="0" err="1" smtClean="0"/>
              <a:t>holeIndex</a:t>
            </a:r>
            <a:r>
              <a:rPr lang="en-US" altLang="ko-KR" sz="1000" dirty="0" smtClean="0"/>
              <a:t> ) : void /* </a:t>
            </a:r>
            <a:r>
              <a:rPr lang="en-US" altLang="ko-KR" sz="1000" dirty="0"/>
              <a:t>Merge the model with the new filling</a:t>
            </a:r>
            <a:r>
              <a:rPr lang="en-US" altLang="ko-KR" sz="1000" dirty="0" smtClean="0"/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</a:t>
            </a:r>
            <a:r>
              <a:rPr lang="en-US" altLang="ko-KR" sz="1000" dirty="0" err="1"/>
              <a:t>THREE.Geometry</a:t>
            </a:r>
            <a:r>
              <a:rPr lang="en-US" altLang="ko-KR" sz="1000" dirty="0"/>
              <a:t>} filling   - The filling to merge into the model</a:t>
            </a:r>
            <a:r>
              <a:rPr lang="en-US" altLang="ko-KR" sz="10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        </a:t>
            </a:r>
            <a:r>
              <a:rPr lang="en-US" altLang="ko-KR" sz="1000" dirty="0" err="1" smtClean="0"/>
              <a:t>holeIndex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moveCameraLights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/* </a:t>
            </a:r>
            <a:r>
              <a:rPr lang="en-US" altLang="ko-KR" sz="1000" dirty="0"/>
              <a:t>Move the camera lights to the camera position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{Event}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- Change event fired by </a:t>
            </a:r>
            <a:r>
              <a:rPr lang="en-US" altLang="ko-KR" sz="1000" dirty="0" err="1" smtClean="0"/>
              <a:t>THREE.TrackballControls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moveCameraToPosition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stepX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stepY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stepZ</a:t>
            </a:r>
            <a:r>
              <a:rPr lang="en-US" altLang="ko-KR" sz="1000" dirty="0"/>
              <a:t>, count 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/* </a:t>
            </a:r>
            <a:r>
              <a:rPr lang="en-US" altLang="ko-KR" sz="1000" dirty="0"/>
              <a:t>Move the camera (more-or-less) fluently to a position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</a:t>
            </a:r>
            <a:r>
              <a:rPr lang="en-US" altLang="ko-KR" sz="1000" dirty="0" err="1"/>
              <a:t>stepX</a:t>
            </a:r>
            <a:r>
              <a:rPr lang="en-US" altLang="ko-KR" sz="1000" dirty="0"/>
              <a:t> - Step length in X direction.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</a:t>
            </a:r>
            <a:r>
              <a:rPr lang="en-US" altLang="ko-KR" sz="1000" dirty="0" err="1"/>
              <a:t>stepY</a:t>
            </a:r>
            <a:r>
              <a:rPr lang="en-US" altLang="ko-KR" sz="1000" dirty="0"/>
              <a:t> - Step length in Y direction.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</a:t>
            </a:r>
            <a:r>
              <a:rPr lang="en-US" altLang="ko-KR" sz="1000" dirty="0" err="1"/>
              <a:t>stepZ</a:t>
            </a:r>
            <a:r>
              <a:rPr lang="en-US" altLang="ko-KR" sz="1000" dirty="0"/>
              <a:t> - Step length in Z direction.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count - Counter to know when to stop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renderBoundingBox</a:t>
            </a:r>
            <a:r>
              <a:rPr lang="en-US" altLang="ko-KR" sz="1000" dirty="0" smtClean="0"/>
              <a:t>( model </a:t>
            </a:r>
            <a:r>
              <a:rPr lang="en-US" altLang="ko-KR" sz="1000" dirty="0"/>
              <a:t>) /* </a:t>
            </a:r>
            <a:r>
              <a:rPr lang="en-US" altLang="ko-KR" sz="1000" dirty="0"/>
              <a:t>Show the bounding box of the model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</a:t>
            </a:r>
            <a:r>
              <a:rPr lang="en-US" altLang="ko-KR" sz="1000" dirty="0" err="1"/>
              <a:t>THREE.Mesh</a:t>
            </a:r>
            <a:r>
              <a:rPr lang="en-US" altLang="ko-KR" sz="1000" dirty="0"/>
              <a:t>} model - The model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40388" y="848198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8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895" y="1291238"/>
            <a:ext cx="1061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resetCamera</a:t>
            </a:r>
            <a:r>
              <a:rPr lang="en-US" altLang="ko-KR" sz="1000" dirty="0" smtClean="0"/>
              <a:t>() : void /* Reset the camera settings.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showFilling</a:t>
            </a:r>
            <a:r>
              <a:rPr lang="en-US" altLang="ko-KR" sz="1000" dirty="0"/>
              <a:t>( front, filling, </a:t>
            </a:r>
            <a:r>
              <a:rPr lang="en-US" altLang="ko-KR" sz="1000" dirty="0" err="1"/>
              <a:t>holeIndex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: void /* Render </a:t>
            </a:r>
            <a:r>
              <a:rPr lang="en-US" altLang="ko-KR" sz="1000" dirty="0"/>
              <a:t>the finished hole filling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Create a mesh from the computed data and render it</a:t>
            </a:r>
            <a:r>
              <a:rPr lang="en-US" altLang="ko-KR" sz="1000" dirty="0" smtClean="0"/>
              <a:t>.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  - Front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  - Filling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holeIndex@return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toggleLight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: void /* </a:t>
            </a:r>
            <a:r>
              <a:rPr lang="en-US" altLang="ko-KR" sz="1000" dirty="0"/>
              <a:t>Switch the light on or off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40388" y="848198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3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onfig.js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96968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ALLOWED_FILE_EXTENSIONS: ['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', 'ply', '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', '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vtk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'],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AXIS: SHOW: true, SIZE: 60,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BBOX: COLOR: 0x37FEFE, SHOW: false,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CAMERA: ANGLE: 45, FOCUS(DISTANCE_FACTOR: 1.8, STEPS: 0, TIMEOUTS: 30), ZFAR: 2500, ZNEAR: 0.01,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CHECK_AND_FIX_FACES: true,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CONTROLS: PAN_SPEED: 0.8, ROT_SPEED: 1.5, ZOOM_SPEED: 2.0,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DEBUG: AF_INVALIDATE_CACHE: true, AF_STOP_AFTER_ITER: 2000, ENABLE_STOPWATCH: true, SHOW_FRONT: false, SHOW_MERGING: false,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EXPORT: DEFAULT_FORMAT: 'STL', FORMATS: ['OBJ', 'STL'],</a:t>
            </a:r>
          </a:p>
          <a:p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AF_MODE values: "iterative", "responsive", "parallel"		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COLLISION_TEST values: "filling" or "all"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Threshold for correcting the position of a new vertex, judging by the variance of close vertices. Helps flatten the filling.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Number of Web Worker threads (only working in 'parallel mode'	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FILLING: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AF_MODE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'iterative', COLLISION_TEST: "filling", COLOR: 0x87C3EC, LINE_WIDTH: 2, PROGRESS_UPDATE: 4, SHOW_WIREFRAME: false,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THRESHOLD_VARIANCE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0.05, WORKER: 4</a:t>
            </a:r>
          </a:p>
          <a:p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Outline of the hole(s)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HOLES: COLOR: [0xFF0000, 0xE227BD, 0xFFA420, 0x38F221], LINE_WIDTH: 3, SHOW_LINES: true, SHOW_POINTS: false,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LIGHTS: AMBIENT: [{ color: 0x101016 }], CAMERA: [{color: 0xFFFFFF, intensity: 0.8}], DIRECTIONAL: [{color: 0xFFFFFF,intensity: 0.3,position: [1, 0, 1]}],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Mode: "solid", "wireframe"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MODE: 'solid',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Options that will be passed to the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THREE.WebGLRenderer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as is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RENDERER: alpha: true,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antialias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true,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maxLights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4,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Shading: "flat" or "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phong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SHADING: 'flat'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2734" y="848198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WebHF.Config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76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Utils.js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450" y="1273986"/>
            <a:ext cx="105998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calculateAngle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sz="1000" dirty="0" err="1"/>
              <a:t>vp</a:t>
            </a:r>
            <a:r>
              <a:rPr lang="en-US" altLang="ko-KR" sz="1000" dirty="0"/>
              <a:t>, v, </a:t>
            </a:r>
            <a:r>
              <a:rPr lang="en-US" altLang="ko-KR" sz="1000" dirty="0" err="1"/>
              <a:t>vn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move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number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 smtClean="0"/>
              <a:t>Calculate </a:t>
            </a:r>
            <a:r>
              <a:rPr lang="en-US" altLang="ko-KR" sz="1000" dirty="0"/>
              <a:t>the angle between two vertices</a:t>
            </a:r>
            <a:r>
              <a:rPr lang="en-US" altLang="ko-KR" sz="1000" dirty="0" smtClean="0"/>
              <a:t>. </a:t>
            </a:r>
            <a:r>
              <a:rPr lang="en-US" altLang="ko-KR" sz="1000" b="1" dirty="0"/>
              <a:t>Angle is in degree</a:t>
            </a:r>
            <a:r>
              <a:rPr lang="en-US" altLang="ko-KR" sz="1000" b="1" dirty="0" smtClean="0"/>
              <a:t>.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The previous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v    - The current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The next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{?THREE.Vector3} move - Move by this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{number} Angle between the vertices in degree and flag if it has been adjusted to point into the hole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calculateAngleAverage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gv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modelPos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/>
              <a:t>number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/>
              <a:t>Calculate the average of all angles in a given list of vertices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- List of vertices.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modelPos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Position of model the vertices are a part of.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The angle average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calculateVariances</a:t>
            </a:r>
            <a:r>
              <a:rPr lang="en-US" altLang="ko-KR" sz="1000" dirty="0" smtClean="0"/>
              <a:t>(vectors)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object/* </a:t>
            </a:r>
            <a:r>
              <a:rPr lang="en-US" altLang="ko-KR" sz="1000" dirty="0"/>
              <a:t>Calculate standard variance and average of the X, Y and </a:t>
            </a:r>
            <a:r>
              <a:rPr lang="en-US" altLang="ko-KR" sz="1000" dirty="0" smtClean="0"/>
              <a:t>Z </a:t>
            </a:r>
            <a:r>
              <a:rPr lang="en-US" altLang="ko-KR" sz="1000" dirty="0"/>
              <a:t>coordinates of the given vectors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vectors - The vectors to use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Object of the X, Y and Z variances and averages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checkIntersectionOfLines2D( p1, p2, q1, q2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:Boolean /* </a:t>
            </a:r>
            <a:r>
              <a:rPr lang="en-US" altLang="ko-KR" sz="1000" dirty="0"/>
              <a:t>Check if two lines </a:t>
            </a:r>
            <a:r>
              <a:rPr lang="en-US" altLang="ko-KR" sz="1000" dirty="0" smtClean="0"/>
              <a:t>intersect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q1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q2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lines intersect,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checkIntersectionOfTriangles2D</a:t>
            </a:r>
            <a:r>
              <a:rPr lang="en-US" altLang="ko-KR" sz="1000" dirty="0"/>
              <a:t>( a, b, c, </a:t>
            </a:r>
            <a:r>
              <a:rPr lang="en-US" altLang="ko-KR" sz="1000" dirty="0" err="1"/>
              <a:t>fromA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fromB</a:t>
            </a:r>
            <a:r>
              <a:rPr lang="en-US" altLang="ko-KR" sz="1000" dirty="0"/>
              <a:t>, v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/* </a:t>
            </a:r>
            <a:r>
              <a:rPr lang="en-US" altLang="ko-KR" sz="1000" dirty="0"/>
              <a:t>Check if lines of two triangles intersect</a:t>
            </a:r>
            <a:r>
              <a:rPr lang="en-US" altLang="ko-KR" sz="1000" dirty="0" smtClean="0"/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fromA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fromB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lines intersect, false otherwise.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WebHF.Utils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6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Utils.js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450" y="1273986"/>
            <a:ext cx="105998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checkIntersectionOfTriangles3D( a, b, c, p, </a:t>
            </a:r>
            <a:r>
              <a:rPr lang="en-US" altLang="ko-KR" sz="1000" dirty="0" err="1" smtClean="0"/>
              <a:t>fromA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fromB</a:t>
            </a:r>
            <a:r>
              <a:rPr lang="en-US" altLang="ko-KR" sz="1000" dirty="0" smtClean="0"/>
              <a:t> 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</a:t>
            </a:r>
            <a:r>
              <a:rPr lang="en-US" altLang="ko-KR" sz="1000" dirty="0" smtClean="0"/>
              <a:t>Boolean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Check if lines of one triangle intersects with surface of another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fromA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fromB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triangles intersect,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decreaseHigherFaceIndexes</a:t>
            </a:r>
            <a:r>
              <a:rPr lang="en-US" altLang="ko-KR" sz="1000" dirty="0"/>
              <a:t>( faces,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cmpIndex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Face array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Decrease the face index of vertices that have a higher index than a given one. Afterwards check the face and if faulty, remove it.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{THREE.Face3[]} faces    - Faces to change.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- Current index of face to check.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cmpIndex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Threshold index to compare 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{THREE.Face3[]} Changed faces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floatToScientific</a:t>
            </a:r>
            <a:r>
              <a:rPr lang="en-US" altLang="ko-KR" sz="1000" dirty="0"/>
              <a:t>( value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string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Convert the format of a float into a scientific </a:t>
            </a:r>
            <a:r>
              <a:rPr lang="en-US" altLang="ko-KR" sz="1000" dirty="0" err="1"/>
              <a:t>notiation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value - The value to convert.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The scientific notation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getAverageLength</a:t>
            </a:r>
            <a:r>
              <a:rPr lang="en-US" altLang="ko-KR" sz="1000" dirty="0" smtClean="0"/>
              <a:t>(vectors)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number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Get the average length of a list of vectors.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vectors - Array of vectors.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Average length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isPointInTriangle</a:t>
            </a:r>
            <a:r>
              <a:rPr lang="en-US" altLang="ko-KR" sz="1000" dirty="0"/>
              <a:t>( p, a, b, c </a:t>
            </a:r>
            <a:r>
              <a:rPr lang="en-US" altLang="ko-KR" sz="1000" dirty="0" smtClean="0"/>
              <a:t>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:Boolean</a:t>
            </a:r>
            <a:r>
              <a:rPr lang="en-US" altLang="ko-KR" sz="1000" dirty="0" smtClean="0"/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Checks if a point lies in a triangle (2D).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 - The point to check.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a - Point A describing the triangle.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b - Point B describing the triangle.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c - Point C describing the triangle.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point is inside triangle, false otherwise.</a:t>
            </a: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WebHF.Utils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32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Utils.js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2228" y="1273986"/>
            <a:ext cx="10599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altLang="ko-KR" sz="1000" dirty="0"/>
              <a:t>isSameSide( p1, p2, a, b 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Boolean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Check, if two points lie on the same side of a line (2D).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on the same side,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altLang="ko-KR" sz="1000" dirty="0"/>
              <a:t>keepNearPlane( vNew, vectors, mergeThreshold)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Vector3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Keep a vector close to the plane of its creating vectors. Calculates the standard variance of the X, Y, and Z coordinates and adjusts the coordinate of the new vector to the smallest one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v    - One of the creating vectors.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One of the creating vectors.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vNew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newly created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Adjusted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altLang="ko-KR" sz="1000" dirty="0" smtClean="0"/>
              <a:t>selfRemoveFromDOM(ev)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Remove child from its parent.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WebHF.Utils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2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4122</Words>
  <Application>Microsoft Office PowerPoint</Application>
  <PresentationFormat>와이드스크린</PresentationFormat>
  <Paragraphs>499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나눔스퀘어 네오 Bold</vt:lpstr>
      <vt:lpstr>나눔스퀘어 네오 OTF Heavy</vt:lpstr>
      <vt:lpstr>나눔스퀘어 네오 Regular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YunNari</dc:creator>
  <cp:lastModifiedBy>Microsoft 계정</cp:lastModifiedBy>
  <cp:revision>85</cp:revision>
  <cp:lastPrinted>2023-09-26T06:11:32Z</cp:lastPrinted>
  <dcterms:created xsi:type="dcterms:W3CDTF">2023-06-23T04:20:13Z</dcterms:created>
  <dcterms:modified xsi:type="dcterms:W3CDTF">2023-10-05T13:14:58Z</dcterms:modified>
</cp:coreProperties>
</file>