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</p:sldIdLst>
  <p:sldSz cx="12192000" cy="6858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ng yongan" initials="zy" lastIdx="1" clrIdx="0">
    <p:extLst>
      <p:ext uri="{19B8F6BF-5375-455C-9EA6-DF929625EA0E}">
        <p15:presenceInfo xmlns:p15="http://schemas.microsoft.com/office/powerpoint/2012/main" userId="f0568c15c575a4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19A632E-BC98-4DE1-9FF7-7712E1FA36E2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96423C-8538-4E5F-B713-97601C65A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3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r>
              <a:rPr lang="en-US" altLang="zh-CN" baseline="0" dirty="0" smtClean="0"/>
              <a:t> batch 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423C-8538-4E5F-B713-97601C65AC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1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Forward</a:t>
            </a:r>
            <a:r>
              <a:rPr lang="en-US" altLang="zh-CN" baseline="0" dirty="0" smtClean="0"/>
              <a:t> output 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423C-8538-4E5F-B713-97601C65AC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9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Decode 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423C-8538-4E5F-B713-97601C65AC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4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Loss</a:t>
            </a:r>
            <a:r>
              <a:rPr lang="en-US" altLang="zh-CN" baseline="0" dirty="0" smtClean="0"/>
              <a:t> summary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423C-8538-4E5F-B713-97601C65AC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8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570"/>
            <a:r>
              <a:rPr lang="en-US" altLang="zh-CN" dirty="0" smtClean="0"/>
              <a:t>sub-loss</a:t>
            </a:r>
            <a:r>
              <a:rPr lang="en-US" altLang="zh-CN" baseline="0" dirty="0" smtClean="0"/>
              <a:t> summary </a:t>
            </a:r>
            <a:r>
              <a:rPr lang="zh-CN" altLang="en-US" baseline="0" dirty="0" smtClean="0"/>
              <a:t>（</a:t>
            </a:r>
            <a:r>
              <a:rPr lang="zh-CN" altLang="en-US" sz="1300" dirty="0"/>
              <a:t> </a:t>
            </a:r>
            <a:r>
              <a:rPr lang="en-US" altLang="zh-CN" sz="1300" dirty="0" err="1"/>
              <a:t>loss_sbbox</a:t>
            </a:r>
            <a:r>
              <a:rPr lang="zh-CN" altLang="en-US" sz="1300" dirty="0"/>
              <a:t>、</a:t>
            </a:r>
            <a:r>
              <a:rPr lang="en-US" altLang="zh-CN" sz="1300" dirty="0" err="1"/>
              <a:t>loss_mbbox</a:t>
            </a:r>
            <a:r>
              <a:rPr lang="zh-CN" altLang="en-US" sz="1300" dirty="0"/>
              <a:t>、</a:t>
            </a:r>
            <a:r>
              <a:rPr lang="en-US" altLang="zh-CN" sz="1300" dirty="0" err="1"/>
              <a:t>loss_lbbox</a:t>
            </a:r>
            <a:r>
              <a:rPr lang="zh-CN" altLang="en-US" sz="1300" dirty="0"/>
              <a:t>损失函数的计算过程类似，这里以</a:t>
            </a:r>
            <a:r>
              <a:rPr lang="en-US" altLang="zh-CN" sz="1300" dirty="0" err="1"/>
              <a:t>loss_sbbox</a:t>
            </a:r>
            <a:r>
              <a:rPr lang="zh-CN" altLang="en-US" sz="1300" dirty="0"/>
              <a:t>的计算过程为例进行说明</a:t>
            </a:r>
            <a:endParaRPr lang="en-US" altLang="zh-CN" sz="1300" dirty="0"/>
          </a:p>
          <a:p>
            <a:r>
              <a:rPr lang="zh-CN" altLang="en-US" baseline="0" dirty="0" smtClean="0"/>
              <a:t>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423C-8538-4E5F-B713-97601C65AC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5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GIOU loss function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423C-8538-4E5F-B713-97601C65AC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7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5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6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4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7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1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9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1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0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7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C6A4-7E9F-40EB-ADD8-C49CAA10727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DF66-8340-4BD5-BB30-670A551A4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3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6764" y="2152076"/>
            <a:ext cx="2189019" cy="20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batch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49965" y="581891"/>
            <a:ext cx="1579418" cy="591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batch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749965" y="1403928"/>
            <a:ext cx="1579418" cy="591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label_sbbox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49965" y="2318326"/>
            <a:ext cx="1579418" cy="591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</a:t>
            </a:r>
            <a:r>
              <a:rPr lang="en-US" altLang="zh-CN" dirty="0" err="1" smtClean="0"/>
              <a:t>abel_mbbox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49965" y="3200402"/>
            <a:ext cx="1579418" cy="591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label_sbbox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749965" y="4082478"/>
            <a:ext cx="1579418" cy="591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true_sbbox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749965" y="4964554"/>
            <a:ext cx="1579418" cy="5911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true_mbbox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749965" y="5846630"/>
            <a:ext cx="1579418" cy="5911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true_lbbox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0218" y="411021"/>
            <a:ext cx="2955637" cy="623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max_box_per_scale=150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5709" y="584201"/>
            <a:ext cx="4488873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target_size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target_size</a:t>
            </a:r>
            <a:r>
              <a:rPr lang="en-US" altLang="zh-CN" dirty="0" smtClean="0"/>
              <a:t>, 3]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15709" y="1403928"/>
            <a:ext cx="6188364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[batch_size, </a:t>
            </a:r>
            <a:r>
              <a:rPr lang="en-US" altLang="zh-CN" dirty="0" err="1" smtClean="0"/>
              <a:t>target_size</a:t>
            </a:r>
            <a:r>
              <a:rPr lang="en-US" altLang="zh-CN" dirty="0" smtClean="0"/>
              <a:t>/8, </a:t>
            </a:r>
            <a:r>
              <a:rPr lang="en-US" altLang="zh-CN" dirty="0" err="1" smtClean="0"/>
              <a:t>target_size</a:t>
            </a:r>
            <a:r>
              <a:rPr lang="en-US" altLang="zh-CN" dirty="0" smtClean="0"/>
              <a:t>/8, 3, 4+1+num_classes ]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15707" y="4082478"/>
            <a:ext cx="4488873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</a:t>
            </a:r>
            <a:r>
              <a:rPr lang="en-US" altLang="zh-CN" dirty="0" err="1" smtClean="0"/>
              <a:t>batch_size,max_box_per_scale</a:t>
            </a:r>
            <a:r>
              <a:rPr lang="en-US" altLang="zh-CN" dirty="0" smtClean="0"/>
              <a:t>, 4]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78763" y="4964554"/>
            <a:ext cx="4488873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</a:t>
            </a:r>
            <a:r>
              <a:rPr lang="en-US" altLang="zh-CN" dirty="0" err="1" smtClean="0"/>
              <a:t>batch_size,max_box_per_scale</a:t>
            </a:r>
            <a:r>
              <a:rPr lang="en-US" altLang="zh-CN" dirty="0" smtClean="0"/>
              <a:t>, 4]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578762" y="5844324"/>
            <a:ext cx="4488873" cy="593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</a:t>
            </a:r>
            <a:r>
              <a:rPr lang="en-US" altLang="zh-CN" dirty="0" err="1" smtClean="0"/>
              <a:t>batch_size,max_box_per_scale</a:t>
            </a:r>
            <a:r>
              <a:rPr lang="en-US" altLang="zh-CN" dirty="0" smtClean="0"/>
              <a:t>, 4]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0217" y="1281548"/>
            <a:ext cx="2955637" cy="623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num_classes</a:t>
            </a:r>
            <a:r>
              <a:rPr lang="en-US" altLang="zh-CN" dirty="0" smtClean="0"/>
              <a:t> =20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60217" y="4535062"/>
            <a:ext cx="2955637" cy="623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num_box_per_scale</a:t>
            </a:r>
            <a:r>
              <a:rPr lang="en-US" altLang="zh-CN" dirty="0" smtClean="0"/>
              <a:t> =3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615708" y="2286004"/>
            <a:ext cx="6419273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[batch_size, </a:t>
            </a:r>
            <a:r>
              <a:rPr lang="en-US" altLang="zh-CN" dirty="0" err="1" smtClean="0"/>
              <a:t>target_size</a:t>
            </a:r>
            <a:r>
              <a:rPr lang="en-US" altLang="zh-CN" dirty="0" smtClean="0"/>
              <a:t>/16, </a:t>
            </a:r>
            <a:r>
              <a:rPr lang="en-US" altLang="zh-CN" dirty="0" err="1" smtClean="0"/>
              <a:t>target_size</a:t>
            </a:r>
            <a:r>
              <a:rPr lang="en-US" altLang="zh-CN" dirty="0" smtClean="0"/>
              <a:t>/16, 3, 4+1+num_classes ]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15707" y="3200402"/>
            <a:ext cx="6419273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[batch_size, </a:t>
            </a:r>
            <a:r>
              <a:rPr lang="en-US" altLang="zh-CN" dirty="0" err="1" smtClean="0"/>
              <a:t>target_size</a:t>
            </a:r>
            <a:r>
              <a:rPr lang="en-US" altLang="zh-CN" dirty="0" smtClean="0"/>
              <a:t>/32, </a:t>
            </a:r>
            <a:r>
              <a:rPr lang="en-US" altLang="zh-CN" dirty="0" err="1" smtClean="0"/>
              <a:t>target_size</a:t>
            </a:r>
            <a:r>
              <a:rPr lang="en-US" altLang="zh-CN" dirty="0" smtClean="0"/>
              <a:t>/32, 3, 4+1+num_classes ]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60217" y="5417138"/>
            <a:ext cx="2955637" cy="10390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target_size</a:t>
            </a:r>
            <a:r>
              <a:rPr lang="en-US" altLang="zh-CN" dirty="0" smtClean="0"/>
              <a:t>  {320,352,384,416,448,480.512,544,576,608,}</a:t>
            </a:r>
            <a:endParaRPr lang="zh-CN" altLang="en-US" dirty="0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 flipV="1">
            <a:off x="3195783" y="877455"/>
            <a:ext cx="554182" cy="2295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3"/>
            <a:endCxn id="6" idx="1"/>
          </p:cNvCxnSpPr>
          <p:nvPr/>
        </p:nvCxnSpPr>
        <p:spPr>
          <a:xfrm flipV="1">
            <a:off x="3195783" y="1699492"/>
            <a:ext cx="554182" cy="1473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3"/>
            <a:endCxn id="7" idx="1"/>
          </p:cNvCxnSpPr>
          <p:nvPr/>
        </p:nvCxnSpPr>
        <p:spPr>
          <a:xfrm flipV="1">
            <a:off x="3195783" y="2613890"/>
            <a:ext cx="554182" cy="558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3"/>
            <a:endCxn id="8" idx="1"/>
          </p:cNvCxnSpPr>
          <p:nvPr/>
        </p:nvCxnSpPr>
        <p:spPr>
          <a:xfrm>
            <a:off x="3195783" y="3172694"/>
            <a:ext cx="554182" cy="32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3"/>
            <a:endCxn id="9" idx="1"/>
          </p:cNvCxnSpPr>
          <p:nvPr/>
        </p:nvCxnSpPr>
        <p:spPr>
          <a:xfrm>
            <a:off x="3195783" y="3172694"/>
            <a:ext cx="554182" cy="1205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3"/>
            <a:endCxn id="10" idx="1"/>
          </p:cNvCxnSpPr>
          <p:nvPr/>
        </p:nvCxnSpPr>
        <p:spPr>
          <a:xfrm>
            <a:off x="3195783" y="3172694"/>
            <a:ext cx="554182" cy="2087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4" idx="3"/>
            <a:endCxn id="11" idx="1"/>
          </p:cNvCxnSpPr>
          <p:nvPr/>
        </p:nvCxnSpPr>
        <p:spPr>
          <a:xfrm>
            <a:off x="3195783" y="3172694"/>
            <a:ext cx="554182" cy="2969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4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9163" y="812798"/>
            <a:ext cx="1173018" cy="206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YOLOv3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95563" y="1477818"/>
            <a:ext cx="1514764" cy="7389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batch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935018" y="1699489"/>
            <a:ext cx="369454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091708" y="420251"/>
            <a:ext cx="1579419" cy="7296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conv_sbbox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4091708" y="1477818"/>
            <a:ext cx="1579419" cy="7296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conv_mbbox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4091708" y="2516906"/>
            <a:ext cx="1579419" cy="7296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conv_lbbox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2" idx="3"/>
            <a:endCxn id="21" idx="1"/>
          </p:cNvCxnSpPr>
          <p:nvPr/>
        </p:nvCxnSpPr>
        <p:spPr>
          <a:xfrm flipV="1">
            <a:off x="3602181" y="785088"/>
            <a:ext cx="489527" cy="1062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" idx="3"/>
            <a:endCxn id="35" idx="1"/>
          </p:cNvCxnSpPr>
          <p:nvPr/>
        </p:nvCxnSpPr>
        <p:spPr>
          <a:xfrm flipV="1">
            <a:off x="3602181" y="1842655"/>
            <a:ext cx="489527" cy="4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" idx="3"/>
            <a:endCxn id="37" idx="1"/>
          </p:cNvCxnSpPr>
          <p:nvPr/>
        </p:nvCxnSpPr>
        <p:spPr>
          <a:xfrm>
            <a:off x="3602181" y="1847271"/>
            <a:ext cx="489527" cy="1034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086761" y="494144"/>
            <a:ext cx="5578766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3*(4+1+num_classes)]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6086761" y="1547090"/>
            <a:ext cx="5837384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/16,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/16, 3*(4+1+num_classes)]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6086761" y="2586178"/>
            <a:ext cx="5837384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/32,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/32, 3*(4+1+num_classes)]</a:t>
            </a:r>
            <a:endParaRPr lang="zh-CN" altLang="en-US" sz="1600" dirty="0"/>
          </a:p>
        </p:txBody>
      </p:sp>
      <p:sp>
        <p:nvSpPr>
          <p:cNvPr id="56" name="圆角矩形 55"/>
          <p:cNvSpPr/>
          <p:nvPr/>
        </p:nvSpPr>
        <p:spPr>
          <a:xfrm>
            <a:off x="295563" y="3616029"/>
            <a:ext cx="1579419" cy="7296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conv_sbbox</a:t>
            </a:r>
            <a:endParaRPr lang="zh-CN" altLang="en-US" dirty="0"/>
          </a:p>
        </p:txBody>
      </p:sp>
      <p:sp>
        <p:nvSpPr>
          <p:cNvPr id="59" name="平行四边形 58"/>
          <p:cNvSpPr/>
          <p:nvPr/>
        </p:nvSpPr>
        <p:spPr>
          <a:xfrm>
            <a:off x="2362199" y="3625266"/>
            <a:ext cx="1306946" cy="688109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086761" y="3625266"/>
            <a:ext cx="5578766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3, (4+1+num_classes)</a:t>
            </a:r>
            <a:endParaRPr lang="zh-CN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6086761" y="4636638"/>
            <a:ext cx="5578766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3, (4+1+num_classes)]</a:t>
            </a:r>
            <a:endParaRPr lang="zh-CN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6086761" y="5643381"/>
            <a:ext cx="5578766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3, (4+1+num_classes)]</a:t>
            </a:r>
            <a:endParaRPr lang="zh-CN" altLang="en-US" sz="1600" dirty="0"/>
          </a:p>
        </p:txBody>
      </p:sp>
      <p:sp>
        <p:nvSpPr>
          <p:cNvPr id="65" name="右箭头 64"/>
          <p:cNvSpPr/>
          <p:nvPr/>
        </p:nvSpPr>
        <p:spPr>
          <a:xfrm>
            <a:off x="1978892" y="3897745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091708" y="3583702"/>
            <a:ext cx="1579419" cy="72967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pred_sbbox</a:t>
            </a:r>
            <a:endParaRPr lang="zh-CN" altLang="en-US" dirty="0"/>
          </a:p>
        </p:txBody>
      </p:sp>
      <p:sp>
        <p:nvSpPr>
          <p:cNvPr id="70" name="右箭头 69"/>
          <p:cNvSpPr/>
          <p:nvPr/>
        </p:nvSpPr>
        <p:spPr>
          <a:xfrm>
            <a:off x="3657599" y="3897744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295563" y="4605464"/>
            <a:ext cx="1579419" cy="729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conv_mbbox</a:t>
            </a:r>
            <a:endParaRPr lang="zh-CN" altLang="en-US" dirty="0"/>
          </a:p>
        </p:txBody>
      </p:sp>
      <p:sp>
        <p:nvSpPr>
          <p:cNvPr id="72" name="平行四边形 71"/>
          <p:cNvSpPr/>
          <p:nvPr/>
        </p:nvSpPr>
        <p:spPr>
          <a:xfrm>
            <a:off x="2362199" y="4614701"/>
            <a:ext cx="1306946" cy="688109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</a:t>
            </a:r>
            <a:endParaRPr lang="zh-CN" altLang="en-US" dirty="0"/>
          </a:p>
        </p:txBody>
      </p:sp>
      <p:sp>
        <p:nvSpPr>
          <p:cNvPr id="73" name="右箭头 72"/>
          <p:cNvSpPr/>
          <p:nvPr/>
        </p:nvSpPr>
        <p:spPr>
          <a:xfrm>
            <a:off x="1978892" y="4887180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091708" y="4573137"/>
            <a:ext cx="1579419" cy="72967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pred_mbbox</a:t>
            </a:r>
            <a:endParaRPr lang="zh-CN" altLang="en-US" dirty="0"/>
          </a:p>
        </p:txBody>
      </p:sp>
      <p:sp>
        <p:nvSpPr>
          <p:cNvPr id="75" name="右箭头 74"/>
          <p:cNvSpPr/>
          <p:nvPr/>
        </p:nvSpPr>
        <p:spPr>
          <a:xfrm>
            <a:off x="3657599" y="4887179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355599" y="5622628"/>
            <a:ext cx="1579419" cy="72967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conv_lbbox</a:t>
            </a:r>
            <a:endParaRPr lang="zh-CN" altLang="en-US" dirty="0"/>
          </a:p>
        </p:txBody>
      </p:sp>
      <p:sp>
        <p:nvSpPr>
          <p:cNvPr id="77" name="平行四边形 76"/>
          <p:cNvSpPr/>
          <p:nvPr/>
        </p:nvSpPr>
        <p:spPr>
          <a:xfrm>
            <a:off x="2422235" y="5631865"/>
            <a:ext cx="1306946" cy="688109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</a:t>
            </a:r>
            <a:endParaRPr lang="zh-CN" altLang="en-US" dirty="0"/>
          </a:p>
        </p:txBody>
      </p:sp>
      <p:sp>
        <p:nvSpPr>
          <p:cNvPr id="78" name="右箭头 77"/>
          <p:cNvSpPr/>
          <p:nvPr/>
        </p:nvSpPr>
        <p:spPr>
          <a:xfrm>
            <a:off x="2038928" y="5904344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4151744" y="5590301"/>
            <a:ext cx="1579419" cy="72967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pred_lbbox</a:t>
            </a:r>
            <a:endParaRPr lang="zh-CN" altLang="en-US" dirty="0"/>
          </a:p>
        </p:txBody>
      </p:sp>
      <p:sp>
        <p:nvSpPr>
          <p:cNvPr id="80" name="右箭头 79"/>
          <p:cNvSpPr/>
          <p:nvPr/>
        </p:nvSpPr>
        <p:spPr>
          <a:xfrm>
            <a:off x="3717635" y="5904343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9163" y="812798"/>
            <a:ext cx="1173018" cy="206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YOLOv3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95563" y="1477818"/>
            <a:ext cx="1514764" cy="7389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batch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935018" y="1699489"/>
            <a:ext cx="369454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091708" y="420251"/>
            <a:ext cx="1579419" cy="7296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conv_sbbox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4091708" y="1477818"/>
            <a:ext cx="1579419" cy="7296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conv_mbbox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4091708" y="2516906"/>
            <a:ext cx="1579419" cy="7296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conv_lbbox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2" idx="3"/>
            <a:endCxn id="21" idx="1"/>
          </p:cNvCxnSpPr>
          <p:nvPr/>
        </p:nvCxnSpPr>
        <p:spPr>
          <a:xfrm flipV="1">
            <a:off x="3602181" y="785088"/>
            <a:ext cx="489527" cy="1062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" idx="3"/>
            <a:endCxn id="35" idx="1"/>
          </p:cNvCxnSpPr>
          <p:nvPr/>
        </p:nvCxnSpPr>
        <p:spPr>
          <a:xfrm flipV="1">
            <a:off x="3602181" y="1842655"/>
            <a:ext cx="489527" cy="4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" idx="3"/>
            <a:endCxn id="37" idx="1"/>
          </p:cNvCxnSpPr>
          <p:nvPr/>
        </p:nvCxnSpPr>
        <p:spPr>
          <a:xfrm>
            <a:off x="3602181" y="1847271"/>
            <a:ext cx="489527" cy="1034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086761" y="494144"/>
            <a:ext cx="5578766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3*(4+1+num_classes)]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6086761" y="1547090"/>
            <a:ext cx="5837384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/16,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/16, 3*(4+1+num_classes)]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6086761" y="2586178"/>
            <a:ext cx="5837384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/32,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/32, 3*(4+1+num_classes)]</a:t>
            </a:r>
            <a:endParaRPr lang="zh-CN" altLang="en-US" sz="1600" dirty="0"/>
          </a:p>
        </p:txBody>
      </p:sp>
      <p:sp>
        <p:nvSpPr>
          <p:cNvPr id="56" name="圆角矩形 55"/>
          <p:cNvSpPr/>
          <p:nvPr/>
        </p:nvSpPr>
        <p:spPr>
          <a:xfrm>
            <a:off x="295563" y="3616029"/>
            <a:ext cx="1579419" cy="7296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conv_sbbox</a:t>
            </a:r>
            <a:endParaRPr lang="zh-CN" altLang="en-US" dirty="0"/>
          </a:p>
        </p:txBody>
      </p:sp>
      <p:sp>
        <p:nvSpPr>
          <p:cNvPr id="59" name="平行四边形 58"/>
          <p:cNvSpPr/>
          <p:nvPr/>
        </p:nvSpPr>
        <p:spPr>
          <a:xfrm>
            <a:off x="2362199" y="3625266"/>
            <a:ext cx="1306946" cy="688109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086761" y="3625266"/>
            <a:ext cx="5578766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3, (4+1+num_classes)</a:t>
            </a:r>
            <a:endParaRPr lang="zh-CN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6086761" y="4636638"/>
            <a:ext cx="5578766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3, (4+1+num_classes)]</a:t>
            </a:r>
            <a:endParaRPr lang="zh-CN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6086761" y="5643381"/>
            <a:ext cx="5578766" cy="59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[batch_size,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</a:t>
            </a:r>
            <a:r>
              <a:rPr lang="en-US" altLang="zh-CN" sz="1600" dirty="0" err="1" smtClean="0"/>
              <a:t>target_size</a:t>
            </a:r>
            <a:r>
              <a:rPr lang="en-US" altLang="zh-CN" sz="1600" dirty="0" smtClean="0"/>
              <a:t>/8, 3, (4+1+num_classes)]</a:t>
            </a:r>
            <a:endParaRPr lang="zh-CN" altLang="en-US" sz="1600" dirty="0"/>
          </a:p>
        </p:txBody>
      </p:sp>
      <p:sp>
        <p:nvSpPr>
          <p:cNvPr id="65" name="右箭头 64"/>
          <p:cNvSpPr/>
          <p:nvPr/>
        </p:nvSpPr>
        <p:spPr>
          <a:xfrm>
            <a:off x="1978892" y="3897745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091708" y="3583702"/>
            <a:ext cx="1579419" cy="72967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pred_sbbox</a:t>
            </a:r>
            <a:endParaRPr lang="zh-CN" altLang="en-US" dirty="0"/>
          </a:p>
        </p:txBody>
      </p:sp>
      <p:sp>
        <p:nvSpPr>
          <p:cNvPr id="70" name="右箭头 69"/>
          <p:cNvSpPr/>
          <p:nvPr/>
        </p:nvSpPr>
        <p:spPr>
          <a:xfrm>
            <a:off x="3657599" y="3897744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295563" y="4605464"/>
            <a:ext cx="1579419" cy="729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conv_mbbox</a:t>
            </a:r>
            <a:endParaRPr lang="zh-CN" altLang="en-US" dirty="0"/>
          </a:p>
        </p:txBody>
      </p:sp>
      <p:sp>
        <p:nvSpPr>
          <p:cNvPr id="72" name="平行四边形 71"/>
          <p:cNvSpPr/>
          <p:nvPr/>
        </p:nvSpPr>
        <p:spPr>
          <a:xfrm>
            <a:off x="2362199" y="4614701"/>
            <a:ext cx="1306946" cy="688109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</a:t>
            </a:r>
            <a:endParaRPr lang="zh-CN" altLang="en-US" dirty="0"/>
          </a:p>
        </p:txBody>
      </p:sp>
      <p:sp>
        <p:nvSpPr>
          <p:cNvPr id="73" name="右箭头 72"/>
          <p:cNvSpPr/>
          <p:nvPr/>
        </p:nvSpPr>
        <p:spPr>
          <a:xfrm>
            <a:off x="1978892" y="4887180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091708" y="4573137"/>
            <a:ext cx="1579419" cy="72967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pred_mbbox</a:t>
            </a:r>
            <a:endParaRPr lang="zh-CN" altLang="en-US" dirty="0"/>
          </a:p>
        </p:txBody>
      </p:sp>
      <p:sp>
        <p:nvSpPr>
          <p:cNvPr id="75" name="右箭头 74"/>
          <p:cNvSpPr/>
          <p:nvPr/>
        </p:nvSpPr>
        <p:spPr>
          <a:xfrm>
            <a:off x="3657599" y="4887179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355599" y="5622628"/>
            <a:ext cx="1579419" cy="72967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conv_lbbox</a:t>
            </a:r>
            <a:endParaRPr lang="zh-CN" altLang="en-US" dirty="0"/>
          </a:p>
        </p:txBody>
      </p:sp>
      <p:sp>
        <p:nvSpPr>
          <p:cNvPr id="77" name="平行四边形 76"/>
          <p:cNvSpPr/>
          <p:nvPr/>
        </p:nvSpPr>
        <p:spPr>
          <a:xfrm>
            <a:off x="2422235" y="5631865"/>
            <a:ext cx="1306946" cy="688109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</a:t>
            </a:r>
            <a:endParaRPr lang="zh-CN" altLang="en-US" dirty="0"/>
          </a:p>
        </p:txBody>
      </p:sp>
      <p:sp>
        <p:nvSpPr>
          <p:cNvPr id="78" name="右箭头 77"/>
          <p:cNvSpPr/>
          <p:nvPr/>
        </p:nvSpPr>
        <p:spPr>
          <a:xfrm>
            <a:off x="2038928" y="5904344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4151744" y="5590301"/>
            <a:ext cx="1579419" cy="72967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pred_lbbox</a:t>
            </a:r>
            <a:endParaRPr lang="zh-CN" altLang="en-US" dirty="0"/>
          </a:p>
        </p:txBody>
      </p:sp>
      <p:sp>
        <p:nvSpPr>
          <p:cNvPr id="80" name="右箭头 79"/>
          <p:cNvSpPr/>
          <p:nvPr/>
        </p:nvSpPr>
        <p:spPr>
          <a:xfrm>
            <a:off x="3717635" y="5904343"/>
            <a:ext cx="325580" cy="2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697347" y="2941373"/>
            <a:ext cx="1579418" cy="591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label_sbbox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9702798" y="2941372"/>
            <a:ext cx="1579418" cy="591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</a:t>
            </a:r>
            <a:r>
              <a:rPr lang="en-US" altLang="zh-CN" dirty="0" err="1" smtClean="0"/>
              <a:t>abel_mbbox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331523" y="5913498"/>
            <a:ext cx="1579418" cy="591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label_sbbox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97347" y="3699561"/>
            <a:ext cx="1579418" cy="591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true_sbbox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9702797" y="3757654"/>
            <a:ext cx="1579418" cy="5911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true_mbbox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8132615" y="5931354"/>
            <a:ext cx="1579418" cy="5911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true_lbbox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97348" y="1268105"/>
            <a:ext cx="1579419" cy="6256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conv_sbbox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97347" y="2107094"/>
            <a:ext cx="1579419" cy="6268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pred_sbbox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9702798" y="1268105"/>
            <a:ext cx="1579419" cy="6256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conv_mbbox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9702797" y="2107093"/>
            <a:ext cx="1579419" cy="62683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pred_mbbox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2406073" y="5896834"/>
            <a:ext cx="1579419" cy="6256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conv_lbbox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4368798" y="5895642"/>
            <a:ext cx="1579419" cy="62684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pred_lbbox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92235" y="4525818"/>
            <a:ext cx="4599709" cy="93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</a:t>
            </a:r>
            <a:r>
              <a:rPr lang="en-US" altLang="zh-CN" dirty="0" err="1" smtClean="0"/>
              <a:t>oss_lbbox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giou_loss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conf_loss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prob_loss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766292" y="1508694"/>
            <a:ext cx="1330037" cy="2450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loss_sbbox</a:t>
            </a:r>
            <a:r>
              <a:rPr lang="en-US" altLang="zh-CN" dirty="0" smtClean="0"/>
              <a:t>=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giou_loss</a:t>
            </a:r>
            <a:r>
              <a:rPr lang="en-US" altLang="zh-CN" dirty="0" smtClean="0"/>
              <a:t>,</a:t>
            </a:r>
          </a:p>
          <a:p>
            <a:pPr algn="ctr"/>
            <a:r>
              <a:rPr lang="en-US" altLang="zh-CN" dirty="0" err="1" smtClean="0"/>
              <a:t>conf_loss</a:t>
            </a:r>
            <a:r>
              <a:rPr lang="en-US" altLang="zh-CN" dirty="0" smtClean="0"/>
              <a:t>,</a:t>
            </a:r>
          </a:p>
          <a:p>
            <a:pPr algn="ctr"/>
            <a:r>
              <a:rPr lang="en-US" altLang="zh-CN" dirty="0" err="1" smtClean="0"/>
              <a:t>prob_loss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55" idx="0"/>
            <a:endCxn id="4" idx="2"/>
          </p:cNvCxnSpPr>
          <p:nvPr/>
        </p:nvCxnSpPr>
        <p:spPr>
          <a:xfrm rot="5400000" flipH="1" flipV="1">
            <a:off x="4374896" y="4279641"/>
            <a:ext cx="438080" cy="2796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8" idx="0"/>
            <a:endCxn id="4" idx="2"/>
          </p:cNvCxnSpPr>
          <p:nvPr/>
        </p:nvCxnSpPr>
        <p:spPr>
          <a:xfrm rot="5400000" flipH="1" flipV="1">
            <a:off x="5356855" y="5260407"/>
            <a:ext cx="436888" cy="83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8" idx="0"/>
            <a:endCxn id="4" idx="2"/>
          </p:cNvCxnSpPr>
          <p:nvPr/>
        </p:nvCxnSpPr>
        <p:spPr>
          <a:xfrm rot="16200000" flipV="1">
            <a:off x="6329289" y="5121555"/>
            <a:ext cx="454744" cy="1129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1" idx="0"/>
            <a:endCxn id="4" idx="2"/>
          </p:cNvCxnSpPr>
          <p:nvPr/>
        </p:nvCxnSpPr>
        <p:spPr>
          <a:xfrm rot="16200000" flipV="1">
            <a:off x="7220907" y="4229937"/>
            <a:ext cx="472600" cy="2930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795492" y="1508693"/>
            <a:ext cx="1413163" cy="24504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</a:t>
            </a:r>
            <a:r>
              <a:rPr lang="en-US" altLang="zh-CN" dirty="0" err="1" smtClean="0"/>
              <a:t>oss_mbbox</a:t>
            </a:r>
            <a:r>
              <a:rPr lang="en-US" altLang="zh-CN" dirty="0" smtClean="0"/>
              <a:t>=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giou_loss</a:t>
            </a:r>
            <a:r>
              <a:rPr lang="en-US" altLang="zh-CN" dirty="0" smtClean="0"/>
              <a:t>,</a:t>
            </a:r>
          </a:p>
          <a:p>
            <a:pPr algn="ctr"/>
            <a:r>
              <a:rPr lang="en-US" altLang="zh-CN" dirty="0" err="1" smtClean="0"/>
              <a:t>conf_loss</a:t>
            </a:r>
            <a:r>
              <a:rPr lang="en-US" altLang="zh-CN" dirty="0" smtClean="0"/>
              <a:t>,</a:t>
            </a:r>
          </a:p>
          <a:p>
            <a:pPr algn="ctr"/>
            <a:r>
              <a:rPr lang="en-US" altLang="zh-CN" dirty="0" err="1" smtClean="0"/>
              <a:t>prob_loss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9" name="肘形连接符 18"/>
          <p:cNvCxnSpPr>
            <a:stCxn id="32" idx="3"/>
            <a:endCxn id="69" idx="1"/>
          </p:cNvCxnSpPr>
          <p:nvPr/>
        </p:nvCxnSpPr>
        <p:spPr>
          <a:xfrm>
            <a:off x="2276767" y="1580929"/>
            <a:ext cx="489525" cy="115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38" idx="3"/>
            <a:endCxn id="69" idx="1"/>
          </p:cNvCxnSpPr>
          <p:nvPr/>
        </p:nvCxnSpPr>
        <p:spPr>
          <a:xfrm>
            <a:off x="2276766" y="2420514"/>
            <a:ext cx="489526" cy="313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6" idx="3"/>
            <a:endCxn id="69" idx="1"/>
          </p:cNvCxnSpPr>
          <p:nvPr/>
        </p:nvCxnSpPr>
        <p:spPr>
          <a:xfrm flipV="1">
            <a:off x="2276765" y="2733932"/>
            <a:ext cx="489527" cy="503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29" idx="3"/>
            <a:endCxn id="69" idx="1"/>
          </p:cNvCxnSpPr>
          <p:nvPr/>
        </p:nvCxnSpPr>
        <p:spPr>
          <a:xfrm flipV="1">
            <a:off x="2276765" y="2733932"/>
            <a:ext cx="489527" cy="126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40" idx="1"/>
            <a:endCxn id="71" idx="3"/>
          </p:cNvCxnSpPr>
          <p:nvPr/>
        </p:nvCxnSpPr>
        <p:spPr>
          <a:xfrm rot="10800000" flipV="1">
            <a:off x="9208656" y="1580929"/>
            <a:ext cx="494143" cy="1153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46" idx="1"/>
            <a:endCxn id="71" idx="3"/>
          </p:cNvCxnSpPr>
          <p:nvPr/>
        </p:nvCxnSpPr>
        <p:spPr>
          <a:xfrm rot="10800000" flipV="1">
            <a:off x="9208655" y="2420513"/>
            <a:ext cx="494142" cy="313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27" idx="1"/>
            <a:endCxn id="71" idx="3"/>
          </p:cNvCxnSpPr>
          <p:nvPr/>
        </p:nvCxnSpPr>
        <p:spPr>
          <a:xfrm rot="10800000">
            <a:off x="9208656" y="2733932"/>
            <a:ext cx="494143" cy="503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0" idx="1"/>
            <a:endCxn id="71" idx="3"/>
          </p:cNvCxnSpPr>
          <p:nvPr/>
        </p:nvCxnSpPr>
        <p:spPr>
          <a:xfrm rot="10800000">
            <a:off x="9208655" y="2733932"/>
            <a:ext cx="494142" cy="1319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953001" y="1905926"/>
            <a:ext cx="1985818" cy="16560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giou_loss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conf_loss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prob_loss</a:t>
            </a:r>
            <a:endParaRPr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3803938" y="321480"/>
            <a:ext cx="4288558" cy="88669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loss=</a:t>
            </a:r>
            <a:r>
              <a:rPr lang="en-US" altLang="zh-CN" dirty="0" err="1" smtClean="0"/>
              <a:t>giou_loss+conf_loss+prob_loss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3" name="右箭头 82"/>
          <p:cNvSpPr/>
          <p:nvPr/>
        </p:nvSpPr>
        <p:spPr>
          <a:xfrm>
            <a:off x="4246420" y="2650836"/>
            <a:ext cx="503381" cy="290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右箭头 83"/>
          <p:cNvSpPr/>
          <p:nvPr/>
        </p:nvSpPr>
        <p:spPr>
          <a:xfrm rot="10800000">
            <a:off x="7121232" y="2757054"/>
            <a:ext cx="452586" cy="281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右箭头 85"/>
          <p:cNvSpPr/>
          <p:nvPr/>
        </p:nvSpPr>
        <p:spPr>
          <a:xfrm rot="16200000">
            <a:off x="5725592" y="3984468"/>
            <a:ext cx="452586" cy="288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右箭头 86"/>
          <p:cNvSpPr/>
          <p:nvPr/>
        </p:nvSpPr>
        <p:spPr>
          <a:xfrm rot="16200000">
            <a:off x="5639534" y="1365233"/>
            <a:ext cx="515130" cy="383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716396" y="3231327"/>
            <a:ext cx="1579418" cy="591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label_sbbox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16396" y="4563713"/>
            <a:ext cx="1579418" cy="591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true_sbbox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16395" y="809148"/>
            <a:ext cx="1579419" cy="6256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conv_sbbox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16395" y="2058996"/>
            <a:ext cx="1579419" cy="6268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pred_sbbox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414742" y="1813494"/>
            <a:ext cx="1330037" cy="2450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loss_sbbox</a:t>
            </a:r>
            <a:r>
              <a:rPr lang="en-US" altLang="zh-CN" dirty="0" smtClean="0"/>
              <a:t>=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giou_loss</a:t>
            </a:r>
            <a:r>
              <a:rPr lang="en-US" altLang="zh-CN" dirty="0" smtClean="0"/>
              <a:t>,</a:t>
            </a:r>
          </a:p>
          <a:p>
            <a:pPr algn="ctr"/>
            <a:r>
              <a:rPr lang="en-US" altLang="zh-CN" dirty="0" err="1" smtClean="0"/>
              <a:t>conf_loss</a:t>
            </a:r>
            <a:r>
              <a:rPr lang="en-US" altLang="zh-CN" dirty="0" smtClean="0"/>
              <a:t>,</a:t>
            </a:r>
          </a:p>
          <a:p>
            <a:pPr algn="ctr"/>
            <a:r>
              <a:rPr lang="en-US" altLang="zh-CN" dirty="0" err="1" smtClean="0"/>
              <a:t>prob_loss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2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72250" y="1000125"/>
            <a:ext cx="3155288" cy="4924425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48760" y="1920429"/>
            <a:ext cx="5602268" cy="3181578"/>
          </a:xfrm>
          <a:prstGeom prst="rect">
            <a:avLst/>
          </a:prstGeom>
          <a:solidFill>
            <a:schemeClr val="accent2">
              <a:alpha val="7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48760" y="1000125"/>
            <a:ext cx="5602268" cy="4924425"/>
          </a:xfrm>
          <a:prstGeom prst="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9075" y="1219200"/>
            <a:ext cx="48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red_area</a:t>
            </a:r>
            <a:r>
              <a:rPr lang="en-US" altLang="zh-CN" dirty="0" smtClean="0"/>
              <a:t> = (x1_min, y1_min, x1_max, y1_max 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5275" y="815459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蓝色代表 </a:t>
            </a:r>
            <a:r>
              <a:rPr lang="en-US" altLang="zh-CN" dirty="0" err="1" smtClean="0"/>
              <a:t>bbox_pred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2875" y="2238375"/>
            <a:ext cx="48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rue_area</a:t>
            </a:r>
            <a:r>
              <a:rPr lang="en-US" altLang="zh-CN" dirty="0" smtClean="0"/>
              <a:t> = (x2_min, y2_min, x2_max, y2_max 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9075" y="1834634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橙色</a:t>
            </a:r>
            <a:r>
              <a:rPr lang="zh-CN" altLang="en-US" dirty="0" smtClean="0"/>
              <a:t>代表 </a:t>
            </a:r>
            <a:r>
              <a:rPr lang="en-US" altLang="zh-CN" dirty="0" err="1" smtClean="0"/>
              <a:t>bbox_true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8585" y="3257550"/>
            <a:ext cx="48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Inter_area</a:t>
            </a:r>
            <a:r>
              <a:rPr lang="en-US" altLang="zh-CN" dirty="0" smtClean="0"/>
              <a:t> = (x1_min, y2_min, x1_max, y2_max 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4785" y="2853809"/>
            <a:ext cx="391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交集区域为蓝色与橙色重合区域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385" y="4276725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inon_area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pred_area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true_area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inter_area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38585" y="3872984"/>
            <a:ext cx="427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并集区域为蓝色和橙色覆盖的所有区域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0004" y="5295900"/>
            <a:ext cx="50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enclose_area</a:t>
            </a:r>
            <a:r>
              <a:rPr lang="en-US" altLang="zh-CN" dirty="0" smtClean="0"/>
              <a:t> = (x2_min, y1_min, x1_max, y2_max 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06205" y="4892159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绿色</a:t>
            </a:r>
            <a:r>
              <a:rPr lang="zh-CN" altLang="en-US" dirty="0" smtClean="0"/>
              <a:t>代表 </a:t>
            </a:r>
            <a:r>
              <a:rPr lang="en-US" altLang="zh-CN" dirty="0" smtClean="0"/>
              <a:t>enclose </a:t>
            </a:r>
            <a:r>
              <a:rPr lang="zh-CN" altLang="en-US" dirty="0" smtClean="0"/>
              <a:t>区域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48760" y="1000125"/>
            <a:ext cx="63003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48760" y="1000125"/>
            <a:ext cx="0" cy="5353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348760" y="601536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301885" y="1000125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0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98955" y="484028"/>
            <a:ext cx="828675" cy="876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27630" y="484032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56305" y="484031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98955" y="1350806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27630" y="1350806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56305" y="1350806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0.9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98955" y="2217580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0.6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27630" y="2217579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656305" y="2217578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77774" y="515548"/>
            <a:ext cx="847727" cy="85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777775" y="1382323"/>
            <a:ext cx="847726" cy="85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777774" y="2249098"/>
            <a:ext cx="847725" cy="85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90234" y="455907"/>
            <a:ext cx="828675" cy="876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618909" y="455908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447584" y="455907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790234" y="1322682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618909" y="1322682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447584" y="1322682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790234" y="2189456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618909" y="2189455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447584" y="2189454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6676316" y="1810948"/>
            <a:ext cx="1023939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625499" y="1525206"/>
            <a:ext cx="9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hot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753703" y="3761095"/>
            <a:ext cx="828675" cy="8762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0.033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582378" y="3761096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0.93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411053" y="3761095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0.033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753703" y="4627870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0.033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582378" y="4627870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0.033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411053" y="4627870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0.93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753703" y="5494644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0.93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82378" y="5494643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0.033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411053" y="5494642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0.033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998224" y="3790335"/>
            <a:ext cx="828675" cy="8762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1.079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826899" y="3790336"/>
            <a:ext cx="828675" cy="866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0.343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655574" y="3790335"/>
            <a:ext cx="828675" cy="866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0.844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998224" y="4657110"/>
            <a:ext cx="828675" cy="866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0.899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826899" y="4657110"/>
            <a:ext cx="828675" cy="866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0.791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655574" y="4657110"/>
            <a:ext cx="828675" cy="866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0.401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998224" y="5523884"/>
            <a:ext cx="828675" cy="866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0.477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826899" y="5523883"/>
            <a:ext cx="828675" cy="866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0.844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655574" y="5523882"/>
            <a:ext cx="828675" cy="866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0.899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5135519" y="4017632"/>
            <a:ext cx="1966914" cy="15062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sigmoid </a:t>
            </a:r>
            <a:r>
              <a:rPr lang="zh-CN" altLang="en-US" dirty="0" smtClean="0"/>
              <a:t>交叉熵损失函数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664974" y="1093457"/>
            <a:ext cx="2528205" cy="2924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7122675" y="4114192"/>
            <a:ext cx="1100136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2664974" y="4371367"/>
            <a:ext cx="2450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9033246" y="3223995"/>
            <a:ext cx="19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 smoothing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8813260" y="3143042"/>
            <a:ext cx="183455" cy="514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14500" y="495295"/>
            <a:ext cx="828675" cy="87630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0.7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3175" y="495299"/>
            <a:ext cx="828675" cy="866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71850" y="495298"/>
            <a:ext cx="828675" cy="866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14500" y="1362073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43175" y="1362073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71850" y="1362073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0.9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14500" y="2228847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0.6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43175" y="2228846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1850" y="2228845"/>
            <a:ext cx="8286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891086" y="495295"/>
            <a:ext cx="847727" cy="85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891087" y="1362070"/>
            <a:ext cx="847726" cy="85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891086" y="2228845"/>
            <a:ext cx="847725" cy="85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458075" y="485770"/>
            <a:ext cx="828675" cy="876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286750" y="485771"/>
            <a:ext cx="828675" cy="86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115425" y="485770"/>
            <a:ext cx="828675" cy="86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458075" y="1352545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286750" y="1352545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115425" y="1352545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458075" y="2219319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286750" y="2219318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115425" y="2219317"/>
            <a:ext cx="82867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6086474" y="1795462"/>
            <a:ext cx="1023939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055519" y="1535668"/>
            <a:ext cx="9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hot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286750" y="3943343"/>
            <a:ext cx="828675" cy="8762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0.699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286750" y="4810118"/>
            <a:ext cx="828675" cy="866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0.743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8286750" y="5676892"/>
            <a:ext cx="828675" cy="866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0.940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5451390" y="4252905"/>
            <a:ext cx="1966914" cy="15062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交叉</a:t>
            </a:r>
            <a:r>
              <a:rPr lang="zh-CN" altLang="en-US" dirty="0" smtClean="0"/>
              <a:t>熵损失函数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714500" y="3943339"/>
            <a:ext cx="828675" cy="876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0.301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43175" y="3943343"/>
            <a:ext cx="828675" cy="866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0.497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371850" y="3943342"/>
            <a:ext cx="828675" cy="866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0.202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714500" y="4810117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0.288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2543175" y="4810117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0.236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3371850" y="4810117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0.475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14500" y="5676891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0.391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543175" y="5676890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0.289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371850" y="5676889"/>
            <a:ext cx="82867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0.320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2801566" y="3200400"/>
            <a:ext cx="165370" cy="661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2957512" y="3325289"/>
            <a:ext cx="9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122579" y="4252905"/>
            <a:ext cx="2328811" cy="557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7029451" y="1152809"/>
            <a:ext cx="1671636" cy="3030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418304" y="4376729"/>
            <a:ext cx="868446" cy="433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7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18578</TotalTime>
  <Words>513</Words>
  <Application>Microsoft Office PowerPoint</Application>
  <PresentationFormat>宽屏</PresentationFormat>
  <Paragraphs>195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yongan</dc:creator>
  <cp:lastModifiedBy>zhong yongan</cp:lastModifiedBy>
  <cp:revision>38</cp:revision>
  <cp:lastPrinted>2020-08-24T01:24:02Z</cp:lastPrinted>
  <dcterms:created xsi:type="dcterms:W3CDTF">2020-08-19T06:19:57Z</dcterms:created>
  <dcterms:modified xsi:type="dcterms:W3CDTF">2020-09-01T04:00:26Z</dcterms:modified>
</cp:coreProperties>
</file>