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4"/>
  </p:notesMasterIdLst>
  <p:sldIdLst>
    <p:sldId id="256" r:id="rId2"/>
    <p:sldId id="277" r:id="rId3"/>
    <p:sldId id="276" r:id="rId4"/>
    <p:sldId id="257" r:id="rId5"/>
    <p:sldId id="260" r:id="rId6"/>
    <p:sldId id="259" r:id="rId7"/>
    <p:sldId id="261" r:id="rId8"/>
    <p:sldId id="273" r:id="rId9"/>
    <p:sldId id="258" r:id="rId10"/>
    <p:sldId id="274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2BCF7E-8CD5-5A66-5AF7-5A080C18B254}" name="Durand, Aiden" initials="DA" userId="S::aiden.durand@abbott.com::d2a70c86-72b9-4aeb-82fa-099587081e9b" providerId="AD"/>
  <p188:author id="{A6F17DBD-5166-A118-4ED4-350E502A7FA6}" name="Cote, Alex M" initials="AC" userId="S::alexander.cote@abbott.com::ce980b04-400d-4b22-87e1-418e443fd4d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EC734-CD31-CD4D-98AA-7B115816031C}" v="16" dt="2024-10-17T18:17:55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30"/>
    <p:restoredTop sz="94706"/>
  </p:normalViewPr>
  <p:slideViewPr>
    <p:cSldViewPr snapToGrid="0">
      <p:cViewPr varScale="1">
        <p:scale>
          <a:sx n="290" d="100"/>
          <a:sy n="290" d="100"/>
        </p:scale>
        <p:origin x="1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7C1E5-01E9-204F-8114-82FA990383B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4DC3A-989C-5242-8F65-F3A36AD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4DC3A-989C-5242-8F65-F3A36AD4E8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0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"fluentbit_logs_</a:t>
            </a:r>
            <a:r>
              <a:rPr lang="en-US" dirty="0" err="1"/>
              <a:t>db</a:t>
            </a:r>
            <a:r>
              <a:rPr lang="en-US" dirty="0"/>
              <a:t>"."</a:t>
            </a:r>
            <a:r>
              <a:rPr lang="en-US" dirty="0" err="1"/>
              <a:t>fluentbit_logs</a:t>
            </a:r>
            <a:r>
              <a:rPr lang="en-US" dirty="0"/>
              <a:t>" ; </a:t>
            </a:r>
          </a:p>
          <a:p>
            <a:r>
              <a:rPr lang="en-US" dirty="0"/>
              <a:t>SELECT * FROM "fluentbit_logs_</a:t>
            </a:r>
            <a:r>
              <a:rPr lang="en-US" dirty="0" err="1"/>
              <a:t>db</a:t>
            </a:r>
            <a:r>
              <a:rPr lang="en-US" dirty="0"/>
              <a:t>"."</a:t>
            </a:r>
            <a:r>
              <a:rPr lang="en-US" dirty="0" err="1"/>
              <a:t>fluentbit_logs</a:t>
            </a:r>
            <a:r>
              <a:rPr lang="en-US" dirty="0"/>
              <a:t>" WHERE year = 2024 AND month = 10 AND day = 16 LIMIT 10; SELECT * FROM "fluentbit_logs_</a:t>
            </a:r>
            <a:r>
              <a:rPr lang="en-US" dirty="0" err="1"/>
              <a:t>db</a:t>
            </a:r>
            <a:r>
              <a:rPr lang="en-US" dirty="0"/>
              <a:t>"."</a:t>
            </a:r>
            <a:r>
              <a:rPr lang="en-US" dirty="0" err="1"/>
              <a:t>fluentbit_logs</a:t>
            </a:r>
            <a:r>
              <a:rPr lang="en-US" dirty="0"/>
              <a:t>" WHERE year = 2024 AND month = 10 AND service LIKE '</a:t>
            </a:r>
            <a:r>
              <a:rPr lang="en-US" dirty="0" err="1"/>
              <a:t>host.drkonqi</a:t>
            </a:r>
            <a:r>
              <a:rPr lang="en-US" dirty="0"/>
              <a:t>-</a:t>
            </a:r>
            <a:r>
              <a:rPr lang="en-US" dirty="0" err="1"/>
              <a:t>coredump</a:t>
            </a:r>
            <a:r>
              <a:rPr lang="en-US" dirty="0"/>
              <a:t>-processor%’ ;</a:t>
            </a:r>
          </a:p>
          <a:p>
            <a:r>
              <a:rPr lang="en-US" dirty="0"/>
              <a:t>SELECT * FROM "fluentbit_logs_</a:t>
            </a:r>
            <a:r>
              <a:rPr lang="en-US" dirty="0" err="1"/>
              <a:t>db</a:t>
            </a:r>
            <a:r>
              <a:rPr lang="en-US" dirty="0"/>
              <a:t>"."</a:t>
            </a:r>
            <a:r>
              <a:rPr lang="en-US" dirty="0" err="1"/>
              <a:t>fluentbit_logs</a:t>
            </a:r>
            <a:r>
              <a:rPr lang="en-US" dirty="0"/>
              <a:t>" WHERE year = 2024 AND month = 10 AND </a:t>
            </a:r>
            <a:r>
              <a:rPr lang="en-US" dirty="0" err="1"/>
              <a:t>syslog_identifier</a:t>
            </a:r>
            <a:r>
              <a:rPr lang="en-US" dirty="0"/>
              <a:t> = '</a:t>
            </a:r>
            <a:r>
              <a:rPr lang="en-US" dirty="0" err="1"/>
              <a:t>drkonqi</a:t>
            </a:r>
            <a:r>
              <a:rPr lang="en-US" dirty="0"/>
              <a:t>-</a:t>
            </a:r>
            <a:r>
              <a:rPr lang="en-US" dirty="0" err="1"/>
              <a:t>coredump</a:t>
            </a:r>
            <a:r>
              <a:rPr lang="en-US" dirty="0"/>
              <a:t>-processor’;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4DC3A-989C-5242-8F65-F3A36AD4E8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5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BC24410-7BD7-F04D-B18E-A1F9D761425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5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9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43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6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75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1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BC24410-7BD7-F04D-B18E-A1F9D761425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53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BC24410-7BD7-F04D-B18E-A1F9D761425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0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7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4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2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9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410-7BD7-F04D-B18E-A1F9D761425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C24410-7BD7-F04D-B18E-A1F9D761425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17CB9F3-2A49-604E-A597-A8CBCCCD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uUryNE3F8jL42Gr5Qy8RX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0C92-1F7B-D560-F07D-EAF9F1C1C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Datalakes</a:t>
            </a:r>
            <a:r>
              <a:rPr lang="en-US" dirty="0"/>
              <a:t> for Security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5D531-CF25-5A63-BE55-0BEFC7679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Cote</a:t>
            </a:r>
          </a:p>
        </p:txBody>
      </p:sp>
    </p:spTree>
    <p:extLst>
      <p:ext uri="{BB962C8B-B14F-4D97-AF65-F5344CB8AC3E}">
        <p14:creationId xmlns:p14="http://schemas.microsoft.com/office/powerpoint/2010/main" val="93169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E66E-5761-4ADF-8271-CA458B5F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Datalake</a:t>
            </a:r>
            <a:r>
              <a:rPr lang="en-US" dirty="0"/>
              <a:t> mindset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3C4C-CABC-9011-08AF-A54D78751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other people handle storing the data they are better at it</a:t>
            </a:r>
          </a:p>
          <a:p>
            <a:pPr lvl="1"/>
            <a:r>
              <a:rPr lang="en-US" dirty="0"/>
              <a:t>S3/</a:t>
            </a:r>
            <a:r>
              <a:rPr lang="en-US" dirty="0" err="1"/>
              <a:t>backblaze</a:t>
            </a:r>
            <a:r>
              <a:rPr lang="en-US" dirty="0"/>
              <a:t>/</a:t>
            </a:r>
            <a:r>
              <a:rPr lang="en-US" dirty="0" err="1"/>
              <a:t>ceph</a:t>
            </a:r>
            <a:r>
              <a:rPr lang="en-US" dirty="0"/>
              <a:t>/</a:t>
            </a:r>
            <a:r>
              <a:rPr lang="en-US" dirty="0" err="1"/>
              <a:t>minio</a:t>
            </a:r>
            <a:r>
              <a:rPr lang="en-US" dirty="0"/>
              <a:t>/GCP/azure ETC ETC</a:t>
            </a:r>
          </a:p>
          <a:p>
            <a:pPr lvl="1"/>
            <a:r>
              <a:rPr lang="en-US" dirty="0"/>
              <a:t>Storing it in object storage will almost always be cheaper or can rely on other enterprise resources</a:t>
            </a:r>
          </a:p>
          <a:p>
            <a:r>
              <a:rPr lang="en-US" dirty="0"/>
              <a:t>We can do all the searching from a dedicated place, we can </a:t>
            </a:r>
            <a:r>
              <a:rPr lang="en-US" dirty="0" err="1"/>
              <a:t>autoscale</a:t>
            </a:r>
            <a:r>
              <a:rPr lang="en-US" dirty="0"/>
              <a:t> that if we are doing lots of big searches</a:t>
            </a:r>
          </a:p>
          <a:p>
            <a:pPr lvl="1"/>
            <a:r>
              <a:rPr lang="en-US" dirty="0"/>
              <a:t>Or use CSP managed searching infrastructure</a:t>
            </a:r>
          </a:p>
          <a:p>
            <a:r>
              <a:rPr lang="en-US" dirty="0"/>
              <a:t>We can tier data in object storage making it cheaper to store and more expensive to retrieve instead of primarily effecting query speed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8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28A8-4841-A511-0669-A0F373F8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Athena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20FF-8D6F-E7D3-85A8-FE19B203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 Data Storage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Store security event data in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Amazon S3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, a cost-effective and scalable storage solution.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Amazon s3 is meant for generic object storage and is priced to work for archiving data</a:t>
            </a:r>
          </a:p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 Billing Model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Billing is based on the amount of data scanned during queries, not just the storage used.</a:t>
            </a:r>
          </a:p>
          <a:p>
            <a:pPr lvl="1"/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Amazon S3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charges are for storage and requests, while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AWS Athena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charges are based on the amount of data scanned per query.</a:t>
            </a:r>
          </a:p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 Data Partitioning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Optimize queries and reduce costs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by partitioning data in Amazon S3. Partitioning can be done using fields such as date, log type, or region.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Partitioning helps to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minimize the amount of data scanned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during a query, reducing both costs and query time.</a:t>
            </a:r>
          </a:p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 SQL-like Queries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Use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AWS Athena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to run SQL-like queries directly on data stored in Amazon S3. Queries are straightforward for users familiar with SQL.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3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83C4-B5F1-36ED-022F-EB7AA3C8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Azure Synapse Analytics with Azure Data Lake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3191D-6E79-8F99-CEC2-B36F7C8AF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500" b="1" dirty="0">
                <a:latin typeface="Century Gothic" panose="020B0502020202020204" pitchFamily="34" charset="0"/>
                <a:cs typeface="Calibri" panose="020F0502020204030204" pitchFamily="34" charset="0"/>
              </a:rPr>
              <a:t> Data Storage</a:t>
            </a:r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Store security event data in </a:t>
            </a:r>
            <a:r>
              <a:rPr lang="en-US" sz="1500" b="1" dirty="0">
                <a:latin typeface="Century Gothic" panose="020B0502020202020204" pitchFamily="34" charset="0"/>
                <a:cs typeface="Calibri" panose="020F0502020204030204" pitchFamily="34" charset="0"/>
              </a:rPr>
              <a:t>Azure Data Lake Storage</a:t>
            </a:r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 (ADLS) which ultimately stores the data in Azure blob storage.</a:t>
            </a:r>
          </a:p>
          <a:p>
            <a:r>
              <a:rPr lang="en-US" sz="1500" b="1" dirty="0">
                <a:latin typeface="Century Gothic" panose="020B0502020202020204" pitchFamily="34" charset="0"/>
                <a:cs typeface="Calibri" panose="020F0502020204030204" pitchFamily="34" charset="0"/>
              </a:rPr>
              <a:t> Billing Model</a:t>
            </a:r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Billing is based on the amount of data processed, not just stored.</a:t>
            </a:r>
          </a:p>
          <a:p>
            <a:pPr lvl="1"/>
            <a:r>
              <a:rPr lang="en-US" sz="1500" b="1" dirty="0">
                <a:latin typeface="Century Gothic" panose="020B0502020202020204" pitchFamily="34" charset="0"/>
                <a:cs typeface="Calibri" panose="020F0502020204030204" pitchFamily="34" charset="0"/>
              </a:rPr>
              <a:t>Azure Data Lake Storage</a:t>
            </a:r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 charges are based on the volume of data stored and transactions, while </a:t>
            </a:r>
            <a:r>
              <a:rPr lang="en-US" sz="1500" b="1" dirty="0">
                <a:latin typeface="Century Gothic" panose="020B0502020202020204" pitchFamily="34" charset="0"/>
                <a:cs typeface="Calibri" panose="020F0502020204030204" pitchFamily="34" charset="0"/>
              </a:rPr>
              <a:t>Azure Synapse Analytics</a:t>
            </a:r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 charges for the compute resources used during queries.</a:t>
            </a:r>
          </a:p>
          <a:p>
            <a:r>
              <a:rPr lang="en-US" sz="1500" b="1" dirty="0">
                <a:latin typeface="Century Gothic" panose="020B0502020202020204" pitchFamily="34" charset="0"/>
                <a:cs typeface="Calibri" panose="020F0502020204030204" pitchFamily="34" charset="0"/>
              </a:rPr>
              <a:t> Data Partitioning</a:t>
            </a:r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:</a:t>
            </a:r>
          </a:p>
          <a:p>
            <a:pPr lvl="2"/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Partitioning works similarly to with Athena</a:t>
            </a:r>
          </a:p>
          <a:p>
            <a:r>
              <a:rPr lang="en-US" sz="1500" b="1" dirty="0">
                <a:latin typeface="Century Gothic" panose="020B0502020202020204" pitchFamily="34" charset="0"/>
                <a:cs typeface="Calibri" panose="020F0502020204030204" pitchFamily="34" charset="0"/>
              </a:rPr>
              <a:t> SQL-like Queries</a:t>
            </a:r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:</a:t>
            </a:r>
          </a:p>
          <a:p>
            <a:pPr lvl="2"/>
            <a:r>
              <a:rPr lang="en-US" sz="1500" dirty="0">
                <a:latin typeface="Century Gothic" panose="020B0502020202020204" pitchFamily="34" charset="0"/>
                <a:cs typeface="Calibri" panose="020F0502020204030204" pitchFamily="34" charset="0"/>
              </a:rPr>
              <a:t>Similar to Athena you query logs using SQL like queries. </a:t>
            </a:r>
          </a:p>
          <a:p>
            <a:endParaRPr lang="en-US" sz="15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19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C6AE-1FD7-BFC6-F49C-704A0ACA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3C45-4F59-5599-300D-350D6C440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237740"/>
            <a:ext cx="8825659" cy="3416300"/>
          </a:xfrm>
        </p:spPr>
        <p:txBody>
          <a:bodyPr>
            <a:noAutofit/>
          </a:bodyPr>
          <a:lstStyle/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Distributed SQL Query Engine:</a:t>
            </a:r>
            <a:endParaRPr 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Trino is an open-source, distributed SQL query engine designed for running interactive analytics on large datasets.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It supports querying data from multiple sources, including cloud storage, relational databases, and non-relational systems, all within a single query.</a:t>
            </a:r>
          </a:p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Comparison to Athena and Azure Synapse Analytics:</a:t>
            </a:r>
            <a:endParaRPr 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Flexibility: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Unlike Athena (tied to AWS) or Azure Synapse Analytics (tied to Azure), Trino is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platform-agnostic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, meaning it can run on any cloud provider or on-premises.</a:t>
            </a:r>
          </a:p>
          <a:p>
            <a:pPr lvl="1"/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Unified Querying: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Trino allows you to query data across different storage systems and databases simultaneously, offering a more unified approach to data analysis.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Aws Athena under the hood is Trino .</a:t>
            </a:r>
          </a:p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Key Features:</a:t>
            </a:r>
            <a:endParaRPr 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Scalability: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Trino is built for large-scale data processing, capable of handling queries across petabytes of data.</a:t>
            </a:r>
          </a:p>
          <a:p>
            <a:pPr lvl="1"/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Low Latency: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It provides low-latency performance, making it suitable for interactive queries.</a:t>
            </a:r>
          </a:p>
          <a:p>
            <a:pPr lvl="1"/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Advanced SQL Support: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Trino supports complex SQL queries, including joins, aggregations, and window functions, making it versatile for various analytical needs.</a:t>
            </a:r>
          </a:p>
          <a:p>
            <a:pPr marL="0" indent="0">
              <a:buNone/>
            </a:pPr>
            <a:endParaRPr 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3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AB02-29DF-AF6B-E0ED-73F71A24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DFD6-0131-4F34-838E-3B06EFEC3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155444"/>
            <a:ext cx="8825659" cy="3416300"/>
          </a:xfrm>
        </p:spPr>
        <p:txBody>
          <a:bodyPr>
            <a:noAutofit/>
          </a:bodyPr>
          <a:lstStyle/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Log Router:</a:t>
            </a:r>
            <a:endParaRPr 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Think of Fluent Bit as a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log router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that allows you to easily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ingest, transform, filter, and output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logs to virtually any destination. That means you can use multiple services from various vendors to store your logs vs the solution from AWS/azure which is more limited</a:t>
            </a:r>
          </a:p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Log Destination Transparency:</a:t>
            </a:r>
            <a:endParaRPr 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We started using Fluent Bit to make the log destination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transparent to the application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itself. This means we can send different logs to different places behind the scenes without the application needing to know.</a:t>
            </a:r>
          </a:p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Flexible Log Routing:</a:t>
            </a:r>
          </a:p>
          <a:p>
            <a:pPr lvl="1"/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Customized Routing: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Fluent Bit enables us to route logs based on their type or content. For example, logs that require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easy searching and alerting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might be sent to Elasticsearch or </a:t>
            </a:r>
            <a:r>
              <a:rPr lang="en-US" sz="1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splunk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or any service you can think of.</a:t>
            </a:r>
          </a:p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Security Integration:</a:t>
            </a:r>
            <a:endParaRPr 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In line alerting :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We can potentially detect suspicious behavior within Fluent Bit and route alerts to a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case management system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Log Transformation:</a:t>
            </a:r>
            <a:endParaRPr 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Format Transformation: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Fluent Bit allows us to </a:t>
            </a:r>
            <a:r>
              <a:rPr lang="en-US" sz="1200" b="1" dirty="0">
                <a:latin typeface="Century Gothic" panose="020B0502020202020204" pitchFamily="34" charset="0"/>
                <a:cs typeface="Calibri" panose="020F0502020204030204" pitchFamily="34" charset="0"/>
              </a:rPr>
              <a:t>transform logs</a:t>
            </a:r>
            <a:r>
              <a:rPr lang="en-US" sz="1200" dirty="0">
                <a:latin typeface="Century Gothic" panose="020B0502020202020204" pitchFamily="34" charset="0"/>
                <a:cs typeface="Calibri" panose="020F0502020204030204" pitchFamily="34" charset="0"/>
              </a:rPr>
              <a:t> into a format that is easier to parse, enhancing downstream processing and analysis.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7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751C-D2EE-54C2-7F1B-0BCE5CA6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firehose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7D1F-75F3-B54B-CB2A-F0BD8110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Log Transformation and Delivery:</a:t>
            </a:r>
            <a:endParaRPr lang="en-US" sz="20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AWS Firehose allows you to </a:t>
            </a:r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transform logs and deliver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them to multiple destinations, functioning similarly to Fluent Bit.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Comparison to Fluent Bit:</a:t>
            </a:r>
            <a:endParaRPr lang="en-US" sz="20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Similar Functionality: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Essentially, AWS Firehose provides the same core functionality as Fluent Bit but is managed by AWS.</a:t>
            </a:r>
          </a:p>
          <a:p>
            <a:pPr lvl="1"/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No Persistent Storage Needed: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Unlike Fluent Bit, which would need </a:t>
            </a:r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persistent storage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to store records for batch uploading, AWS Firehose handles this natively, reducing the need for additional infrastructure.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Data Partitioning:</a:t>
            </a:r>
            <a:endParaRPr lang="en-US" sz="20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AWS Firehose automatically </a:t>
            </a:r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partitions data by various fields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within the S3 folder structure. This makes the data easier to search and more efficiently organized for downstream processing.</a:t>
            </a:r>
          </a:p>
          <a:p>
            <a:pPr lvl="1"/>
            <a:r>
              <a:rPr lang="en-US" sz="2000" dirty="0" err="1">
                <a:latin typeface="Century Gothic" panose="020B0502020202020204" pitchFamily="34" charset="0"/>
                <a:cs typeface="Calibri" panose="020F0502020204030204" pitchFamily="34" charset="0"/>
              </a:rPr>
              <a:t>FluentBit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can also do partitioning if needed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60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DEB9-3017-FC7E-EEB5-7819B4D9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Event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06FA-A075-8C09-E2B4-A781831C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Log Ingestion and Transformation:</a:t>
            </a:r>
            <a:endParaRPr lang="en-US" sz="20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Azure Event Hubs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allows you to </a:t>
            </a:r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ingest large volumes of logs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from various sources and deliver them to multiple destinations.</a:t>
            </a:r>
          </a:p>
          <a:p>
            <a:pPr lvl="1"/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Azure Stream Analytics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can be used to </a:t>
            </a:r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transform logs in real-time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, applying filtering, aggregation, and other transformations before delivery.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Comparison to AWS Firehose:</a:t>
            </a:r>
            <a:endParaRPr lang="en-US" sz="20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Similar Functionality: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Together, Azure Event Hubs and Stream Analytics offer similar capabilities to AWS Firehose, enabling real-time data ingestion, transformation, and delivery.</a:t>
            </a:r>
          </a:p>
          <a:p>
            <a:pPr lvl="1"/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Managed Service: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Like AWS Firehose, Azure’s solution is fully managed, reducing the need for persistent storage and additional infrastructure for batch processing.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Data Partitioning:</a:t>
            </a:r>
            <a:endParaRPr lang="en-US" sz="20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Event Hubs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can partition data by various keys, ensuring efficient ingestion and processing.</a:t>
            </a:r>
          </a:p>
          <a:p>
            <a:pPr lvl="1"/>
            <a:r>
              <a:rPr lang="en-US" sz="2000" b="1" dirty="0">
                <a:latin typeface="Century Gothic" panose="020B0502020202020204" pitchFamily="34" charset="0"/>
                <a:cs typeface="Calibri" panose="020F0502020204030204" pitchFamily="34" charset="0"/>
              </a:rPr>
              <a:t>Stream Analytics</a:t>
            </a:r>
            <a:r>
              <a:rPr lang="en-US" sz="2000" dirty="0">
                <a:latin typeface="Century Gothic" panose="020B0502020202020204" pitchFamily="34" charset="0"/>
                <a:cs typeface="Calibri" panose="020F0502020204030204" pitchFamily="34" charset="0"/>
              </a:rPr>
              <a:t> can output the transformed data to Azure Data Lake or other azure services</a:t>
            </a:r>
            <a:endParaRPr lang="en-US" sz="2000" dirty="0">
              <a:latin typeface="Century Gothic" panose="020B0502020202020204" pitchFamily="34" charset="0"/>
            </a:endParaRPr>
          </a:p>
          <a:p>
            <a:endParaRPr lang="en-U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1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584D-0E35-75F6-341E-F97D94B0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Partitioning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959F-7572-ABE6-9E31-34A5ABBC7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173732"/>
            <a:ext cx="8825659" cy="3416300"/>
          </a:xfrm>
        </p:spPr>
        <p:txBody>
          <a:bodyPr>
            <a:noAutofit/>
          </a:bodyPr>
          <a:lstStyle/>
          <a:p>
            <a:r>
              <a:rPr lang="en-US" sz="1300" b="1" dirty="0">
                <a:latin typeface="Century Gothic" panose="020B0502020202020204" pitchFamily="34" charset="0"/>
                <a:cs typeface="Calibri" panose="020F0502020204030204" pitchFamily="34" charset="0"/>
              </a:rPr>
              <a:t>Cost Efficiency in Data Queries:</a:t>
            </a:r>
            <a:endParaRPr lang="en-US" sz="13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When querying large datasets, many systems bill based on the amount of data scanned.</a:t>
            </a:r>
          </a:p>
          <a:p>
            <a:pPr lvl="1"/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If your query does not use a partition key, it may need to scan the entire dataset, which can be expensive and time-consuming.</a:t>
            </a:r>
          </a:p>
          <a:p>
            <a:r>
              <a:rPr lang="en-US" sz="1300" b="1" dirty="0">
                <a:latin typeface="Century Gothic" panose="020B0502020202020204" pitchFamily="34" charset="0"/>
                <a:cs typeface="Calibri" panose="020F0502020204030204" pitchFamily="34" charset="0"/>
              </a:rPr>
              <a:t>Example:</a:t>
            </a:r>
            <a:endParaRPr lang="en-US" sz="13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A query like SELECT * FROM logs WHERE </a:t>
            </a:r>
            <a:r>
              <a:rPr lang="en-US" sz="13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account_id</a:t>
            </a:r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="</a:t>
            </a:r>
            <a:r>
              <a:rPr lang="en-US" sz="13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ssssss</a:t>
            </a:r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" could require scanning all records in the dataset, potentially spanning terabytes of data.</a:t>
            </a:r>
          </a:p>
          <a:p>
            <a:pPr lvl="1"/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However, a more specific query that includes partition keys, such as SELECT * FROM logs WHERE </a:t>
            </a:r>
            <a:r>
              <a:rPr lang="en-US" sz="13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account_id</a:t>
            </a:r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="</a:t>
            </a:r>
            <a:r>
              <a:rPr lang="en-US" sz="13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ssssss</a:t>
            </a:r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" AND day=24 AND month=6 AND year=2024 AND </a:t>
            </a:r>
            <a:r>
              <a:rPr lang="en-US" sz="1300" dirty="0" err="1">
                <a:latin typeface="Century Gothic" panose="020B0502020202020204" pitchFamily="34" charset="0"/>
                <a:cs typeface="Calibri" panose="020F0502020204030204" pitchFamily="34" charset="0"/>
              </a:rPr>
              <a:t>logtype</a:t>
            </a:r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="</a:t>
            </a:r>
            <a:r>
              <a:rPr lang="en-US" sz="13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sms</a:t>
            </a:r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 message sent" AND </a:t>
            </a:r>
            <a:r>
              <a:rPr lang="en-US" sz="1300" dirty="0" err="1">
                <a:latin typeface="Century Gothic" panose="020B0502020202020204" pitchFamily="34" charset="0"/>
                <a:cs typeface="Calibri" panose="020F0502020204030204" pitchFamily="34" charset="0"/>
              </a:rPr>
              <a:t>envrname</a:t>
            </a:r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="-preprod-</a:t>
            </a:r>
            <a:r>
              <a:rPr lang="en-US" sz="1300" dirty="0" err="1">
                <a:latin typeface="Century Gothic" panose="020B0502020202020204" pitchFamily="34" charset="0"/>
                <a:cs typeface="Calibri" panose="020F0502020204030204" pitchFamily="34" charset="0"/>
              </a:rPr>
              <a:t>jp</a:t>
            </a:r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", can significantly reduce the amount of data scanned.</a:t>
            </a:r>
          </a:p>
          <a:p>
            <a:r>
              <a:rPr lang="en-US" sz="1300" b="1" dirty="0">
                <a:latin typeface="Century Gothic" panose="020B0502020202020204" pitchFamily="34" charset="0"/>
                <a:cs typeface="Calibri" panose="020F0502020204030204" pitchFamily="34" charset="0"/>
              </a:rPr>
              <a:t>Partitioning Strategy:</a:t>
            </a:r>
            <a:endParaRPr lang="en-US" sz="13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By organizing data into partitions (e.g., by date, log type, cluster name), the system can quickly narrow down the search to only the relevant subset of data.</a:t>
            </a:r>
          </a:p>
          <a:p>
            <a:pPr lvl="1"/>
            <a:r>
              <a:rPr lang="en-US" sz="1300" dirty="0">
                <a:latin typeface="Century Gothic" panose="020B0502020202020204" pitchFamily="34" charset="0"/>
                <a:cs typeface="Calibri" panose="020F0502020204030204" pitchFamily="34" charset="0"/>
              </a:rPr>
              <a:t>For instance, the above query would only need to scan a small, specific portion of the data, potentially reducing the amount scanned from terabytes to mere megabytes.</a:t>
            </a:r>
          </a:p>
          <a:p>
            <a:endParaRPr lang="en-US" sz="13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709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3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971AF-4D07-10D7-24C2-07E6DA80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Demo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0C37DC-26C9-042A-F64E-52FF2D164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124" y="803751"/>
            <a:ext cx="5250498" cy="52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40516-6066-17C4-049D-9D80443D5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50" y="2159776"/>
            <a:ext cx="4033193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https://</a:t>
            </a:r>
            <a:r>
              <a:rPr lang="en-US" dirty="0" err="1">
                <a:solidFill>
                  <a:srgbClr val="FFFFFF"/>
                </a:solidFill>
              </a:rPr>
              <a:t>github.com</a:t>
            </a:r>
            <a:r>
              <a:rPr lang="en-US" dirty="0">
                <a:solidFill>
                  <a:srgbClr val="FFFFFF"/>
                </a:solidFill>
              </a:rPr>
              <a:t>/alexcote1/</a:t>
            </a:r>
            <a:r>
              <a:rPr lang="en-US" dirty="0" err="1">
                <a:solidFill>
                  <a:srgbClr val="FFFFFF"/>
                </a:solidFill>
              </a:rPr>
              <a:t>datalake</a:t>
            </a:r>
            <a:r>
              <a:rPr lang="en-US" dirty="0">
                <a:solidFill>
                  <a:srgbClr val="FFFFFF"/>
                </a:solidFill>
              </a:rPr>
              <a:t>-security-storage-demo</a:t>
            </a:r>
          </a:p>
        </p:txBody>
      </p:sp>
      <p:sp>
        <p:nvSpPr>
          <p:cNvPr id="104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7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946F-0A7C-90D6-953D-617AB876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EAAF-31B3-44E6-5F4E-0503B1A70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7468"/>
            <a:ext cx="8825659" cy="34163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Field Consistency Requirement:</a:t>
            </a:r>
            <a:endParaRPr lang="en-US" sz="11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In many data lakes, </a:t>
            </a: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tables need to have consistent fields</a:t>
            </a: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 across all records. If you need a field like email for some logs but not others, you face two challenges: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Include all fields in every log:</a:t>
            </a: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 Even if they’re empty, leading to inefficiency.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Create separate tables for each log type:</a:t>
            </a: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 Resulting in complexity and table proliferation.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Regional Table Fragmentation:</a:t>
            </a:r>
            <a:endParaRPr lang="en-US" sz="11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Data is often partitioned across regional tables, making it cumbersome to query across all regions without performing complex unions or joins.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Managing Variable Fields with Views:</a:t>
            </a:r>
            <a:endParaRPr lang="en-US" sz="11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JSON Fields Object:</a:t>
            </a: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 By storing variable fields within a </a:t>
            </a: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JSON object</a:t>
            </a: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 in each record, you can maintain a single table structure. However, querying these fields directly can be complex.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Using Views:</a:t>
            </a: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 A view can be created to </a:t>
            </a: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extract Every field</a:t>
            </a: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 from the JSON object, transforming them into named columns. This simplifies querying by making these fields directly accessible as if they were regular table columns.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b="1" dirty="0">
                <a:latin typeface="Century Gothic" panose="020B0502020202020204" pitchFamily="34" charset="0"/>
                <a:cs typeface="Calibri" panose="020F0502020204030204" pitchFamily="34" charset="0"/>
              </a:rPr>
              <a:t>Example:</a:t>
            </a: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 A view can automatically extract fields like email, </a:t>
            </a:r>
            <a:r>
              <a:rPr lang="en-US" sz="1100" dirty="0" err="1">
                <a:latin typeface="Century Gothic" panose="020B0502020202020204" pitchFamily="34" charset="0"/>
                <a:cs typeface="Calibri" panose="020F0502020204030204" pitchFamily="34" charset="0"/>
              </a:rPr>
              <a:t>transaction_id</a:t>
            </a: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, and status from the JSON object, making them easily query able without manually parsing JSON in every query.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dirty="0">
                <a:latin typeface="Century Gothic" panose="020B0502020202020204" pitchFamily="34" charset="0"/>
                <a:cs typeface="Calibri" panose="020F0502020204030204" pitchFamily="34" charset="0"/>
              </a:rPr>
              <a:t>You can Also use views to combine entries from multiple regions</a:t>
            </a:r>
          </a:p>
          <a:p>
            <a:pPr marL="0" indent="0">
              <a:buNone/>
            </a:pPr>
            <a:endParaRPr lang="en-US" sz="11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5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6B28-0F15-E0E0-7F35-5C1D356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02C35-D71A-2799-821A-9A1979E00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Security architect at Abbott Laboratories </a:t>
            </a:r>
          </a:p>
          <a:p>
            <a:r>
              <a:rPr lang="en-US" dirty="0"/>
              <a:t>Volunteer red teamer at various collegiate events</a:t>
            </a:r>
          </a:p>
          <a:p>
            <a:r>
              <a:rPr lang="en-US" dirty="0" err="1"/>
              <a:t>Ucf</a:t>
            </a:r>
            <a:r>
              <a:rPr lang="en-US" dirty="0"/>
              <a:t> alumni</a:t>
            </a:r>
          </a:p>
          <a:p>
            <a:r>
              <a:rPr lang="en-US" dirty="0"/>
              <a:t>UCF NCCDC 2021</a:t>
            </a:r>
          </a:p>
          <a:p>
            <a:r>
              <a:rPr lang="en-US" dirty="0"/>
              <a:t>Discovered </a:t>
            </a:r>
            <a:r>
              <a:rPr lang="en-US" dirty="0" err="1"/>
              <a:t>FluentBit</a:t>
            </a:r>
            <a:r>
              <a:rPr lang="en-US" dirty="0"/>
              <a:t> CVE 2024-23722 </a:t>
            </a:r>
          </a:p>
        </p:txBody>
      </p:sp>
      <p:pic>
        <p:nvPicPr>
          <p:cNvPr id="3074" name="Picture 2" descr="Clark Kent Superman GIF by Adult Swim">
            <a:extLst>
              <a:ext uri="{FF2B5EF4-FFF2-40B4-BE49-F238E27FC236}">
                <a16:creationId xmlns:a16="http://schemas.microsoft.com/office/drawing/2014/main" id="{4A565B8F-0AC6-D6B2-A958-63431619B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46" y="507492"/>
            <a:ext cx="4243754" cy="238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10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10E0-472C-DE5E-F2E8-2820D39A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data Lakes?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7474-38C7-7562-2D42-6B849D12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alibri" panose="020F0502020204030204" pitchFamily="34" charset="0"/>
              </a:rPr>
              <a:t>Infrequently Accessed Data:</a:t>
            </a:r>
            <a:endParaRPr lang="en-US" sz="18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Data lakes are perfect for storing data that you </a:t>
            </a:r>
            <a:r>
              <a:rPr lang="en-US" sz="1800" b="1" dirty="0">
                <a:latin typeface="Century Gothic" panose="020B0502020202020204" pitchFamily="34" charset="0"/>
                <a:cs typeface="Calibri" panose="020F0502020204030204" pitchFamily="34" charset="0"/>
              </a:rPr>
              <a:t>might not access frequently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but still want to retain for future use 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alibri" panose="020F0502020204030204" pitchFamily="34" charset="0"/>
              </a:rPr>
              <a:t>Examples of Data to Store:</a:t>
            </a:r>
            <a:endParaRPr lang="en-US" sz="18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alibri" panose="020F0502020204030204" pitchFamily="34" charset="0"/>
              </a:rPr>
              <a:t>Network Flows: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Detailed records of network traffic that might only be analyzed during specific incidents or audits.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alibri" panose="020F0502020204030204" pitchFamily="34" charset="0"/>
              </a:rPr>
              <a:t>End User Actions: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Logs of user activities that are essential for security but aren’t typically accessed unless investigating a particular event.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alibri" panose="020F0502020204030204" pitchFamily="34" charset="0"/>
              </a:rPr>
              <a:t>Extended Storage for Security Events: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Keeping historical security events that don’t need to be in a high-cost, high-performance storage tier.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alibri" panose="020F0502020204030204" pitchFamily="34" charset="0"/>
              </a:rPr>
              <a:t>DNS Logs: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Logs of domain name system queries, which can be useful for tracing network issues or investigating malicious activity.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  <a:cs typeface="Calibri" panose="020F0502020204030204" pitchFamily="34" charset="0"/>
              </a:rPr>
              <a:t>Any Data You Initially Discarded: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Data that you considered storing but decided against due to cost or storage constraints can now be stored in a cost-effective manner.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91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BE68-8E60-B483-695F-EAFBB74B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existing setups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1212-44E9-94A2-8068-0222AF7AA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Century Gothic" panose="020B0502020202020204" pitchFamily="34" charset="0"/>
                <a:cs typeface="Calibri" panose="020F0502020204030204" pitchFamily="34" charset="0"/>
              </a:rPr>
              <a:t>Low Data Quantity:</a:t>
            </a:r>
            <a:endParaRPr lang="en-US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  <a:t>If the </a:t>
            </a:r>
            <a:r>
              <a:rPr lang="en-US" b="1" dirty="0">
                <a:latin typeface="Century Gothic" panose="020B0502020202020204" pitchFamily="34" charset="0"/>
                <a:cs typeface="Calibri" panose="020F0502020204030204" pitchFamily="34" charset="0"/>
              </a:rPr>
              <a:t>data volume is low</a:t>
            </a:r>
            <a: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  <a:t>, the cost savings from switching to a data lake might be minimal.</a:t>
            </a:r>
          </a:p>
          <a:p>
            <a:pPr lvl="1"/>
            <a:r>
              <a:rPr lang="en-US" b="1" dirty="0">
                <a:latin typeface="Century Gothic" panose="020B0502020202020204" pitchFamily="34" charset="0"/>
                <a:cs typeface="Calibri" panose="020F0502020204030204" pitchFamily="34" charset="0"/>
              </a:rPr>
              <a:t>Savings Impact:</a:t>
            </a:r>
            <a: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  <a:t> A 50% savings might seem significant, but if your total bill is already low, the actual dollar amount saved might not justify the transition.</a:t>
            </a:r>
          </a:p>
          <a:p>
            <a:r>
              <a:rPr lang="en-US" b="1" dirty="0">
                <a:latin typeface="Century Gothic" panose="020B0502020202020204" pitchFamily="34" charset="0"/>
                <a:cs typeface="Calibri" panose="020F0502020204030204" pitchFamily="34" charset="0"/>
              </a:rPr>
              <a:t>Frequent Querying Needs:</a:t>
            </a:r>
            <a:endParaRPr lang="en-US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  <a:t>If you </a:t>
            </a:r>
            <a:r>
              <a:rPr lang="en-US" b="1" dirty="0">
                <a:latin typeface="Century Gothic" panose="020B0502020202020204" pitchFamily="34" charset="0"/>
                <a:cs typeface="Calibri" panose="020F0502020204030204" pitchFamily="34" charset="0"/>
              </a:rPr>
              <a:t>plan on querying the same data often</a:t>
            </a:r>
            <a: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  <a:t>, sticking with your existing setup might be more efficient.</a:t>
            </a:r>
          </a:p>
          <a:p>
            <a:pPr lvl="1"/>
            <a:r>
              <a:rPr lang="en-US" b="1" dirty="0">
                <a:latin typeface="Century Gothic" panose="020B0502020202020204" pitchFamily="34" charset="0"/>
                <a:cs typeface="Calibri" panose="020F0502020204030204" pitchFamily="34" charset="0"/>
              </a:rPr>
              <a:t>Dashboard Dependency:</a:t>
            </a:r>
            <a: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  <a:t> For data that will be used to create </a:t>
            </a:r>
            <a:r>
              <a:rPr lang="en-US" b="1" dirty="0">
                <a:latin typeface="Century Gothic" panose="020B0502020202020204" pitchFamily="34" charset="0"/>
                <a:cs typeface="Calibri" panose="020F0502020204030204" pitchFamily="34" charset="0"/>
              </a:rPr>
              <a:t>dashboards</a:t>
            </a:r>
            <a: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  <a:t> that are constantly viewed and updated, traditional setups often offer better performance and lower overall costs in the long term.</a:t>
            </a:r>
          </a:p>
          <a:p>
            <a:pPr lvl="1"/>
            <a:r>
              <a:rPr lang="en-US" b="1" dirty="0">
                <a:latin typeface="Century Gothic" panose="020B0502020202020204" pitchFamily="34" charset="0"/>
                <a:cs typeface="Calibri" panose="020F0502020204030204" pitchFamily="34" charset="0"/>
              </a:rPr>
              <a:t>Break-Even Point:</a:t>
            </a:r>
            <a: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  <a:t> Depending on where the data is stored, the break-even point for the cost of querying can be as low as </a:t>
            </a:r>
            <a:r>
              <a:rPr lang="en-US" b="1" dirty="0">
                <a:latin typeface="Century Gothic" panose="020B0502020202020204" pitchFamily="34" charset="0"/>
                <a:cs typeface="Calibri" panose="020F0502020204030204" pitchFamily="34" charset="0"/>
              </a:rPr>
              <a:t>querying a record 10 times</a:t>
            </a:r>
            <a: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28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C220-06FC-B7FF-9EB2-AB91DA77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C068-51A9-2CB9-8D84-0F749688F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7A9E105-84CF-E3DF-810E-57C61C788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954" y="2690494"/>
            <a:ext cx="3531062" cy="3531062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57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63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10C66-4890-335C-294E-F25DF003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5" y="1143000"/>
            <a:ext cx="6268246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C271A-D5E4-C5A7-8524-E417F9A04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825" y="4473677"/>
            <a:ext cx="6268246" cy="1268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0" i="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https://app.sli.do/event/uUryNE3F8jL42Gr5Qy8RX2</a:t>
            </a:r>
            <a:r>
              <a:rPr lang="en-US" sz="2000" b="0" i="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2050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FAFDE03-92A6-18EB-AE93-C7CB60EE4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4" y="1661911"/>
            <a:ext cx="3531062" cy="3531062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450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D8AB-3F94-AA96-083B-4932900D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8B19-9207-6929-638D-9E18F39CB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High Costs of Traditional Storage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old way of storing security events is extremely expensive.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Most vendors charge based on the amount of data stored.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Disk-based storage is one of the most expensive classes of storage on the cloud.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Inefficiency in Data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Accessing archived data is labor-intensive.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There are security-relevant logs that we do not store or ingest due to high costs.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Need for Cost-Effective Solutions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have significantly cheaper ways to store data that is infrequently accessed.</a:t>
            </a:r>
            <a:r>
              <a:rPr lang="en-US" sz="1800" dirty="0"/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4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7864-113E-8DAB-9D3B-99D9F3EF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example (Elastic Cloud)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2DB6-63F6-F480-BD3C-077D957C6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Storage Node Costs</a:t>
            </a:r>
          </a:p>
          <a:p>
            <a:pPr lvl="1"/>
            <a:r>
              <a:rPr lang="en-US" b="1" dirty="0"/>
              <a:t>Hourly Rate</a:t>
            </a:r>
            <a:r>
              <a:rPr lang="en-US" dirty="0"/>
              <a:t>: $20.90 per hour</a:t>
            </a:r>
          </a:p>
          <a:p>
            <a:pPr lvl="1"/>
            <a:r>
              <a:rPr lang="en-US" b="1" dirty="0"/>
              <a:t>Annual Cost</a:t>
            </a:r>
            <a:r>
              <a:rPr lang="en-US" dirty="0"/>
              <a:t>: 20.90 USD/hour×24 hours×365 days=183,084 </a:t>
            </a:r>
          </a:p>
          <a:p>
            <a:r>
              <a:rPr lang="en-US" b="1" dirty="0"/>
              <a:t>Ingest Nodes and Search Head Costs</a:t>
            </a:r>
          </a:p>
          <a:p>
            <a:pPr lvl="1"/>
            <a:r>
              <a:rPr lang="en-US" b="1" dirty="0"/>
              <a:t>Hourly Rate</a:t>
            </a:r>
            <a:r>
              <a:rPr lang="en-US" dirty="0"/>
              <a:t>: $1.10 per hour</a:t>
            </a:r>
          </a:p>
          <a:p>
            <a:pPr lvl="1"/>
            <a:r>
              <a:rPr lang="en-US" b="1" dirty="0"/>
              <a:t>Annual Cost</a:t>
            </a:r>
            <a:r>
              <a:rPr lang="en-US" dirty="0"/>
              <a:t>: 1.10 USD/hour×24 hours×365 days=9,636 </a:t>
            </a:r>
          </a:p>
          <a:p>
            <a:r>
              <a:rPr lang="en-US" b="1" dirty="0"/>
              <a:t>Total Cost for the Year</a:t>
            </a:r>
          </a:p>
          <a:p>
            <a:pPr lvl="1"/>
            <a:r>
              <a:rPr lang="en-US" dirty="0"/>
              <a:t>183,084+9,636=192,720 USD183,084 + 9,636 = 192,720 USD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915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4F27-B0D0-B068-BBD6-881F0F6A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examples (Dynatrace)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930DF7-8CF9-2828-3D94-5747F2595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9806" y="154480"/>
            <a:ext cx="3130236" cy="43513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84A72E-22A6-9509-1A3F-B8D8703BE7FB}"/>
              </a:ext>
            </a:extLst>
          </p:cNvPr>
          <p:cNvSpPr txBox="1"/>
          <p:nvPr/>
        </p:nvSpPr>
        <p:spPr>
          <a:xfrm>
            <a:off x="574814" y="2330149"/>
            <a:ext cx="69568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Ingest pricing: </a:t>
            </a:r>
            <a:r>
              <a:rPr lang="en-US" dirty="0"/>
              <a:t>1TB per day for 365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GiB per year = 365 × 1,024 = 373,760 </a:t>
            </a:r>
            <a:r>
              <a:rPr lang="en-US" dirty="0" err="1"/>
              <a:t>GiB.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per GiB for ingest and process = $0.20.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Ingest &amp; Process Cost = 373,760 GiB × $0.20 = $74,752.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Retention Cost:</a:t>
            </a:r>
            <a:r>
              <a:rPr lang="en-US" dirty="0"/>
              <a:t> 1TB per day retained for a year.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Total GiB per year for retention = 373,760 </a:t>
            </a:r>
            <a:r>
              <a:rPr lang="en-US" dirty="0" err="1"/>
              <a:t>GiB.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Cost per GiB per day for retention = $0.0007.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Total Retention Cost per year = 373,760 GiB × $0.0007 × 365 = $95,028.80.</a:t>
            </a:r>
          </a:p>
          <a:p>
            <a:r>
              <a:rPr lang="en-US" b="1" dirty="0"/>
              <a:t>Query Cost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Assuming you query the full 1TB per day over the year: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Total Query Cost per year = 373,760 GiB × $0.0035 = $1,308.16.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1E05E8-9A6A-41FA-D970-AB497CFEAC1B}"/>
              </a:ext>
            </a:extLst>
          </p:cNvPr>
          <p:cNvSpPr txBox="1"/>
          <p:nvPr/>
        </p:nvSpPr>
        <p:spPr>
          <a:xfrm>
            <a:off x="8009806" y="4505818"/>
            <a:ext cx="4087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Cost per Year</a:t>
            </a:r>
          </a:p>
          <a:p>
            <a:r>
              <a:rPr lang="en-US" dirty="0"/>
              <a:t>Adding up these costs: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Ingest &amp; Process</a:t>
            </a:r>
            <a:r>
              <a:rPr lang="en-US" dirty="0"/>
              <a:t>: $74,752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Retention</a:t>
            </a:r>
            <a:r>
              <a:rPr lang="en-US" dirty="0"/>
              <a:t>: $95,028.80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Query</a:t>
            </a:r>
            <a:r>
              <a:rPr lang="en-US" dirty="0"/>
              <a:t>: $1,308.16</a:t>
            </a:r>
          </a:p>
          <a:p>
            <a:r>
              <a:rPr lang="en-US" dirty="0"/>
              <a:t>Total: </a:t>
            </a:r>
            <a:r>
              <a:rPr lang="en-US" b="1" dirty="0"/>
              <a:t>$171,088.96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5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B80E-74F1-42F3-525A-6C2C4686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example (</a:t>
            </a:r>
            <a:r>
              <a:rPr lang="en-US" dirty="0" err="1"/>
              <a:t>datalake</a:t>
            </a:r>
            <a:r>
              <a:rPr lang="en-US" dirty="0"/>
              <a:t>/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athena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5D2B-A693-937B-E4F2-E1E93055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37740"/>
            <a:ext cx="8825659" cy="3416300"/>
          </a:xfrm>
        </p:spPr>
        <p:txBody>
          <a:bodyPr>
            <a:noAutofit/>
          </a:bodyPr>
          <a:lstStyle/>
          <a:p>
            <a:r>
              <a:rPr lang="en-US" sz="1600" b="1" dirty="0"/>
              <a:t>Ingest Costs:</a:t>
            </a:r>
          </a:p>
          <a:p>
            <a:pPr lvl="1"/>
            <a:r>
              <a:rPr lang="en-US" b="1" dirty="0"/>
              <a:t>Total GiB per year:</a:t>
            </a:r>
            <a:r>
              <a:rPr lang="en-US" dirty="0"/>
              <a:t> 365 × 1,024 = 373,760 </a:t>
            </a:r>
            <a:r>
              <a:rPr lang="en-US" dirty="0" err="1"/>
              <a:t>GiB.</a:t>
            </a:r>
            <a:r>
              <a:rPr lang="en-US" dirty="0"/>
              <a:t> </a:t>
            </a:r>
            <a:r>
              <a:rPr lang="en-US" b="1" dirty="0"/>
              <a:t>Cost per GiB for ingest and processing:</a:t>
            </a:r>
            <a:r>
              <a:rPr lang="en-US" dirty="0"/>
              <a:t> $0.02.</a:t>
            </a:r>
          </a:p>
          <a:p>
            <a:pPr lvl="1"/>
            <a:r>
              <a:rPr lang="en-US" dirty="0"/>
              <a:t>373,760 GiB × $0.02 = </a:t>
            </a:r>
            <a:r>
              <a:rPr lang="en-US" b="1" dirty="0"/>
              <a:t>$7,475.20</a:t>
            </a:r>
            <a:r>
              <a:rPr lang="en-US" dirty="0"/>
              <a:t>.</a:t>
            </a:r>
          </a:p>
          <a:p>
            <a:r>
              <a:rPr lang="en-US" sz="1600" b="1" dirty="0"/>
              <a:t>Retention Costs:</a:t>
            </a:r>
          </a:p>
          <a:p>
            <a:pPr lvl="1"/>
            <a:r>
              <a:rPr lang="en-US" b="1" dirty="0"/>
              <a:t>Retention of 1TB per day for a year using Glacier Instant Retrieval.</a:t>
            </a:r>
            <a:r>
              <a:rPr lang="en-US" dirty="0"/>
              <a:t> </a:t>
            </a:r>
            <a:r>
              <a:rPr lang="en-US" b="1" dirty="0"/>
              <a:t>Cost per GiB per month for Glacier Instant Retrieval:</a:t>
            </a:r>
            <a:r>
              <a:rPr lang="en-US" dirty="0"/>
              <a:t> $0.004.</a:t>
            </a:r>
          </a:p>
          <a:p>
            <a:pPr lvl="1"/>
            <a:r>
              <a:rPr lang="en-US" dirty="0"/>
              <a:t>373,760 GiB × $0.004 × 12 months = </a:t>
            </a:r>
            <a:r>
              <a:rPr lang="en-US" b="1" dirty="0"/>
              <a:t>$17,940.48</a:t>
            </a:r>
            <a:r>
              <a:rPr lang="en-US" dirty="0"/>
              <a:t>.</a:t>
            </a:r>
          </a:p>
          <a:p>
            <a:r>
              <a:rPr lang="en-US" sz="1600" b="1" dirty="0"/>
              <a:t>Query Costs:</a:t>
            </a:r>
          </a:p>
          <a:p>
            <a:pPr lvl="1"/>
            <a:r>
              <a:rPr lang="en-US" b="1" dirty="0"/>
              <a:t>Athena query cost:</a:t>
            </a:r>
            <a:r>
              <a:rPr lang="en-US" dirty="0"/>
              <a:t> $5 per TB of data scanned (or $0.005 per GB).</a:t>
            </a:r>
          </a:p>
          <a:p>
            <a:pPr lvl="1"/>
            <a:r>
              <a:rPr lang="en-US" dirty="0"/>
              <a:t>373,760 GiB × $0.005 = </a:t>
            </a:r>
            <a:r>
              <a:rPr lang="en-US" b="1" dirty="0"/>
              <a:t>$1,868.80</a:t>
            </a:r>
            <a:r>
              <a:rPr lang="en-US" dirty="0"/>
              <a:t>.</a:t>
            </a:r>
          </a:p>
          <a:p>
            <a:r>
              <a:rPr lang="en-US" sz="1600" b="1" dirty="0"/>
              <a:t>Total Yearly Cost:</a:t>
            </a:r>
          </a:p>
          <a:p>
            <a:pPr lvl="1"/>
            <a:r>
              <a:rPr lang="en-US" b="1" dirty="0"/>
              <a:t>$7,475.20 + $17,940.48 + $1,868.80 = $27,284.48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9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691A-C45A-6278-36EF-D022B471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mindset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40E7F-6E94-5A3B-636E-D6A46D539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Let's </a:t>
            </a:r>
            <a:r>
              <a:rPr lang="en-US" dirty="0"/>
              <a:t>create a clustered document store database, each host owns some documents or a replica of a document. </a:t>
            </a:r>
          </a:p>
          <a:p>
            <a:r>
              <a:rPr lang="en-US" dirty="0"/>
              <a:t>We need the compute needed to query the data correctly </a:t>
            </a:r>
          </a:p>
          <a:p>
            <a:r>
              <a:rPr lang="en-US" dirty="0"/>
              <a:t>When we get a query lets send it to every host that could have the data on </a:t>
            </a:r>
            <a:r>
              <a:rPr lang="en-US"/>
              <a:t>their</a:t>
            </a:r>
            <a:r>
              <a:rPr lang="en-US" dirty="0"/>
              <a:t> disk</a:t>
            </a:r>
          </a:p>
          <a:p>
            <a:pPr lvl="1"/>
            <a:r>
              <a:rPr lang="en-US" sz="1800" dirty="0"/>
              <a:t>We have that provisioned at all times</a:t>
            </a:r>
          </a:p>
          <a:p>
            <a:pPr lvl="1"/>
            <a:r>
              <a:rPr lang="en-US" sz="1800" dirty="0"/>
              <a:t>We use disks as our basis of storage</a:t>
            </a:r>
          </a:p>
          <a:p>
            <a:pPr lvl="1"/>
            <a:r>
              <a:rPr lang="en-US" sz="1800" dirty="0"/>
              <a:t>Tiering of data is handled through different type of hosts</a:t>
            </a:r>
          </a:p>
          <a:p>
            <a:pPr lvl="2"/>
            <a:r>
              <a:rPr lang="en-US" sz="1600" dirty="0"/>
              <a:t>Hot tier typically has high CPU and </a:t>
            </a:r>
            <a:r>
              <a:rPr lang="en-US" sz="1600" dirty="0" err="1"/>
              <a:t>ssds</a:t>
            </a:r>
            <a:r>
              <a:rPr lang="en-US" sz="1600" dirty="0"/>
              <a:t>, assuming that we will query data a lot when its new</a:t>
            </a:r>
          </a:p>
        </p:txBody>
      </p:sp>
    </p:spTree>
    <p:extLst>
      <p:ext uri="{BB962C8B-B14F-4D97-AF65-F5344CB8AC3E}">
        <p14:creationId xmlns:p14="http://schemas.microsoft.com/office/powerpoint/2010/main" val="147228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BFF8-65D0-B032-0603-7BFB0767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Datalake</a:t>
            </a:r>
            <a:r>
              <a:rPr lang="en-US" dirty="0"/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AA9C-F1C7-6240-027A-8A286D2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Borrowed from the data analytics landscape where large amounts of data are stored to answer questions across the entire enterprise.</a:t>
            </a:r>
          </a:p>
          <a:p>
            <a:pPr lvl="1"/>
            <a:r>
              <a:rPr 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Example questions:</a:t>
            </a:r>
          </a:p>
          <a:p>
            <a:pPr marL="1200150" lvl="2" indent="-285750"/>
            <a:r>
              <a:rPr 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How many registrations did we have month over month?</a:t>
            </a:r>
          </a:p>
          <a:p>
            <a:pPr marL="1200150" lvl="2" indent="-285750"/>
            <a:r>
              <a:rPr 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What’s the average transaction per active user?</a:t>
            </a:r>
          </a:p>
          <a:p>
            <a:pPr lvl="1"/>
            <a:r>
              <a:rPr 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Storing data in low-cost repositories that can be queried when needed.</a:t>
            </a:r>
          </a:p>
          <a:p>
            <a:pPr lvl="1"/>
            <a:r>
              <a:rPr 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Like security questions, just with less frequent query execution.</a:t>
            </a:r>
          </a:p>
          <a:p>
            <a:pPr lvl="1"/>
            <a:r>
              <a:rPr 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Most </a:t>
            </a:r>
            <a:r>
              <a:rPr lang="en-US" sz="2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datalake</a:t>
            </a:r>
            <a:r>
              <a:rPr 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 solutions charge mainly for query time, making them more cost-effective for storing large volumes of infrequently accessed security data.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57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20639</TotalTime>
  <Words>2550</Words>
  <Application>Microsoft Macintosh PowerPoint</Application>
  <PresentationFormat>Widescreen</PresentationFormat>
  <Paragraphs>195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</vt:lpstr>
      <vt:lpstr>Calibri</vt:lpstr>
      <vt:lpstr>Century Gothic</vt:lpstr>
      <vt:lpstr>Wingdings 3</vt:lpstr>
      <vt:lpstr>Ion Boardroom</vt:lpstr>
      <vt:lpstr>Using Datalakes for Security Storage</vt:lpstr>
      <vt:lpstr>About me</vt:lpstr>
      <vt:lpstr>Questions?</vt:lpstr>
      <vt:lpstr>What's the problem?</vt:lpstr>
      <vt:lpstr>Pricing example (Elastic Cloud)</vt:lpstr>
      <vt:lpstr>Pricing examples (Dynatrace)</vt:lpstr>
      <vt:lpstr>Pricing example (datalake/aws athena)</vt:lpstr>
      <vt:lpstr>Traditional mindset</vt:lpstr>
      <vt:lpstr>What does Datalake mean?</vt:lpstr>
      <vt:lpstr>Datalake mindset</vt:lpstr>
      <vt:lpstr>AWS Athena</vt:lpstr>
      <vt:lpstr>Azure Synapse Analytics with Azure Data Lake</vt:lpstr>
      <vt:lpstr>Trino</vt:lpstr>
      <vt:lpstr>Fluent Bit</vt:lpstr>
      <vt:lpstr>AWS firehose</vt:lpstr>
      <vt:lpstr>Azure Event Hub</vt:lpstr>
      <vt:lpstr>Partitioning</vt:lpstr>
      <vt:lpstr>Demo</vt:lpstr>
      <vt:lpstr>Data management </vt:lpstr>
      <vt:lpstr>When to use data Lakes? </vt:lpstr>
      <vt:lpstr>When to use existing setups</vt:lpstr>
      <vt:lpstr>Questions!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Cote, Alex M</dc:creator>
  <cp:lastModifiedBy>Cote, Alex M</cp:lastModifiedBy>
  <cp:revision>2</cp:revision>
  <dcterms:created xsi:type="dcterms:W3CDTF">2024-10-07T14:36:03Z</dcterms:created>
  <dcterms:modified xsi:type="dcterms:W3CDTF">2024-10-21T22:42:42Z</dcterms:modified>
</cp:coreProperties>
</file>