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2"/>
    <p:sldId id="272" r:id="rId3"/>
    <p:sldId id="273" r:id="rId4"/>
    <p:sldId id="274" r:id="rId5"/>
    <p:sldId id="266" r:id="rId6"/>
    <p:sldId id="269" r:id="rId7"/>
    <p:sldId id="267" r:id="rId8"/>
    <p:sldId id="264" r:id="rId9"/>
    <p:sldId id="270" r:id="rId10"/>
    <p:sldId id="265" r:id="rId11"/>
    <p:sldId id="271" r:id="rId12"/>
    <p:sldId id="277" r:id="rId13"/>
    <p:sldId id="275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7070"/>
    <a:srgbClr val="F1004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84" y="-606"/>
      </p:cViewPr>
      <p:guideLst>
        <p:guide orient="horz" pos="2736"/>
        <p:guide pos="124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5D01A5CC-4103-49F4-A1D1-8770498797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15B1C128-1DB4-4AA0-9B14-9AE37678C7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36A84-FAAB-490B-AACD-4CB51F712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8ED23-DEA1-4E0D-B96E-289741062E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1143000"/>
            <a:ext cx="1714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200" y="1143000"/>
            <a:ext cx="4991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0405C-E739-48F6-AE73-9077273886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D251A-86AE-44AF-B463-75ED7D6D6C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6858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81200" y="1981200"/>
            <a:ext cx="3352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981200"/>
            <a:ext cx="3352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27454-81CC-4D96-9B0E-4407836DB7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378DE-105D-4BCD-B9AB-DBDDA611EA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6858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81200" y="1981200"/>
            <a:ext cx="68580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4267200"/>
            <a:ext cx="68580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A7932-D217-49DF-9F31-9CED7ED58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A23DB-CB0E-490A-8AC4-6DE5B3B1DF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4250D-6D6A-496E-845D-8ED7B787E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8910-2DC8-43AE-AAFF-FF781647F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3352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981200"/>
            <a:ext cx="3352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39D53-7C00-4323-B555-40A8BD19F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58B1F-C799-4AB5-B88B-AE3B8D3A75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708BA-649A-4F2E-9485-EED4DD9B8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74971-6D08-4BD7-A6E2-A6D1D7FCA0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CCB7B-0AE5-418F-BDBE-1C1DA2610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DF131-3221-42AE-8781-873289DC35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23E12-B670-4128-BC50-F61E75DCB2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E49D4-D0D9-4F4A-8294-8B2D137632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CB992-B42F-4C0E-8FB2-98D42D4C1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2403B-2B58-4CB4-AB40-032FFCC8CC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D13D3-57C7-4542-8FA4-D0DF5E70B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ABD54-4EF3-46BE-949D-22671EE1A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6E65B-CAE1-444C-90BE-3931C5B917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99E7D-00BE-4D32-83A5-D7FD20F5B4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1066800"/>
            <a:ext cx="1828800" cy="3276600"/>
          </a:xfrm>
          <a:prstGeom prst="rect">
            <a:avLst/>
          </a:prstGeom>
          <a:solidFill>
            <a:srgbClr val="70707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CA">
              <a:cs typeface="+mn-cs"/>
            </a:endParaRPr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0" y="700088"/>
            <a:ext cx="1828800" cy="301625"/>
          </a:xfrm>
          <a:prstGeom prst="rect">
            <a:avLst/>
          </a:prstGeom>
          <a:solidFill>
            <a:srgbClr val="F100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CA">
              <a:cs typeface="+mn-cs"/>
            </a:endParaRPr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1905000" y="700088"/>
            <a:ext cx="7239000" cy="304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CA">
              <a:cs typeface="+mn-cs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143000"/>
            <a:ext cx="685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981200"/>
            <a:ext cx="6858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438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Egyptienne F Bold" charset="0"/>
                <a:cs typeface="+mn-cs"/>
              </a:defRPr>
            </a:lvl1pPr>
          </a:lstStyle>
          <a:p>
            <a:pPr>
              <a:defRPr/>
            </a:pPr>
            <a:fld id="{FE9DB041-A064-46A2-A779-8395462BE3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438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Egyptienne F Bold" charset="0"/>
                <a:cs typeface="+mn-cs"/>
              </a:defRPr>
            </a:lvl1pPr>
          </a:lstStyle>
          <a:p>
            <a:pPr>
              <a:defRPr/>
            </a:pPr>
            <a:fld id="{8E953D70-5EEB-44DD-879B-1947F7CB37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" name="Picture 14" descr="CarletonWide_Tag_K_186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52400" y="4495800"/>
            <a:ext cx="15240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10040"/>
        </a:buClr>
        <a:buFont typeface="Wingdings" pitchFamily="2" charset="2"/>
        <a:buChar char="§"/>
        <a:defRPr sz="23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spcBef>
          <a:spcPct val="20000"/>
        </a:spcBef>
        <a:spcAft>
          <a:spcPct val="0"/>
        </a:spcAft>
        <a:buClr>
          <a:srgbClr val="F10040"/>
        </a:buClr>
        <a:buChar char="–"/>
        <a:defRPr>
          <a:solidFill>
            <a:schemeClr val="tx1"/>
          </a:solidFill>
          <a:latin typeface="+mn-lt"/>
        </a:defRPr>
      </a:lvl2pPr>
      <a:lvl3pPr marL="971550" indent="-173038" algn="l" rtl="0" eaLnBrk="0" fontAlgn="base" hangingPunct="0">
        <a:spcBef>
          <a:spcPct val="20000"/>
        </a:spcBef>
        <a:spcAft>
          <a:spcPct val="0"/>
        </a:spcAft>
        <a:buClr>
          <a:srgbClr val="F10040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312863" indent="-227013" algn="l" rtl="0" eaLnBrk="0" fontAlgn="base" hangingPunct="0">
        <a:spcBef>
          <a:spcPct val="20000"/>
        </a:spcBef>
        <a:spcAft>
          <a:spcPct val="0"/>
        </a:spcAft>
        <a:buClr>
          <a:srgbClr val="F10040"/>
        </a:buClr>
        <a:buChar char="–"/>
        <a:defRPr>
          <a:solidFill>
            <a:schemeClr val="tx1"/>
          </a:solidFill>
          <a:latin typeface="+mn-lt"/>
        </a:defRPr>
      </a:lvl4pPr>
      <a:lvl5pPr marL="1595438" indent="-161925" algn="l" rtl="0" eaLnBrk="0" fontAlgn="base" hangingPunct="0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5pPr>
      <a:lvl6pPr marL="20526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6pPr>
      <a:lvl7pPr marL="25098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7pPr>
      <a:lvl8pPr marL="29670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8pPr>
      <a:lvl9pPr marL="34242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DF5BA93-4BD6-4381-93CD-9684B524EBEC}" type="slidenum">
              <a:rPr lang="en-US" smtClean="0">
                <a:latin typeface="Egyptienne F Bold"/>
                <a:cs typeface="Arial" charset="0"/>
              </a:rPr>
              <a:pPr/>
              <a:t>1</a:t>
            </a:fld>
            <a:endParaRPr lang="en-US" smtClean="0">
              <a:latin typeface="Egyptienne F Bold"/>
              <a:cs typeface="Arial" charset="0"/>
            </a:endParaRPr>
          </a:p>
        </p:txBody>
      </p:sp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1905000" y="1066800"/>
            <a:ext cx="3124200" cy="3276600"/>
          </a:xfrm>
          <a:prstGeom prst="rect">
            <a:avLst/>
          </a:prstGeom>
          <a:solidFill>
            <a:srgbClr val="F1004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CA"/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2133600" y="1371600"/>
            <a:ext cx="2590800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  <a:latin typeface="Egyptienne F Black"/>
              </a:rPr>
              <a:t>RoboWars </a:t>
            </a:r>
            <a:r>
              <a:rPr lang="en-US">
                <a:solidFill>
                  <a:schemeClr val="bg1"/>
                </a:solidFill>
                <a:latin typeface="Egyptienne F Black"/>
              </a:rPr>
              <a:t>Virtual Elements and Testing</a:t>
            </a:r>
            <a:endParaRPr lang="en-US">
              <a:solidFill>
                <a:schemeClr val="bg1"/>
              </a:solidFill>
              <a:latin typeface="Egyptienne F Roman"/>
            </a:endParaRPr>
          </a:p>
        </p:txBody>
      </p:sp>
      <p:sp>
        <p:nvSpPr>
          <p:cNvPr id="16388" name="Text Box 7"/>
          <p:cNvSpPr txBox="1">
            <a:spLocks noChangeArrowheads="1"/>
          </p:cNvSpPr>
          <p:nvPr/>
        </p:nvSpPr>
        <p:spPr bwMode="auto">
          <a:xfrm>
            <a:off x="5181600" y="10668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CA"/>
          </a:p>
        </p:txBody>
      </p:sp>
      <p:sp>
        <p:nvSpPr>
          <p:cNvPr id="16389" name="Text Box 9"/>
          <p:cNvSpPr txBox="1">
            <a:spLocks noChangeArrowheads="1"/>
          </p:cNvSpPr>
          <p:nvPr/>
        </p:nvSpPr>
        <p:spPr bwMode="auto">
          <a:xfrm>
            <a:off x="2133600" y="3200400"/>
            <a:ext cx="25908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chemeClr val="bg1"/>
                </a:solidFill>
                <a:latin typeface="Egyptienne F Black"/>
              </a:rPr>
              <a:t>Presented By:</a:t>
            </a:r>
            <a:br>
              <a:rPr lang="en-US" sz="2300">
                <a:solidFill>
                  <a:schemeClr val="bg1"/>
                </a:solidFill>
                <a:latin typeface="Egyptienne F Black"/>
              </a:rPr>
            </a:br>
            <a:r>
              <a:rPr lang="en-US" sz="2300">
                <a:solidFill>
                  <a:schemeClr val="bg1"/>
                </a:solidFill>
                <a:latin typeface="Egyptienne F Black"/>
              </a:rPr>
              <a:t>Alex Dinardo</a:t>
            </a:r>
          </a:p>
        </p:txBody>
      </p:sp>
      <p:sp>
        <p:nvSpPr>
          <p:cNvPr id="16390" name="Text Box 10"/>
          <p:cNvSpPr txBox="1">
            <a:spLocks noChangeArrowheads="1"/>
          </p:cNvSpPr>
          <p:nvPr/>
        </p:nvSpPr>
        <p:spPr bwMode="auto">
          <a:xfrm>
            <a:off x="5105400" y="10668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Egyptienne F Black"/>
              </a:rPr>
              <a:t>Topics:</a:t>
            </a:r>
          </a:p>
        </p:txBody>
      </p:sp>
      <p:sp>
        <p:nvSpPr>
          <p:cNvPr id="16391" name="Text Box 11"/>
          <p:cNvSpPr txBox="1">
            <a:spLocks noChangeArrowheads="1"/>
          </p:cNvSpPr>
          <p:nvPr/>
        </p:nvSpPr>
        <p:spPr bwMode="auto">
          <a:xfrm>
            <a:off x="5105400" y="16002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CA"/>
          </a:p>
        </p:txBody>
      </p:sp>
      <p:sp>
        <p:nvSpPr>
          <p:cNvPr id="16392" name="Rectangle 14"/>
          <p:cNvSpPr>
            <a:spLocks noChangeArrowheads="1"/>
          </p:cNvSpPr>
          <p:nvPr/>
        </p:nvSpPr>
        <p:spPr bwMode="auto">
          <a:xfrm>
            <a:off x="5181600" y="1600200"/>
            <a:ext cx="3733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F10040"/>
              </a:buClr>
              <a:buFont typeface="Wingdings" pitchFamily="2" charset="2"/>
              <a:buChar char="§"/>
            </a:pPr>
            <a:r>
              <a:rPr lang="en-US" sz="2300">
                <a:latin typeface="Egyptienne F Black"/>
              </a:rPr>
              <a:t>Augmented Reality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F10040"/>
              </a:buClr>
              <a:buFont typeface="Wingdings" pitchFamily="2" charset="2"/>
              <a:buChar char="§"/>
            </a:pPr>
            <a:r>
              <a:rPr lang="en-US" sz="2300">
                <a:latin typeface="Egyptienne F Black"/>
              </a:rPr>
              <a:t>Server Model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F10040"/>
              </a:buClr>
              <a:buFont typeface="Wingdings" pitchFamily="2" charset="2"/>
              <a:buChar char="§"/>
            </a:pPr>
            <a:r>
              <a:rPr lang="en-US" sz="2300">
                <a:latin typeface="Egyptienne F Black"/>
              </a:rPr>
              <a:t>Testing Plan</a:t>
            </a:r>
            <a:endParaRPr lang="en-US" sz="1800">
              <a:latin typeface="Egyptienne F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1143000"/>
            <a:ext cx="6858000" cy="914400"/>
          </a:xfrm>
        </p:spPr>
        <p:txBody>
          <a:bodyPr/>
          <a:lstStyle/>
          <a:p>
            <a:r>
              <a:rPr lang="en-CA" smtClean="0"/>
              <a:t>Stubbing of System Modules</a:t>
            </a:r>
          </a:p>
        </p:txBody>
      </p:sp>
      <p:pic>
        <p:nvPicPr>
          <p:cNvPr id="27652" name="Picture 4" descr="slidesPic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4838" y="1739900"/>
            <a:ext cx="7269162" cy="4051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Stubbing of System Modules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The Controller Stubs</a:t>
            </a:r>
          </a:p>
          <a:p>
            <a:pPr marL="742950" lvl="1" indent="-285750"/>
            <a:r>
              <a:rPr lang="en-CA" smtClean="0"/>
              <a:t>Simulating controller for each module require different implementations.</a:t>
            </a:r>
          </a:p>
          <a:p>
            <a:pPr marL="742950" lvl="1" indent="-285750"/>
            <a:r>
              <a:rPr lang="en-CA" smtClean="0"/>
              <a:t>Each stub has different in/out signals to generate.</a:t>
            </a:r>
          </a:p>
          <a:p>
            <a:pPr marL="742950" lvl="1" indent="-285750"/>
            <a:r>
              <a:rPr lang="en-CA" smtClean="0"/>
              <a:t>Controller stub for robot completed.</a:t>
            </a:r>
          </a:p>
          <a:p>
            <a:pPr marL="742950" lvl="1" indent="-285750"/>
            <a:r>
              <a:rPr lang="en-CA" smtClean="0"/>
              <a:t>Controller stubs for model and client are in progress.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Non-Functional Testing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CA" smtClean="0"/>
              <a:t>Other things to consider when testing system wide:</a:t>
            </a:r>
          </a:p>
          <a:p>
            <a:pPr lvl="1"/>
            <a:r>
              <a:rPr lang="en-CA" smtClean="0"/>
              <a:t>Network Latency</a:t>
            </a:r>
          </a:p>
          <a:p>
            <a:pPr lvl="1"/>
            <a:r>
              <a:rPr lang="en-CA" smtClean="0"/>
              <a:t>Network Bandwidth</a:t>
            </a:r>
          </a:p>
          <a:p>
            <a:pPr lvl="1"/>
            <a:r>
              <a:rPr lang="en-CA" smtClean="0"/>
              <a:t>Performance Issues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References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600" smtClean="0"/>
              <a:t>D1 - http://www.raizlabs.com/blog/262/augmented-reality-gps</a:t>
            </a:r>
          </a:p>
          <a:p>
            <a:r>
              <a:rPr lang="en-CA" sz="1600" smtClean="0"/>
              <a:t>D2 - http://petitinvention.wordpress.com/2008/08/20/future-of-mobile-search-virtual-shopping-1/</a:t>
            </a:r>
          </a:p>
          <a:p>
            <a:r>
              <a:rPr lang="en-CA" sz="1600" smtClean="0"/>
              <a:t>D3 - http://questvisual.com/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Augmented Reality</a:t>
            </a:r>
          </a:p>
        </p:txBody>
      </p:sp>
      <p:sp>
        <p:nvSpPr>
          <p:cNvPr id="1741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981200"/>
            <a:ext cx="6781800" cy="990600"/>
          </a:xfrm>
        </p:spPr>
        <p:txBody>
          <a:bodyPr/>
          <a:lstStyle/>
          <a:p>
            <a:r>
              <a:rPr lang="en-CA" sz="2100" smtClean="0"/>
              <a:t>A fast growing area of research and development with never before thought of everyday applications.</a:t>
            </a:r>
          </a:p>
          <a:p>
            <a:endParaRPr lang="en-CA" sz="2100" smtClean="0"/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09800" y="5486400"/>
            <a:ext cx="6629400" cy="1371600"/>
          </a:xfrm>
        </p:spPr>
        <p:txBody>
          <a:bodyPr/>
          <a:lstStyle/>
          <a:p>
            <a:r>
              <a:rPr lang="en-CA" sz="2100" smtClean="0"/>
              <a:t>Applications made possible largely thanks to easily searchable data in the internet, combined with wireless technology.</a:t>
            </a:r>
          </a:p>
        </p:txBody>
      </p:sp>
      <p:pic>
        <p:nvPicPr>
          <p:cNvPr id="17411" name="Picture 6" descr="augmented_reality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352800" y="2895600"/>
            <a:ext cx="3657600" cy="2706688"/>
          </a:xfrm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8229600" y="4267200"/>
            <a:ext cx="914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CA" sz="1200"/>
              <a:t>D1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Augmented Reality</a:t>
            </a:r>
          </a:p>
        </p:txBody>
      </p:sp>
      <p:sp>
        <p:nvSpPr>
          <p:cNvPr id="18434" name="Rectangle 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CA" sz="2100" smtClean="0"/>
              <a:t>Today’s mobile platforms and devices are very powerful.</a:t>
            </a:r>
          </a:p>
          <a:p>
            <a:r>
              <a:rPr lang="en-CA" sz="2100" smtClean="0"/>
              <a:t>Access to internet and advanced visual interfaces allow for new ideas to be realised easier than before.</a:t>
            </a:r>
          </a:p>
        </p:txBody>
      </p:sp>
      <p:pic>
        <p:nvPicPr>
          <p:cNvPr id="18435" name="Picture 8" descr="future_search7-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886200"/>
            <a:ext cx="2667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9" descr="other_purposes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3886200"/>
            <a:ext cx="26289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8382000" y="6248400"/>
            <a:ext cx="914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CA" sz="1200"/>
              <a:t>D2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Augmented Reality</a:t>
            </a: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CA" sz="2100" smtClean="0"/>
              <a:t>Actual example in today’s technology: WordLens, a real time translation app for IPhone.</a:t>
            </a:r>
          </a:p>
        </p:txBody>
      </p:sp>
      <p:pic>
        <p:nvPicPr>
          <p:cNvPr id="19459" name="Picture 10" descr="quest-visual-word-lens-1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0" y="2971800"/>
            <a:ext cx="5935663" cy="3657600"/>
          </a:xfrm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7543800" y="6248400"/>
            <a:ext cx="914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CA" sz="1200"/>
              <a:t>D3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1143000"/>
            <a:ext cx="6858000" cy="914400"/>
          </a:xfrm>
        </p:spPr>
        <p:txBody>
          <a:bodyPr/>
          <a:lstStyle/>
          <a:p>
            <a:r>
              <a:rPr lang="en-CA" smtClean="0"/>
              <a:t>Structure of System – How It Works</a:t>
            </a:r>
          </a:p>
        </p:txBody>
      </p:sp>
      <p:pic>
        <p:nvPicPr>
          <p:cNvPr id="20484" name="Picture 4" descr="slidesPic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974850"/>
            <a:ext cx="7239000" cy="3968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Responsibilities of the Server</a:t>
            </a:r>
          </a:p>
        </p:txBody>
      </p:sp>
      <p:pic>
        <p:nvPicPr>
          <p:cNvPr id="23558" name="Picture 6" descr="slide pic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828800"/>
            <a:ext cx="6934200" cy="45767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Structure of System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Discrete modules with rigidly defined responsibilities.</a:t>
            </a:r>
          </a:p>
          <a:p>
            <a:r>
              <a:rPr lang="en-CA" smtClean="0"/>
              <a:t>Easy to test with unit testing (internal functionality only).</a:t>
            </a:r>
          </a:p>
          <a:p>
            <a:r>
              <a:rPr lang="en-CA" smtClean="0"/>
              <a:t>For functionality that depend on signals passed in from other modules, stubbing is required for ease of testing.</a:t>
            </a:r>
          </a:p>
          <a:p>
            <a:r>
              <a:rPr lang="en-CA" smtClean="0"/>
              <a:t>No unrelated functionality of stub is needed, only meant for injecting all possible signals for given module to process.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1143000"/>
            <a:ext cx="6858000" cy="914400"/>
          </a:xfrm>
        </p:spPr>
        <p:txBody>
          <a:bodyPr/>
          <a:lstStyle/>
          <a:p>
            <a:r>
              <a:rPr lang="en-CA" smtClean="0"/>
              <a:t>Stubbing of System Modules</a:t>
            </a:r>
          </a:p>
        </p:txBody>
      </p:sp>
      <p:pic>
        <p:nvPicPr>
          <p:cNvPr id="25602" name="Picture 4" descr="slidesPic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905000"/>
            <a:ext cx="6307138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 descr="slidesPic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681163"/>
            <a:ext cx="7239000" cy="40338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Stubbing of System Modules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The Model stub</a:t>
            </a:r>
          </a:p>
          <a:p>
            <a:pPr lvl="1"/>
            <a:r>
              <a:rPr lang="en-CA" smtClean="0"/>
              <a:t>A subclass of GameModel class, a game type with no virtual entities and no command restrictions.</a:t>
            </a:r>
          </a:p>
          <a:p>
            <a:pPr lvl="1"/>
            <a:endParaRPr lang="en-CA" smtClean="0"/>
          </a:p>
          <a:p>
            <a:r>
              <a:rPr lang="en-CA" smtClean="0"/>
              <a:t>The Robot Stub</a:t>
            </a:r>
          </a:p>
          <a:p>
            <a:pPr lvl="1"/>
            <a:r>
              <a:rPr lang="en-CA" smtClean="0"/>
              <a:t>Fully functioning software representation of robot. Lejos navigator classes hooked up to simulated motors.</a:t>
            </a:r>
          </a:p>
          <a:p>
            <a:pPr lvl="1">
              <a:buFontTx/>
              <a:buNone/>
            </a:pPr>
            <a:endParaRPr lang="en-CA" smtClean="0"/>
          </a:p>
          <a:p>
            <a:r>
              <a:rPr lang="en-CA" smtClean="0"/>
              <a:t>The Client Stub</a:t>
            </a:r>
          </a:p>
          <a:p>
            <a:pPr lvl="1"/>
            <a:r>
              <a:rPr lang="en-CA" smtClean="0"/>
              <a:t>A simple client simulator controlled at console command line.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Egyptienne F Black"/>
        <a:ea typeface=""/>
        <a:cs typeface=""/>
      </a:majorFont>
      <a:minorFont>
        <a:latin typeface="Egyptienne F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283</Words>
  <Application>Microsoft Office PowerPoint</Application>
  <PresentationFormat>On-screen Show (4:3)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13</vt:i4>
      </vt:variant>
      <vt:variant>
        <vt:lpstr>Slide Titles</vt:lpstr>
      </vt:variant>
      <vt:variant>
        <vt:i4>13</vt:i4>
      </vt:variant>
    </vt:vector>
  </HeadingPairs>
  <TitlesOfParts>
    <vt:vector size="32" baseType="lpstr">
      <vt:lpstr>Times</vt:lpstr>
      <vt:lpstr>Arial</vt:lpstr>
      <vt:lpstr>Egyptienne F Black</vt:lpstr>
      <vt:lpstr>Wingdings</vt:lpstr>
      <vt:lpstr>Egyptienne F Bold</vt:lpstr>
      <vt:lpstr>Egyptienne F Roman</vt:lpstr>
      <vt:lpstr>Blank</vt:lpstr>
      <vt:lpstr>Blank</vt:lpstr>
      <vt:lpstr>Blank</vt:lpstr>
      <vt:lpstr>Blank</vt:lpstr>
      <vt:lpstr>Blank</vt:lpstr>
      <vt:lpstr>Blank</vt:lpstr>
      <vt:lpstr>Blank</vt:lpstr>
      <vt:lpstr>Blank</vt:lpstr>
      <vt:lpstr>Blank</vt:lpstr>
      <vt:lpstr>Blank</vt:lpstr>
      <vt:lpstr>Blank</vt:lpstr>
      <vt:lpstr>Blank</vt:lpstr>
      <vt:lpstr>Blank</vt:lpstr>
      <vt:lpstr>Slide 1</vt:lpstr>
      <vt:lpstr>Augmented Reality</vt:lpstr>
      <vt:lpstr>Augmented Reality</vt:lpstr>
      <vt:lpstr>Augmented Reality</vt:lpstr>
      <vt:lpstr>Structure of System – How It Works</vt:lpstr>
      <vt:lpstr>Responsibilities of the Server</vt:lpstr>
      <vt:lpstr>Structure of System</vt:lpstr>
      <vt:lpstr>Stubbing of System Modules</vt:lpstr>
      <vt:lpstr>Stubbing of System Modules</vt:lpstr>
      <vt:lpstr>Stubbing of System Modules</vt:lpstr>
      <vt:lpstr>Stubbing of System Modules</vt:lpstr>
      <vt:lpstr>Non-Functional Testing</vt:lpstr>
      <vt:lpstr>References</vt:lpstr>
    </vt:vector>
  </TitlesOfParts>
  <Company>Hewson Bridge and Smith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Studio</dc:creator>
  <cp:lastModifiedBy>Alex</cp:lastModifiedBy>
  <cp:revision>75</cp:revision>
  <cp:lastPrinted>2003-01-16T15:49:46Z</cp:lastPrinted>
  <dcterms:created xsi:type="dcterms:W3CDTF">2003-01-15T21:15:39Z</dcterms:created>
  <dcterms:modified xsi:type="dcterms:W3CDTF">2011-01-17T13:49:03Z</dcterms:modified>
</cp:coreProperties>
</file>