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1" r:id="rId4"/>
    <p:sldId id="264" r:id="rId5"/>
    <p:sldId id="262" r:id="rId6"/>
    <p:sldId id="257" r:id="rId7"/>
    <p:sldId id="266" r:id="rId8"/>
    <p:sldId id="267" r:id="rId9"/>
    <p:sldId id="268" r:id="rId10"/>
    <p:sldId id="269" r:id="rId11"/>
    <p:sldId id="265" r:id="rId12"/>
    <p:sldId id="272" r:id="rId13"/>
    <p:sldId id="273" r:id="rId14"/>
    <p:sldId id="274" r:id="rId15"/>
    <p:sldId id="26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52" y="-90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B95CFC-8D90-4955-B2B9-C1437AEA92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7371-80A2-4894-A71A-E39284D7EC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1905000" y="1066800"/>
            <a:ext cx="72390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066800"/>
            <a:ext cx="7239000" cy="1981200"/>
          </a:xfrm>
        </p:spPr>
        <p:txBody>
          <a:bodyPr lIns="91440" tIns="45720" rIns="91440" bIns="4572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1430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Egyptienne F Bol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86" name="Picture 14" descr="CarletonWide_Tag_K_18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9CFD9-8BAA-4A0F-8F20-A891D4175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042A6-A296-4C07-AE00-C52EE7194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A69A5-C75C-4017-9902-6D5483EF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8A70B-4059-4881-A5B3-46D5E9074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41B81-57B7-4E05-A8B4-380D9B6AD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A1D56-2B75-4F6B-864D-F45348FE2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81207-3B77-4A21-8640-E05D8F487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E43F62-AD18-438E-94D7-BEB892D67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E2AD7-EE68-4051-906D-7770810C4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09DA2-D6ED-485C-9AF3-A8469BAE5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gyptienne F Bold" charset="0"/>
              </a:defRPr>
            </a:lvl1pPr>
          </a:lstStyle>
          <a:p>
            <a:fld id="{7AAD6E8B-F330-435F-8DF6-75D3B5C19E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CarletonWide_Tag_K_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fontAlgn="base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indstorms.lego.com/en-us/products/default.aspx" TargetMode="External"/><Relationship Id="rId2" Type="http://schemas.openxmlformats.org/officeDocument/2006/relationships/hyperlink" Target="http://www.htc.com/www/product/desire/specif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ogitech.com/en-us/webcam-communications/webcams/devices/6333" TargetMode="External"/><Relationship Id="rId5" Type="http://schemas.openxmlformats.org/officeDocument/2006/relationships/hyperlink" Target="http://1.bp.blogspot.com/_s0SSX3Y2JTw/S-Cv_6lfKVI/AAAAAAAAFE8/SUlrHiF5RUg/s1600/battlezone_1.gif" TargetMode="External"/><Relationship Id="rId4" Type="http://schemas.openxmlformats.org/officeDocument/2006/relationships/hyperlink" Target="http://static.guim.co.uk/sys-images/Technology/Pix/pictures/2009/4/21/1240307015871/Tron-00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838200"/>
            <a:ext cx="7239000" cy="1981200"/>
          </a:xfrm>
        </p:spPr>
        <p:txBody>
          <a:bodyPr/>
          <a:lstStyle/>
          <a:p>
            <a:r>
              <a:rPr lang="en-US" sz="4800" dirty="0" err="1" smtClean="0"/>
              <a:t>RoboWars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SYSC 4907 Engineering Project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819400"/>
            <a:ext cx="7239000" cy="1524000"/>
          </a:xfrm>
        </p:spPr>
        <p:txBody>
          <a:bodyPr/>
          <a:lstStyle/>
          <a:p>
            <a:r>
              <a:rPr lang="en-US" dirty="0" smtClean="0"/>
              <a:t>Presented: </a:t>
            </a:r>
            <a:r>
              <a:rPr lang="en-CA" dirty="0" smtClean="0"/>
              <a:t>Monday January 17</a:t>
            </a:r>
            <a:r>
              <a:rPr lang="en-CA" baseline="30000" dirty="0" smtClean="0"/>
              <a:t>th</a:t>
            </a:r>
            <a:r>
              <a:rPr lang="en-CA" dirty="0" smtClean="0"/>
              <a:t>, 2011</a:t>
            </a:r>
            <a:endParaRPr lang="en-US" dirty="0"/>
          </a:p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Alexander Craig		Alexander </a:t>
            </a:r>
            <a:r>
              <a:rPr lang="en-US" dirty="0" err="1" smtClean="0"/>
              <a:t>Dinardo</a:t>
            </a:r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Legere</a:t>
            </a:r>
            <a:r>
              <a:rPr lang="en-US" dirty="0" smtClean="0"/>
              <a:t>		Michael Wright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10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Picture 5" descr="architecture_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6851" y="1600200"/>
            <a:ext cx="702854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video games are used as the virtual worlds in our prototype, this is not a hard limitation.</a:t>
            </a:r>
          </a:p>
          <a:p>
            <a:endParaRPr lang="en-US" dirty="0"/>
          </a:p>
          <a:p>
            <a:r>
              <a:rPr lang="en-US" dirty="0" smtClean="0"/>
              <a:t>Virtual world state could be entirely simulated as in the prototype case, or the virtual world could be used to collaborate sensor information from external sources.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12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Elderly / Disabled Assistance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209800"/>
            <a:ext cx="6858000" cy="441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virtual world could be used to collaborate with other sensors and appliances in a home environment. For example, stored information might include appliance settings, thermostat settings, the status of lights in various rooms, grocery stocks… etc.</a:t>
            </a:r>
            <a:endParaRPr lang="en-US" dirty="0"/>
          </a:p>
          <a:p>
            <a:r>
              <a:rPr lang="en-US" dirty="0" smtClean="0"/>
              <a:t>A remotely controlled robotic drone could be used by the elderly or disabled to perform simple tasks around the home such as fetching items or interacting with appliances.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Search and Rescue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are a means of performing search and rescue operations in areas which may be hazardous or inaccessible to human personnel.</a:t>
            </a:r>
            <a:endParaRPr lang="en-US" dirty="0"/>
          </a:p>
          <a:p>
            <a:r>
              <a:rPr lang="en-US" dirty="0" smtClean="0"/>
              <a:t>A virtual world could be used to collaborate sensor information (such as heartbeat sensors, thermal imaging, radar/sonar… etc.), as well as to coordinate the movements of the drones themselves.</a:t>
            </a:r>
          </a:p>
          <a:p>
            <a:r>
              <a:rPr lang="en-US" dirty="0" smtClean="0"/>
              <a:t>A small number of personnel could potentially manage a large number of rescue drones.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Security and Surveillance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could be used to augment an existing security system by using a virtual world to collaborate with existing alarm and camera systems.</a:t>
            </a:r>
          </a:p>
          <a:p>
            <a:r>
              <a:rPr lang="en-US" dirty="0" smtClean="0"/>
              <a:t>For example, drones could automatically move toward the site of an alarm until a human operator assumes control.</a:t>
            </a:r>
          </a:p>
          <a:p>
            <a:r>
              <a:rPr lang="en-US" dirty="0" smtClean="0"/>
              <a:t>A mobile client ensures that security personnel can operate the drones regardless of their current position when an alarm is triggered.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[1] </a:t>
            </a:r>
            <a:r>
              <a:rPr lang="en-US" sz="1400" dirty="0" smtClean="0">
                <a:hlinkClick r:id="rId2"/>
              </a:rPr>
              <a:t>http://www.htc.com/www/product/desire/specification.html</a:t>
            </a:r>
            <a:endParaRPr lang="en-US" sz="1400" dirty="0" smtClean="0"/>
          </a:p>
          <a:p>
            <a:r>
              <a:rPr lang="en-US" sz="1400" dirty="0" smtClean="0"/>
              <a:t>[2] </a:t>
            </a:r>
            <a:r>
              <a:rPr lang="en-US" sz="1400" dirty="0" smtClean="0">
                <a:hlinkClick r:id="rId3"/>
              </a:rPr>
              <a:t>http://mindstorms.lego.com/en-us/products/default.aspx</a:t>
            </a:r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 smtClean="0">
                <a:hlinkClick r:id="rId4"/>
              </a:rPr>
              <a:t>http://static.guim.co.uk/sys-images/Technology/Pix/pictures/2009/4/21/1240307015871/Tron-001.jpg</a:t>
            </a:r>
            <a:endParaRPr lang="en-US" sz="1400" dirty="0" smtClean="0"/>
          </a:p>
          <a:p>
            <a:r>
              <a:rPr lang="en-US" sz="1400" dirty="0" smtClean="0"/>
              <a:t>[4] </a:t>
            </a:r>
            <a:r>
              <a:rPr lang="en-US" sz="1400" dirty="0" smtClean="0">
                <a:hlinkClick r:id="rId5"/>
              </a:rPr>
              <a:t>http://1.bp.blogspot.com/_s0SSX3Y2JTw/S-Cv_6lfKVI/AAAAAAAAFE8/SUlrHiF5RUg/s1600/battlezone_1.gif</a:t>
            </a:r>
            <a:endParaRPr lang="en-US" sz="1400" dirty="0" smtClean="0"/>
          </a:p>
          <a:p>
            <a:r>
              <a:rPr lang="en-US" sz="1400" dirty="0" smtClean="0"/>
              <a:t>[5] </a:t>
            </a:r>
            <a:r>
              <a:rPr lang="en-US" sz="1400" dirty="0" smtClean="0">
                <a:hlinkClick r:id="rId6"/>
              </a:rPr>
              <a:t>http://www.logitech.com/en-us/webcam-communications/webcams/devices/6333</a:t>
            </a:r>
            <a:endParaRPr lang="en-US" sz="14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7BCD-ADBD-4BB2-84B1-1D2469794772}" type="slidenum">
              <a:rPr lang="en-US"/>
              <a:pPr/>
              <a:t>2</a:t>
            </a:fld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err="1" smtClean="0">
                <a:solidFill>
                  <a:schemeClr val="bg1"/>
                </a:solidFill>
                <a:latin typeface="Egyptienne F Black" pitchFamily="18" charset="0"/>
              </a:rPr>
              <a:t>RoboWars</a:t>
            </a:r>
            <a:r>
              <a:rPr lang="en-US" sz="3200" dirty="0" smtClean="0">
                <a:solidFill>
                  <a:schemeClr val="bg1"/>
                </a:solidFill>
                <a:latin typeface="Egyptienne F Black" pitchFamily="18" charset="0"/>
              </a:rPr>
              <a:t> Overview</a:t>
            </a:r>
            <a:endParaRPr lang="en-US" sz="3200" dirty="0">
              <a:solidFill>
                <a:schemeClr val="bg1"/>
              </a:solidFill>
              <a:latin typeface="Egyptienne F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Presented By:</a:t>
            </a:r>
            <a:br>
              <a:rPr lang="en-US" sz="2300" dirty="0" smtClean="0">
                <a:solidFill>
                  <a:schemeClr val="bg1"/>
                </a:solidFill>
                <a:latin typeface="+mn-lt"/>
              </a:rPr>
            </a:b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Alexander Craig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Egyptienne F Black" pitchFamily="18" charset="0"/>
              </a:rPr>
              <a:t>Topics:</a:t>
            </a:r>
            <a:endParaRPr lang="en-US" dirty="0">
              <a:latin typeface="Egyptienne F Black" pitchFamily="18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Project Objectives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Proposed Solution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System Architecture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Potential Applications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project objective is to develop a robotics control system which is both intuitive to use and is implemented on a mobile platform that is widely available and used by the public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CA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project objective is to experiment with the combination of live video and virtually generated, overlaid imagery to enhance the ease of use and feature set of a robotics control system. This technology is commonly referred to as </a:t>
            </a:r>
            <a:r>
              <a:rPr lang="en-CA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augmented reality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combine these objectives, the project aims to create a system which 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remotely controlled robots to share and interact with a simple virtual world which will be rendered on to a live video feed and displayed to </a:t>
            </a:r>
            <a:r>
              <a:rPr lang="en-CA" dirty="0" smtClean="0"/>
              <a:t>the remote operators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533400"/>
          </a:xfrm>
        </p:spPr>
        <p:txBody>
          <a:bodyPr/>
          <a:lstStyle/>
          <a:p>
            <a:r>
              <a:rPr lang="en-US" dirty="0" smtClean="0"/>
              <a:t>Solution - Hardware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05050"/>
            <a:ext cx="2352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438400"/>
            <a:ext cx="3352800" cy="300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5334000"/>
            <a:ext cx="3048000" cy="1295400"/>
          </a:xfrm>
        </p:spPr>
        <p:txBody>
          <a:bodyPr/>
          <a:lstStyle/>
          <a:p>
            <a:r>
              <a:rPr lang="en-CA" sz="2000" dirty="0" smtClean="0"/>
              <a:t>Smart phones running Android version 2.2 [1]</a:t>
            </a:r>
            <a:endParaRPr lang="en-CA" sz="20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2098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</a:t>
            </a:r>
            <a:r>
              <a:rPr kumimoji="0" lang="en-US" b="0" i="0" u="sng" strike="noStrike" kern="0" cap="none" spc="0" normalizeH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Client</a:t>
            </a:r>
            <a:endParaRPr kumimoji="0" lang="en-US" b="0" i="0" u="sng" strike="noStrike" kern="0" cap="none" spc="0" normalizeH="0" baseline="0" noProof="0" dirty="0" smtClean="0">
              <a:ln>
                <a:noFill/>
              </a:ln>
              <a:solidFill>
                <a:srgbClr val="F1004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62484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Robotics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5562600" y="5334000"/>
            <a:ext cx="304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LEGO </a:t>
            </a: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Mindstorms</a:t>
            </a:r>
            <a:r>
              <a:rPr kumimoji="0" lang="en-CA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NXT 2.0 Robotics Kits [2]</a:t>
            </a:r>
            <a:endParaRPr kumimoji="0" lang="en-CA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6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Robots are placed into a designated arena, and register wirelessly with the application server.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Mobile users connect to the application server, and are paired to one of the registered robots.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User input is used to generate and send commands to the user’s paired robot.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91000"/>
            <a:ext cx="1180497" cy="15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8898" y="4191000"/>
            <a:ext cx="1680102" cy="15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6"/>
          <p:cNvSpPr/>
          <p:nvPr/>
        </p:nvSpPr>
        <p:spPr bwMode="auto">
          <a:xfrm>
            <a:off x="4495800" y="4682264"/>
            <a:ext cx="1143000" cy="38100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application server simulates a real-time virtual environment which the robots interact with based on user input and their current position within the arena.</a:t>
            </a:r>
          </a:p>
          <a:p>
            <a:r>
              <a:rPr lang="en-US" dirty="0" smtClean="0">
                <a:latin typeface="+mj-lt"/>
              </a:rPr>
              <a:t>For our prototype, simple video games will be used as the virtual environments. For example: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95800"/>
            <a:ext cx="3619039" cy="165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4577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2971800" y="6172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[3] Light Cycles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6248400" y="6172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[4] Tank Simulation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8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A camera connected to the application server overlooks the robot arena.</a:t>
            </a:r>
          </a:p>
          <a:p>
            <a:r>
              <a:rPr lang="en-US" dirty="0" smtClean="0"/>
              <a:t>The application server streams the video feed and the state of the simulated virtual world to remotely connected clients.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191000"/>
            <a:ext cx="2622550" cy="193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362200" y="61722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 Logitech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Quickcam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9000 Pro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The mobile client uses OpenGL to render 3D imagery corresponding to the virtual world state on top of the received live video feed.</a:t>
            </a:r>
          </a:p>
          <a:p>
            <a:endParaRPr lang="en-US" dirty="0" smtClean="0"/>
          </a:p>
          <a:p>
            <a:r>
              <a:rPr lang="en-US" dirty="0" smtClean="0"/>
              <a:t>The end user uses either an on-screen button display or the tilt sensors in their smartphone to send movement commands to their paired robot.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704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RoboWars SYSC 4907 Engineering Project</vt:lpstr>
      <vt:lpstr>Slide 2</vt:lpstr>
      <vt:lpstr>Project Objectives</vt:lpstr>
      <vt:lpstr>Solution</vt:lpstr>
      <vt:lpstr>Solution - Hardware</vt:lpstr>
      <vt:lpstr>Solution – How it Works</vt:lpstr>
      <vt:lpstr>Solution – How it Works</vt:lpstr>
      <vt:lpstr>Solution – How it Works</vt:lpstr>
      <vt:lpstr>Solution – How it Works</vt:lpstr>
      <vt:lpstr>System Architecture</vt:lpstr>
      <vt:lpstr>Potential Applications</vt:lpstr>
      <vt:lpstr>Potential Application Elderly / Disabled Assistance</vt:lpstr>
      <vt:lpstr>Potential Application Search and Rescue</vt:lpstr>
      <vt:lpstr>Potential Application Security and Surveillance</vt:lpstr>
      <vt:lpstr>References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DBrickShaw</cp:lastModifiedBy>
  <cp:revision>59</cp:revision>
  <cp:lastPrinted>2003-01-16T15:49:46Z</cp:lastPrinted>
  <dcterms:created xsi:type="dcterms:W3CDTF">2003-01-15T21:15:39Z</dcterms:created>
  <dcterms:modified xsi:type="dcterms:W3CDTF">2011-01-08T21:04:18Z</dcterms:modified>
</cp:coreProperties>
</file>