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71" r:id="rId4"/>
    <p:sldId id="264" r:id="rId5"/>
    <p:sldId id="262" r:id="rId6"/>
    <p:sldId id="257" r:id="rId7"/>
    <p:sldId id="266" r:id="rId8"/>
    <p:sldId id="267" r:id="rId9"/>
    <p:sldId id="268" r:id="rId10"/>
    <p:sldId id="269" r:id="rId11"/>
    <p:sldId id="275" r:id="rId12"/>
    <p:sldId id="276" r:id="rId13"/>
    <p:sldId id="277" r:id="rId14"/>
    <p:sldId id="265" r:id="rId15"/>
    <p:sldId id="272" r:id="rId16"/>
    <p:sldId id="273" r:id="rId17"/>
    <p:sldId id="274" r:id="rId18"/>
    <p:sldId id="263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7070"/>
    <a:srgbClr val="F10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1452" y="-102"/>
      </p:cViewPr>
      <p:guideLst>
        <p:guide orient="horz" pos="2736"/>
        <p:guide pos="124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B95CFC-8D90-4955-B2B9-C1437AEA92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33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0E7371-80A2-4894-A71A-E39284D7EC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813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ChangeArrowheads="1"/>
          </p:cNvSpPr>
          <p:nvPr userDrawn="1"/>
        </p:nvSpPr>
        <p:spPr bwMode="auto">
          <a:xfrm>
            <a:off x="0" y="1066800"/>
            <a:ext cx="1828800" cy="3276600"/>
          </a:xfrm>
          <a:prstGeom prst="rect">
            <a:avLst/>
          </a:prstGeom>
          <a:solidFill>
            <a:srgbClr val="70707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083" name="Rectangle 11"/>
          <p:cNvSpPr>
            <a:spLocks noChangeArrowheads="1"/>
          </p:cNvSpPr>
          <p:nvPr userDrawn="1"/>
        </p:nvSpPr>
        <p:spPr bwMode="auto">
          <a:xfrm>
            <a:off x="1905000" y="1066800"/>
            <a:ext cx="7239000" cy="3276600"/>
          </a:xfrm>
          <a:prstGeom prst="rect">
            <a:avLst/>
          </a:prstGeom>
          <a:solidFill>
            <a:srgbClr val="F1004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080" name="Rectangle 8"/>
          <p:cNvSpPr>
            <a:spLocks noChangeArrowheads="1"/>
          </p:cNvSpPr>
          <p:nvPr userDrawn="1"/>
        </p:nvSpPr>
        <p:spPr bwMode="auto">
          <a:xfrm>
            <a:off x="0" y="700088"/>
            <a:ext cx="1828800" cy="301625"/>
          </a:xfrm>
          <a:prstGeom prst="rect">
            <a:avLst/>
          </a:prstGeom>
          <a:solidFill>
            <a:srgbClr val="F1004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081" name="Rectangle 9"/>
          <p:cNvSpPr>
            <a:spLocks noChangeArrowheads="1"/>
          </p:cNvSpPr>
          <p:nvPr userDrawn="1"/>
        </p:nvSpPr>
        <p:spPr bwMode="auto">
          <a:xfrm>
            <a:off x="1905000" y="700088"/>
            <a:ext cx="7239000" cy="304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1066800"/>
            <a:ext cx="7239000" cy="1981200"/>
          </a:xfrm>
        </p:spPr>
        <p:txBody>
          <a:bodyPr lIns="91440" tIns="45720" rIns="91440" bIns="45720" anchor="ctr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3200400"/>
            <a:ext cx="7239000" cy="1143000"/>
          </a:xfrm>
        </p:spPr>
        <p:txBody>
          <a:bodyPr lIns="91440" tIns="45720" rIns="91440" bIns="45720"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bg1"/>
                </a:solidFill>
                <a:latin typeface="Egyptienne F Bold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3086" name="Picture 14" descr="CarletonWide_Tag_K_18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495800"/>
            <a:ext cx="1524000" cy="5857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49CFD9-8BAA-4A0F-8F20-A891D4175D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1143000"/>
            <a:ext cx="1714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200" y="1143000"/>
            <a:ext cx="4991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7042A6-A296-4C07-AE00-C52EE7194C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AA69A5-C75C-4017-9902-6D5483EF4E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DD8A70B-4059-4881-A5B3-46D5E90742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3352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981200"/>
            <a:ext cx="3352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241B81-57B7-4E05-A8B4-380D9B6ADB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AA1D56-2B75-4F6B-864D-F45348FE20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D81207-3B77-4A21-8640-E05D8F4875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E43F62-AD18-438E-94D7-BEB892D67E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5E2AD7-EE68-4051-906D-7770810C4E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F09DA2-D6ED-485C-9AF3-A8469BAE5A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1066800"/>
            <a:ext cx="1828800" cy="3276600"/>
          </a:xfrm>
          <a:prstGeom prst="rect">
            <a:avLst/>
          </a:prstGeom>
          <a:solidFill>
            <a:srgbClr val="70707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0" y="700088"/>
            <a:ext cx="1828800" cy="301625"/>
          </a:xfrm>
          <a:prstGeom prst="rect">
            <a:avLst/>
          </a:prstGeom>
          <a:solidFill>
            <a:srgbClr val="F1004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1905000" y="700088"/>
            <a:ext cx="7239000" cy="304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143000"/>
            <a:ext cx="685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981200"/>
            <a:ext cx="6858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438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Egyptienne F Bold" charset="0"/>
              </a:defRPr>
            </a:lvl1pPr>
          </a:lstStyle>
          <a:p>
            <a:fld id="{7AAD6E8B-F330-435F-8DF6-75D3B5C19E2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8" name="Picture 14" descr="CarletonWide_Tag_K_186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4495800"/>
            <a:ext cx="1524000" cy="5857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10040"/>
        </a:buClr>
        <a:buFont typeface="Wingdings" pitchFamily="2" charset="2"/>
        <a:buChar char="§"/>
        <a:defRPr sz="23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fontAlgn="base">
        <a:spcBef>
          <a:spcPct val="20000"/>
        </a:spcBef>
        <a:spcAft>
          <a:spcPct val="0"/>
        </a:spcAft>
        <a:buClr>
          <a:srgbClr val="F10040"/>
        </a:buClr>
        <a:buChar char="–"/>
        <a:defRPr>
          <a:solidFill>
            <a:schemeClr val="tx1"/>
          </a:solidFill>
          <a:latin typeface="+mn-lt"/>
        </a:defRPr>
      </a:lvl2pPr>
      <a:lvl3pPr marL="971550" indent="-173038" algn="l" rtl="0" fontAlgn="base">
        <a:spcBef>
          <a:spcPct val="20000"/>
        </a:spcBef>
        <a:spcAft>
          <a:spcPct val="0"/>
        </a:spcAft>
        <a:buClr>
          <a:srgbClr val="F10040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312863" indent="-227013" algn="l" rtl="0" fontAlgn="base">
        <a:spcBef>
          <a:spcPct val="20000"/>
        </a:spcBef>
        <a:spcAft>
          <a:spcPct val="0"/>
        </a:spcAft>
        <a:buClr>
          <a:srgbClr val="F10040"/>
        </a:buClr>
        <a:buChar char="–"/>
        <a:defRPr>
          <a:solidFill>
            <a:schemeClr val="tx1"/>
          </a:solidFill>
          <a:latin typeface="+mn-lt"/>
        </a:defRPr>
      </a:lvl4pPr>
      <a:lvl5pPr marL="1595438" indent="-161925" algn="l" rtl="0" fontAlgn="base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5pPr>
      <a:lvl6pPr marL="2052638" indent="-161925" algn="l" rtl="0" fontAlgn="base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6pPr>
      <a:lvl7pPr marL="2509838" indent="-161925" algn="l" rtl="0" fontAlgn="base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7pPr>
      <a:lvl8pPr marL="2967038" indent="-161925" algn="l" rtl="0" fontAlgn="base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8pPr>
      <a:lvl9pPr marL="3424238" indent="-161925" algn="l" rtl="0" fontAlgn="base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mindstorms.lego.com/en-us/products/default.aspx" TargetMode="External"/><Relationship Id="rId7" Type="http://schemas.openxmlformats.org/officeDocument/2006/relationships/hyperlink" Target="http://www.canalys.com/pr/2010/r2010081.html" TargetMode="External"/><Relationship Id="rId2" Type="http://schemas.openxmlformats.org/officeDocument/2006/relationships/hyperlink" Target="http://www.htc.com/www/product/desire/specifica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ogitech.com/en-us/webcam-communications/webcams/devices/6333" TargetMode="External"/><Relationship Id="rId5" Type="http://schemas.openxmlformats.org/officeDocument/2006/relationships/hyperlink" Target="http://1.bp.blogspot.com/_s0SSX3Y2JTw/S-Cv_6lfKVI/AAAAAAAAFE8/SUlrHiF5RUg/s1600/battlezone_1.gif" TargetMode="External"/><Relationship Id="rId4" Type="http://schemas.openxmlformats.org/officeDocument/2006/relationships/hyperlink" Target="http://static.guim.co.uk/sys-images/Technology/Pix/pictures/2009/4/21/1240307015871/Tron-001.jp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905000" y="838200"/>
            <a:ext cx="7239000" cy="1981200"/>
          </a:xfrm>
        </p:spPr>
        <p:txBody>
          <a:bodyPr/>
          <a:lstStyle/>
          <a:p>
            <a:r>
              <a:rPr lang="en-US" sz="4800" dirty="0" err="1" smtClean="0"/>
              <a:t>RoboWars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SYSC 4907 Engineering Project</a:t>
            </a: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2819400"/>
            <a:ext cx="7239000" cy="1524000"/>
          </a:xfrm>
        </p:spPr>
        <p:txBody>
          <a:bodyPr/>
          <a:lstStyle/>
          <a:p>
            <a:r>
              <a:rPr lang="en-US" dirty="0" smtClean="0"/>
              <a:t>Presented: </a:t>
            </a:r>
            <a:r>
              <a:rPr lang="en-CA" dirty="0" smtClean="0"/>
              <a:t>Monday January 17</a:t>
            </a:r>
            <a:r>
              <a:rPr lang="en-CA" baseline="30000" dirty="0" smtClean="0"/>
              <a:t>th</a:t>
            </a:r>
            <a:r>
              <a:rPr lang="en-CA" dirty="0" smtClean="0"/>
              <a:t>, 2011</a:t>
            </a:r>
            <a:endParaRPr lang="en-US" dirty="0"/>
          </a:p>
          <a:p>
            <a:r>
              <a:rPr lang="en-US" dirty="0" smtClean="0"/>
              <a:t>Development Team:</a:t>
            </a:r>
          </a:p>
          <a:p>
            <a:r>
              <a:rPr lang="en-US" dirty="0" smtClean="0"/>
              <a:t>Alexander Craig		Alexander </a:t>
            </a:r>
            <a:r>
              <a:rPr lang="en-US" dirty="0" err="1" smtClean="0"/>
              <a:t>Dinardo</a:t>
            </a:r>
            <a:endParaRPr lang="en-US" dirty="0" smtClean="0"/>
          </a:p>
          <a:p>
            <a:r>
              <a:rPr lang="en-US" dirty="0" smtClean="0"/>
              <a:t>Steve </a:t>
            </a:r>
            <a:r>
              <a:rPr lang="en-US" dirty="0" err="1" smtClean="0"/>
              <a:t>Legere</a:t>
            </a:r>
            <a:r>
              <a:rPr lang="en-US" dirty="0" smtClean="0"/>
              <a:t>		Michael Wright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10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6" name="Picture 5" descr="architecture_diagra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6851" y="1600200"/>
            <a:ext cx="7028549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– Why Android?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is Open Source; anyone with sufficient knowledge is able to download the source code and propose new content, modifications, updates or patches.</a:t>
            </a:r>
          </a:p>
          <a:p>
            <a:endParaRPr lang="en-US" dirty="0" smtClean="0"/>
          </a:p>
          <a:p>
            <a:r>
              <a:rPr lang="en-US" dirty="0" smtClean="0"/>
              <a:t>Market Share – Android rose from 4% (Q2 2009) to 27% (Q2 2010). Android held 34% market share in the US (last year), placing it above Apple and RIM. [6]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A69A5-C75C-4017-9902-6D5483EF4E9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75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–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Currently, the mobile client is able to chat on the main server, initialize a game, and move its paired robot.</a:t>
            </a:r>
          </a:p>
          <a:p>
            <a:endParaRPr lang="en-US" dirty="0"/>
          </a:p>
          <a:p>
            <a:r>
              <a:rPr lang="en-US" dirty="0" smtClean="0"/>
              <a:t>Future work includes streaming video to the mobile client and rendering the augmented reality over the streaming video in real-time.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A69A5-C75C-4017-9902-6D5483EF4E9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36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sz="5400" b="1" dirty="0" smtClean="0"/>
              <a:t>DEMONSTRATION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A69A5-C75C-4017-9902-6D5483EF4E9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90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14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Applications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Although video games are used as the virtual worlds in our prototype, this is not a hard limitation.</a:t>
            </a:r>
          </a:p>
          <a:p>
            <a:endParaRPr lang="en-US" dirty="0"/>
          </a:p>
          <a:p>
            <a:r>
              <a:rPr lang="en-US" dirty="0" smtClean="0"/>
              <a:t>Virtual world state could be entirely simulated as in the prototype case, or the virtual world could be used to collaborate sensor information from external sources.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15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Application</a:t>
            </a:r>
            <a:br>
              <a:rPr lang="en-US" dirty="0" smtClean="0"/>
            </a:br>
            <a:r>
              <a:rPr lang="en-US" b="1" dirty="0" smtClean="0"/>
              <a:t>Elderly / Disabled Assistance</a:t>
            </a:r>
            <a:endParaRPr lang="en-US" b="1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2209800"/>
            <a:ext cx="6858000" cy="4419600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virtual world could be used to collaborate with other sensors and appliances in a home environment. For example, stored information might include appliance settings, thermostat settings, the status of lights in various rooms, grocery stocks… etc.</a:t>
            </a:r>
            <a:endParaRPr lang="en-US" dirty="0"/>
          </a:p>
          <a:p>
            <a:r>
              <a:rPr lang="en-US" dirty="0" smtClean="0"/>
              <a:t>A remotely controlled robotic drone could be used by the elderly or disabled to perform simple tasks around the home such as fetching items or interacting with appliances.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16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Application</a:t>
            </a:r>
            <a:br>
              <a:rPr lang="en-US" dirty="0" smtClean="0"/>
            </a:br>
            <a:r>
              <a:rPr lang="en-US" b="1" dirty="0" smtClean="0"/>
              <a:t>Search and Rescue</a:t>
            </a:r>
            <a:endParaRPr lang="en-US" b="1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2057400"/>
            <a:ext cx="6858000" cy="4419600"/>
          </a:xfrm>
        </p:spPr>
        <p:txBody>
          <a:bodyPr/>
          <a:lstStyle/>
          <a:p>
            <a:r>
              <a:rPr lang="en-US" dirty="0" smtClean="0"/>
              <a:t>Robotic drones are a means of performing search and rescue operations in areas which may be hazardous or inaccessible to human personnel.</a:t>
            </a:r>
            <a:endParaRPr lang="en-US" dirty="0"/>
          </a:p>
          <a:p>
            <a:r>
              <a:rPr lang="en-US" dirty="0" smtClean="0"/>
              <a:t>A virtual world could be used to collaborate sensor information (such as heartbeat sensors, thermal imaging, radar/sonar… etc.), as well as to coordinate the movements of the drones themselves.</a:t>
            </a:r>
          </a:p>
          <a:p>
            <a:r>
              <a:rPr lang="en-US" dirty="0" smtClean="0"/>
              <a:t>A small number of personnel could potentially manage a large number of rescue drones.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17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Application</a:t>
            </a:r>
            <a:br>
              <a:rPr lang="en-US" dirty="0" smtClean="0"/>
            </a:br>
            <a:r>
              <a:rPr lang="en-US" b="1" dirty="0" smtClean="0"/>
              <a:t>Security and Surveillance</a:t>
            </a:r>
            <a:endParaRPr lang="en-US" b="1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2057400"/>
            <a:ext cx="6858000" cy="4419600"/>
          </a:xfrm>
        </p:spPr>
        <p:txBody>
          <a:bodyPr/>
          <a:lstStyle/>
          <a:p>
            <a:r>
              <a:rPr lang="en-US" dirty="0" smtClean="0"/>
              <a:t>Robotic drones could be used to augment an existing security system by using a virtual world to collaborate with existing alarm and camera systems.</a:t>
            </a:r>
          </a:p>
          <a:p>
            <a:r>
              <a:rPr lang="en-US" dirty="0" smtClean="0"/>
              <a:t>For example, drones could automatically move toward the site of an alarm until a human operator assumes control.</a:t>
            </a:r>
          </a:p>
          <a:p>
            <a:r>
              <a:rPr lang="en-US" dirty="0" smtClean="0"/>
              <a:t>A mobile client ensures that security personnel can operate the drones regardless of their current position when an alarm is triggered.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18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/>
              <a:t>[1] </a:t>
            </a:r>
            <a:r>
              <a:rPr lang="en-US" sz="1400" dirty="0" smtClean="0">
                <a:hlinkClick r:id="rId2"/>
              </a:rPr>
              <a:t>http://www.htc.com/www/product/desire/specification.html</a:t>
            </a:r>
            <a:endParaRPr lang="en-US" sz="1400" dirty="0" smtClean="0"/>
          </a:p>
          <a:p>
            <a:r>
              <a:rPr lang="en-US" sz="1400" dirty="0" smtClean="0"/>
              <a:t>[2] </a:t>
            </a:r>
            <a:r>
              <a:rPr lang="en-US" sz="1400" dirty="0" smtClean="0">
                <a:hlinkClick r:id="rId3"/>
              </a:rPr>
              <a:t>http://mindstorms.lego.com/en-us/products/default.aspx</a:t>
            </a:r>
            <a:endParaRPr lang="en-US" sz="1400" dirty="0" smtClean="0"/>
          </a:p>
          <a:p>
            <a:r>
              <a:rPr lang="en-US" sz="1400" dirty="0" smtClean="0"/>
              <a:t>[3] </a:t>
            </a:r>
            <a:r>
              <a:rPr lang="en-US" sz="1400" dirty="0" smtClean="0">
                <a:hlinkClick r:id="rId4"/>
              </a:rPr>
              <a:t>http://static.guim.co.uk/sys-images/Technology/Pix/pictures/2009/4/21/1240307015871/Tron-001.jpg</a:t>
            </a:r>
            <a:endParaRPr lang="en-US" sz="1400" dirty="0" smtClean="0"/>
          </a:p>
          <a:p>
            <a:r>
              <a:rPr lang="en-US" sz="1400" dirty="0" smtClean="0"/>
              <a:t>[4] </a:t>
            </a:r>
            <a:r>
              <a:rPr lang="en-US" sz="1400" dirty="0" smtClean="0">
                <a:hlinkClick r:id="rId5"/>
              </a:rPr>
              <a:t>http://1.bp.blogspot.com/_s0SSX3Y2JTw/S-Cv_6lfKVI/AAAAAAAAFE8/SUlrHiF5RUg/s1600/battlezone_1.gif</a:t>
            </a:r>
            <a:endParaRPr lang="en-US" sz="1400" dirty="0" smtClean="0"/>
          </a:p>
          <a:p>
            <a:r>
              <a:rPr lang="en-US" sz="1400" dirty="0" smtClean="0"/>
              <a:t>[5] </a:t>
            </a:r>
            <a:r>
              <a:rPr lang="en-US" sz="1400" dirty="0" smtClean="0">
                <a:hlinkClick r:id="rId6"/>
              </a:rPr>
              <a:t>http://</a:t>
            </a:r>
            <a:r>
              <a:rPr lang="en-US" sz="1400" dirty="0" smtClean="0">
                <a:hlinkClick r:id="rId6"/>
              </a:rPr>
              <a:t>www.logitech.com/en-us/webcam-communications/webcams/devices/6333</a:t>
            </a:r>
            <a:endParaRPr lang="en-US" sz="1400" dirty="0" smtClean="0"/>
          </a:p>
          <a:p>
            <a:r>
              <a:rPr lang="en-US" sz="1400" dirty="0" smtClean="0"/>
              <a:t>[</a:t>
            </a:r>
            <a:r>
              <a:rPr lang="en-US" sz="1400" dirty="0"/>
              <a:t>6] </a:t>
            </a:r>
            <a:r>
              <a:rPr lang="en-US" sz="1400" dirty="0">
                <a:hlinkClick r:id="rId7"/>
              </a:rPr>
              <a:t>http://</a:t>
            </a:r>
            <a:r>
              <a:rPr lang="en-US" sz="1400" dirty="0" smtClean="0">
                <a:hlinkClick r:id="rId7"/>
              </a:rPr>
              <a:t>www.canalys.com/pr/2010/r2010081.html</a:t>
            </a:r>
            <a:endParaRPr lang="en-US" sz="1400" dirty="0" smtClean="0"/>
          </a:p>
          <a:p>
            <a:endParaRPr lang="en-US" sz="1400" dirty="0" smtClean="0"/>
          </a:p>
          <a:p>
            <a:pPr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17BCD-ADBD-4BB2-84B1-1D2469794772}" type="slidenum">
              <a:rPr lang="en-US"/>
              <a:pPr/>
              <a:t>2</a:t>
            </a:fld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905000" y="1066800"/>
            <a:ext cx="3124200" cy="3276600"/>
          </a:xfrm>
          <a:prstGeom prst="rect">
            <a:avLst/>
          </a:prstGeom>
          <a:solidFill>
            <a:srgbClr val="F1004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2133600" y="1371600"/>
            <a:ext cx="25908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 err="1" smtClean="0">
                <a:solidFill>
                  <a:schemeClr val="bg1"/>
                </a:solidFill>
                <a:latin typeface="Egyptienne F Black" pitchFamily="18" charset="0"/>
              </a:rPr>
              <a:t>RoboWars</a:t>
            </a:r>
            <a:r>
              <a:rPr lang="en-US" sz="3200" dirty="0" smtClean="0">
                <a:solidFill>
                  <a:schemeClr val="bg1"/>
                </a:solidFill>
                <a:latin typeface="Egyptienne F Black" pitchFamily="18" charset="0"/>
              </a:rPr>
              <a:t> Overview</a:t>
            </a:r>
            <a:endParaRPr lang="en-US" sz="3200" dirty="0">
              <a:solidFill>
                <a:schemeClr val="bg1"/>
              </a:solidFill>
              <a:latin typeface="Egyptienne F Roman" pitchFamily="18" charset="0"/>
            </a:endParaRP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5181600" y="10668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2133600" y="3200400"/>
            <a:ext cx="25908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dirty="0" smtClean="0">
                <a:solidFill>
                  <a:schemeClr val="bg1"/>
                </a:solidFill>
                <a:latin typeface="+mn-lt"/>
              </a:rPr>
              <a:t>Presented By:</a:t>
            </a:r>
            <a:br>
              <a:rPr lang="en-US" sz="2300" dirty="0" smtClean="0">
                <a:solidFill>
                  <a:schemeClr val="bg1"/>
                </a:solidFill>
                <a:latin typeface="+mn-lt"/>
              </a:rPr>
            </a:br>
            <a:r>
              <a:rPr lang="en-US" sz="2300" dirty="0" smtClean="0">
                <a:solidFill>
                  <a:schemeClr val="bg1"/>
                </a:solidFill>
                <a:latin typeface="+mn-lt"/>
              </a:rPr>
              <a:t>Alexander Craig</a:t>
            </a:r>
            <a:endParaRPr lang="en-US" sz="23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5105400" y="10668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Egyptienne F Black" pitchFamily="18" charset="0"/>
              </a:rPr>
              <a:t>Topics:</a:t>
            </a:r>
            <a:endParaRPr lang="en-US" dirty="0">
              <a:latin typeface="Egyptienne F Black" pitchFamily="18" charset="0"/>
            </a:endParaRP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5105400" y="16002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5181600" y="1600200"/>
            <a:ext cx="3733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F10040"/>
              </a:buClr>
              <a:buFont typeface="Wingdings" pitchFamily="2" charset="2"/>
              <a:buChar char="§"/>
            </a:pPr>
            <a:r>
              <a:rPr lang="en-US" sz="2300" dirty="0" smtClean="0">
                <a:latin typeface="+mn-lt"/>
              </a:rPr>
              <a:t>Project Objectives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F10040"/>
              </a:buClr>
              <a:buFont typeface="Wingdings" pitchFamily="2" charset="2"/>
              <a:buChar char="§"/>
            </a:pPr>
            <a:r>
              <a:rPr lang="en-US" sz="2300" dirty="0" smtClean="0">
                <a:latin typeface="+mn-lt"/>
              </a:rPr>
              <a:t>Proposed Solution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F10040"/>
              </a:buClr>
              <a:buFont typeface="Wingdings" pitchFamily="2" charset="2"/>
              <a:buChar char="§"/>
            </a:pPr>
            <a:r>
              <a:rPr lang="en-US" sz="2300" dirty="0" smtClean="0">
                <a:latin typeface="+mn-lt"/>
              </a:rPr>
              <a:t>System </a:t>
            </a:r>
            <a:r>
              <a:rPr lang="en-US" sz="2300" dirty="0" smtClean="0">
                <a:latin typeface="+mn-lt"/>
              </a:rPr>
              <a:t>Architecture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F10040"/>
              </a:buClr>
              <a:buFont typeface="Wingdings" pitchFamily="2" charset="2"/>
              <a:buChar char="§"/>
            </a:pPr>
            <a:r>
              <a:rPr lang="en-US" sz="2300" dirty="0" smtClean="0">
                <a:latin typeface="+mn-lt"/>
              </a:rPr>
              <a:t>Android</a:t>
            </a:r>
            <a:endParaRPr lang="en-US" sz="2300" dirty="0" smtClean="0">
              <a:latin typeface="+mn-lt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F10040"/>
              </a:buClr>
              <a:buFont typeface="Wingdings" pitchFamily="2" charset="2"/>
              <a:buChar char="§"/>
            </a:pPr>
            <a:r>
              <a:rPr lang="en-US" sz="2300" dirty="0" smtClean="0">
                <a:latin typeface="+mn-lt"/>
              </a:rPr>
              <a:t>Potential Applications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3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6858000" cy="4419600"/>
          </a:xfrm>
        </p:spPr>
        <p:txBody>
          <a:bodyPr/>
          <a:lstStyle/>
          <a:p>
            <a:pPr lvl="0"/>
            <a:r>
              <a:rPr lang="en-CA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project objective is to develop a robotics control system which is both intuitive to use and is implemented on a mobile platform that is widely available and used by the public</a:t>
            </a:r>
            <a:r>
              <a:rPr lang="en-CA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en-CA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CA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second project objective is to experiment with the combination of live video and virtually generated, overlaid imagery to enhance the ease of use and feature set of a robotics control system. This technology is commonly referred to as </a:t>
            </a:r>
            <a:r>
              <a:rPr lang="en-CA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augmented reality</a:t>
            </a:r>
            <a:r>
              <a:rPr lang="en-CA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4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6858000" cy="4419600"/>
          </a:xfrm>
        </p:spPr>
        <p:txBody>
          <a:bodyPr/>
          <a:lstStyle/>
          <a:p>
            <a:pPr lvl="0"/>
            <a:r>
              <a:rPr lang="en-CA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combine these objectives, the project aims to create a system which </a:t>
            </a:r>
            <a:r>
              <a:rPr lang="en-CA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allows </a:t>
            </a:r>
            <a:r>
              <a:rPr lang="en-CA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remotely controlled robots to share and interact with a simple virtual world which will be rendered on to a live video feed and displayed to </a:t>
            </a:r>
            <a:r>
              <a:rPr lang="en-CA" dirty="0" smtClean="0"/>
              <a:t>the remote operators</a:t>
            </a:r>
            <a:r>
              <a:rPr lang="en-CA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5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1143000"/>
            <a:ext cx="6858000" cy="533400"/>
          </a:xfrm>
        </p:spPr>
        <p:txBody>
          <a:bodyPr/>
          <a:lstStyle/>
          <a:p>
            <a:r>
              <a:rPr lang="en-US" dirty="0" smtClean="0"/>
              <a:t>Solution - Hardware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305050"/>
            <a:ext cx="235267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2438400"/>
            <a:ext cx="3352800" cy="300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5000" y="5334000"/>
            <a:ext cx="3048000" cy="1295400"/>
          </a:xfrm>
        </p:spPr>
        <p:txBody>
          <a:bodyPr/>
          <a:lstStyle/>
          <a:p>
            <a:r>
              <a:rPr lang="en-CA" sz="2000" dirty="0" smtClean="0"/>
              <a:t>Smart phones running Android version 2.2 [1]</a:t>
            </a:r>
            <a:endParaRPr lang="en-CA" sz="2000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2209800" y="1828800"/>
            <a:ext cx="198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sng" strike="noStrike" kern="0" cap="none" spc="0" normalizeH="0" baseline="0" noProof="0" dirty="0" smtClean="0">
                <a:ln>
                  <a:noFill/>
                </a:ln>
                <a:solidFill>
                  <a:srgbClr val="F1004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Mobile</a:t>
            </a:r>
            <a:r>
              <a:rPr kumimoji="0" lang="en-US" b="0" i="0" u="sng" strike="noStrike" kern="0" cap="none" spc="0" normalizeH="0" noProof="0" dirty="0" smtClean="0">
                <a:ln>
                  <a:noFill/>
                </a:ln>
                <a:solidFill>
                  <a:srgbClr val="F1004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Client</a:t>
            </a:r>
            <a:endParaRPr kumimoji="0" lang="en-US" b="0" i="0" u="sng" strike="noStrike" kern="0" cap="none" spc="0" normalizeH="0" baseline="0" noProof="0" dirty="0" smtClean="0">
              <a:ln>
                <a:noFill/>
              </a:ln>
              <a:solidFill>
                <a:srgbClr val="F1004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6248400" y="1828800"/>
            <a:ext cx="198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sng" strike="noStrike" kern="0" cap="none" spc="0" normalizeH="0" baseline="0" noProof="0" dirty="0" smtClean="0">
                <a:ln>
                  <a:noFill/>
                </a:ln>
                <a:solidFill>
                  <a:srgbClr val="F1004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Robotics</a:t>
            </a:r>
          </a:p>
        </p:txBody>
      </p:sp>
      <p:sp>
        <p:nvSpPr>
          <p:cNvPr id="10" name="Content Placeholder 6"/>
          <p:cNvSpPr txBox="1">
            <a:spLocks/>
          </p:cNvSpPr>
          <p:nvPr/>
        </p:nvSpPr>
        <p:spPr bwMode="auto">
          <a:xfrm>
            <a:off x="5562600" y="5334000"/>
            <a:ext cx="3048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1004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CA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LEGO </a:t>
            </a:r>
            <a:r>
              <a:rPr kumimoji="0" lang="en-CA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Mindstorms</a:t>
            </a:r>
            <a:r>
              <a:rPr kumimoji="0" lang="en-CA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NXT 2.0 Robotics Kits [2]</a:t>
            </a:r>
            <a:endParaRPr kumimoji="0" lang="en-CA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6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How it Works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1905000"/>
            <a:ext cx="6858000" cy="44196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Robots are placed into a designated arena, and register wirelessly with the application server.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Mobile users connect to the application server, and are paired to one of the registered robots.</a:t>
            </a: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User input is used to generate and send commands to the user’s paired robot.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4191000"/>
            <a:ext cx="1180497" cy="1558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8898" y="4191000"/>
            <a:ext cx="1680102" cy="150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eft-Right Arrow 6"/>
          <p:cNvSpPr/>
          <p:nvPr/>
        </p:nvSpPr>
        <p:spPr bwMode="auto">
          <a:xfrm>
            <a:off x="4495800" y="4682264"/>
            <a:ext cx="1143000" cy="381000"/>
          </a:xfrm>
          <a:prstGeom prst="left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How it Works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6858000" cy="44196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The application server simulates a real-time virtual environment which the robots interact with based on user input and their current position within the arena.</a:t>
            </a:r>
          </a:p>
          <a:p>
            <a:r>
              <a:rPr lang="en-US" dirty="0" smtClean="0">
                <a:latin typeface="+mj-lt"/>
              </a:rPr>
              <a:t>For our prototype, simple video games will be used as the virtual environments. For example: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495800"/>
            <a:ext cx="3619039" cy="1658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4457700"/>
            <a:ext cx="2286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2971800" y="6172200"/>
            <a:ext cx="2362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10040"/>
              </a:buClr>
              <a:buSzTx/>
              <a:tabLst/>
              <a:defRPr/>
            </a:pPr>
            <a:r>
              <a:rPr lang="en-US" sz="2000" kern="0" dirty="0" smtClean="0">
                <a:latin typeface="+mn-lt"/>
              </a:rPr>
              <a:t>[3] Light Cycles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6248400" y="6172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10040"/>
              </a:buClr>
              <a:buSzTx/>
              <a:tabLst/>
              <a:defRPr/>
            </a:pPr>
            <a:r>
              <a:rPr lang="en-US" sz="2000" kern="0" dirty="0" smtClean="0">
                <a:latin typeface="+mn-lt"/>
              </a:rPr>
              <a:t>[4] Tank Simulation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8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How it Works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6858000" cy="4419600"/>
          </a:xfrm>
        </p:spPr>
        <p:txBody>
          <a:bodyPr/>
          <a:lstStyle/>
          <a:p>
            <a:r>
              <a:rPr lang="en-US" dirty="0" smtClean="0"/>
              <a:t>A camera connected to the application server overlooks the robot arena.</a:t>
            </a:r>
          </a:p>
          <a:p>
            <a:r>
              <a:rPr lang="en-US" dirty="0" smtClean="0"/>
              <a:t>The application server streams the video feed and the state of the simulated virtual world to remotely connected clients.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4191000"/>
            <a:ext cx="2622550" cy="1931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362200" y="61722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1004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[5] Logitech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Quickcam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9000 Pro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9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How it Works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6858000" cy="4419600"/>
          </a:xfrm>
        </p:spPr>
        <p:txBody>
          <a:bodyPr/>
          <a:lstStyle/>
          <a:p>
            <a:r>
              <a:rPr lang="en-US" dirty="0" smtClean="0"/>
              <a:t>The mobile client uses OpenGL to render 3D imagery corresponding to the virtual world state on top of the received live video feed.</a:t>
            </a:r>
          </a:p>
          <a:p>
            <a:endParaRPr lang="en-US" dirty="0" smtClean="0"/>
          </a:p>
          <a:p>
            <a:r>
              <a:rPr lang="en-US" dirty="0" smtClean="0"/>
              <a:t>The end user uses either an on-screen button display or the tilt sensors in their smartphone to send movement commands to their paired robot.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1">
      <a:majorFont>
        <a:latin typeface="Egyptienne F Black"/>
        <a:ea typeface=""/>
        <a:cs typeface=""/>
      </a:majorFont>
      <a:minorFont>
        <a:latin typeface="Egyptienne F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839</Words>
  <Application>Microsoft Office PowerPoint</Application>
  <PresentationFormat>On-screen Show (4:3)</PresentationFormat>
  <Paragraphs>99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Blank</vt:lpstr>
      <vt:lpstr>RoboWars SYSC 4907 Engineering Project</vt:lpstr>
      <vt:lpstr>PowerPoint Presentation</vt:lpstr>
      <vt:lpstr>Project Objectives</vt:lpstr>
      <vt:lpstr>Solution</vt:lpstr>
      <vt:lpstr>Solution - Hardware</vt:lpstr>
      <vt:lpstr>Solution – How it Works</vt:lpstr>
      <vt:lpstr>Solution – How it Works</vt:lpstr>
      <vt:lpstr>Solution – How it Works</vt:lpstr>
      <vt:lpstr>Solution – How it Works</vt:lpstr>
      <vt:lpstr>System Architecture</vt:lpstr>
      <vt:lpstr>Android – Why Android?</vt:lpstr>
      <vt:lpstr>Android – Progress</vt:lpstr>
      <vt:lpstr>Android</vt:lpstr>
      <vt:lpstr>Potential Applications</vt:lpstr>
      <vt:lpstr>Potential Application Elderly / Disabled Assistance</vt:lpstr>
      <vt:lpstr>Potential Application Search and Rescue</vt:lpstr>
      <vt:lpstr>Potential Application Security and Surveillance</vt:lpstr>
      <vt:lpstr>References</vt:lpstr>
    </vt:vector>
  </TitlesOfParts>
  <Company>Hewson Bridge and Smith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Studio</dc:creator>
  <cp:lastModifiedBy>Steve</cp:lastModifiedBy>
  <cp:revision>66</cp:revision>
  <cp:lastPrinted>2003-01-16T15:49:46Z</cp:lastPrinted>
  <dcterms:created xsi:type="dcterms:W3CDTF">2003-01-15T21:15:39Z</dcterms:created>
  <dcterms:modified xsi:type="dcterms:W3CDTF">2011-01-11T17:38:29Z</dcterms:modified>
</cp:coreProperties>
</file>