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9"/>
  </p:notesMasterIdLst>
  <p:handoutMasterIdLst>
    <p:handoutMasterId r:id="rId20"/>
  </p:handoutMasterIdLst>
  <p:sldIdLst>
    <p:sldId id="256" r:id="rId2"/>
    <p:sldId id="258" r:id="rId3"/>
    <p:sldId id="271" r:id="rId4"/>
    <p:sldId id="264" r:id="rId5"/>
    <p:sldId id="269" r:id="rId6"/>
    <p:sldId id="262" r:id="rId7"/>
    <p:sldId id="257" r:id="rId8"/>
    <p:sldId id="266" r:id="rId9"/>
    <p:sldId id="267" r:id="rId10"/>
    <p:sldId id="268" r:id="rId11"/>
    <p:sldId id="275" r:id="rId12"/>
    <p:sldId id="265" r:id="rId13"/>
    <p:sldId id="276" r:id="rId14"/>
    <p:sldId id="272" r:id="rId15"/>
    <p:sldId id="273" r:id="rId16"/>
    <p:sldId id="274" r:id="rId17"/>
    <p:sldId id="263" r:id="rId1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7070"/>
    <a:srgbClr val="F1004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77643" autoAdjust="0"/>
  </p:normalViewPr>
  <p:slideViewPr>
    <p:cSldViewPr>
      <p:cViewPr varScale="1">
        <p:scale>
          <a:sx n="86" d="100"/>
          <a:sy n="86" d="100"/>
        </p:scale>
        <p:origin x="-1614" y="-90"/>
      </p:cViewPr>
      <p:guideLst>
        <p:guide orient="horz" pos="2736"/>
        <p:guide pos="1248"/>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512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512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512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4B95CFC-8D90-4955-B2B9-C1437AEA923F}"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819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19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19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819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E00E7371-80A2-4894-A71A-E39284D7ECA2}"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pitchFamily="18" charset="0"/>
        <a:ea typeface="+mn-ea"/>
        <a:cs typeface="+mn-cs"/>
      </a:defRPr>
    </a:lvl1pPr>
    <a:lvl2pPr marL="457200" algn="l" rtl="0" fontAlgn="base">
      <a:spcBef>
        <a:spcPct val="30000"/>
      </a:spcBef>
      <a:spcAft>
        <a:spcPct val="0"/>
      </a:spcAft>
      <a:defRPr sz="1200" kern="1200">
        <a:solidFill>
          <a:schemeClr val="tx1"/>
        </a:solidFill>
        <a:latin typeface="Times" pitchFamily="18" charset="0"/>
        <a:ea typeface="+mn-ea"/>
        <a:cs typeface="+mn-cs"/>
      </a:defRPr>
    </a:lvl2pPr>
    <a:lvl3pPr marL="914400" algn="l" rtl="0" fontAlgn="base">
      <a:spcBef>
        <a:spcPct val="30000"/>
      </a:spcBef>
      <a:spcAft>
        <a:spcPct val="0"/>
      </a:spcAft>
      <a:defRPr sz="1200" kern="1200">
        <a:solidFill>
          <a:schemeClr val="tx1"/>
        </a:solidFill>
        <a:latin typeface="Times" pitchFamily="18" charset="0"/>
        <a:ea typeface="+mn-ea"/>
        <a:cs typeface="+mn-cs"/>
      </a:defRPr>
    </a:lvl3pPr>
    <a:lvl4pPr marL="1371600" algn="l" rtl="0" fontAlgn="base">
      <a:spcBef>
        <a:spcPct val="30000"/>
      </a:spcBef>
      <a:spcAft>
        <a:spcPct val="0"/>
      </a:spcAft>
      <a:defRPr sz="1200" kern="1200">
        <a:solidFill>
          <a:schemeClr val="tx1"/>
        </a:solidFill>
        <a:latin typeface="Times" pitchFamily="18" charset="0"/>
        <a:ea typeface="+mn-ea"/>
        <a:cs typeface="+mn-cs"/>
      </a:defRPr>
    </a:lvl4pPr>
    <a:lvl5pPr marL="1828800" algn="l" rtl="0" fontAlgn="base">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82" name="Rectangle 10"/>
          <p:cNvSpPr>
            <a:spLocks noChangeArrowheads="1"/>
          </p:cNvSpPr>
          <p:nvPr userDrawn="1"/>
        </p:nvSpPr>
        <p:spPr bwMode="auto">
          <a:xfrm>
            <a:off x="0" y="1066800"/>
            <a:ext cx="1828800" cy="3276600"/>
          </a:xfrm>
          <a:prstGeom prst="rect">
            <a:avLst/>
          </a:prstGeom>
          <a:solidFill>
            <a:srgbClr val="707070"/>
          </a:solidFill>
          <a:ln w="9525">
            <a:noFill/>
            <a:miter lim="800000"/>
            <a:headEnd/>
            <a:tailEnd/>
          </a:ln>
          <a:effectLst/>
        </p:spPr>
        <p:txBody>
          <a:bodyPr wrap="none" anchor="ctr"/>
          <a:lstStyle/>
          <a:p>
            <a:endParaRPr lang="en-CA"/>
          </a:p>
        </p:txBody>
      </p:sp>
      <p:sp>
        <p:nvSpPr>
          <p:cNvPr id="3083" name="Rectangle 11"/>
          <p:cNvSpPr>
            <a:spLocks noChangeArrowheads="1"/>
          </p:cNvSpPr>
          <p:nvPr userDrawn="1"/>
        </p:nvSpPr>
        <p:spPr bwMode="auto">
          <a:xfrm>
            <a:off x="1905000" y="1066800"/>
            <a:ext cx="7239000" cy="3276600"/>
          </a:xfrm>
          <a:prstGeom prst="rect">
            <a:avLst/>
          </a:prstGeom>
          <a:solidFill>
            <a:srgbClr val="F10040"/>
          </a:solidFill>
          <a:ln w="9525">
            <a:noFill/>
            <a:miter lim="800000"/>
            <a:headEnd/>
            <a:tailEnd/>
          </a:ln>
          <a:effectLst/>
        </p:spPr>
        <p:txBody>
          <a:bodyPr wrap="none" anchor="ctr"/>
          <a:lstStyle/>
          <a:p>
            <a:endParaRPr lang="en-CA"/>
          </a:p>
        </p:txBody>
      </p:sp>
      <p:sp>
        <p:nvSpPr>
          <p:cNvPr id="3080" name="Rectangle 8"/>
          <p:cNvSpPr>
            <a:spLocks noChangeArrowheads="1"/>
          </p:cNvSpPr>
          <p:nvPr userDrawn="1"/>
        </p:nvSpPr>
        <p:spPr bwMode="auto">
          <a:xfrm>
            <a:off x="0" y="700088"/>
            <a:ext cx="1828800" cy="301625"/>
          </a:xfrm>
          <a:prstGeom prst="rect">
            <a:avLst/>
          </a:prstGeom>
          <a:solidFill>
            <a:srgbClr val="F10040"/>
          </a:solidFill>
          <a:ln w="9525">
            <a:noFill/>
            <a:miter lim="800000"/>
            <a:headEnd/>
            <a:tailEnd/>
          </a:ln>
          <a:effectLst/>
        </p:spPr>
        <p:txBody>
          <a:bodyPr wrap="none" anchor="ctr"/>
          <a:lstStyle/>
          <a:p>
            <a:endParaRPr lang="en-CA"/>
          </a:p>
        </p:txBody>
      </p:sp>
      <p:sp>
        <p:nvSpPr>
          <p:cNvPr id="3081" name="Rectangle 9"/>
          <p:cNvSpPr>
            <a:spLocks noChangeArrowheads="1"/>
          </p:cNvSpPr>
          <p:nvPr userDrawn="1"/>
        </p:nvSpPr>
        <p:spPr bwMode="auto">
          <a:xfrm>
            <a:off x="1905000" y="700088"/>
            <a:ext cx="7239000" cy="304800"/>
          </a:xfrm>
          <a:prstGeom prst="rect">
            <a:avLst/>
          </a:prstGeom>
          <a:solidFill>
            <a:schemeClr val="tx1"/>
          </a:solidFill>
          <a:ln w="9525">
            <a:noFill/>
            <a:miter lim="800000"/>
            <a:headEnd/>
            <a:tailEnd/>
          </a:ln>
          <a:effectLst/>
        </p:spPr>
        <p:txBody>
          <a:bodyPr wrap="none" anchor="ctr"/>
          <a:lstStyle/>
          <a:p>
            <a:endParaRPr lang="en-CA"/>
          </a:p>
        </p:txBody>
      </p:sp>
      <p:sp>
        <p:nvSpPr>
          <p:cNvPr id="3074" name="Rectangle 2"/>
          <p:cNvSpPr>
            <a:spLocks noGrp="1" noChangeArrowheads="1"/>
          </p:cNvSpPr>
          <p:nvPr>
            <p:ph type="ctrTitle"/>
          </p:nvPr>
        </p:nvSpPr>
        <p:spPr>
          <a:xfrm>
            <a:off x="1905000" y="1066800"/>
            <a:ext cx="7239000" cy="1981200"/>
          </a:xfrm>
        </p:spPr>
        <p:txBody>
          <a:bodyPr lIns="91440" tIns="45720" rIns="91440" bIns="45720" anchor="ctr"/>
          <a:lstStyle>
            <a:lvl1pPr algn="ctr">
              <a:defRPr sz="3600">
                <a:solidFill>
                  <a:schemeClr val="bg1"/>
                </a:solidFill>
              </a:defRPr>
            </a:lvl1pPr>
          </a:lstStyle>
          <a:p>
            <a:r>
              <a:rPr lang="en-US"/>
              <a:t>Click to edit Master title style</a:t>
            </a:r>
          </a:p>
        </p:txBody>
      </p:sp>
      <p:sp>
        <p:nvSpPr>
          <p:cNvPr id="3075" name="Rectangle 3"/>
          <p:cNvSpPr>
            <a:spLocks noGrp="1" noChangeArrowheads="1"/>
          </p:cNvSpPr>
          <p:nvPr>
            <p:ph type="subTitle" idx="1"/>
          </p:nvPr>
        </p:nvSpPr>
        <p:spPr>
          <a:xfrm>
            <a:off x="1905000" y="3200400"/>
            <a:ext cx="7239000" cy="1143000"/>
          </a:xfrm>
        </p:spPr>
        <p:txBody>
          <a:bodyPr lIns="91440" tIns="45720" rIns="91440" bIns="45720"/>
          <a:lstStyle>
            <a:lvl1pPr marL="0" indent="0" algn="ctr">
              <a:buFont typeface="Wingdings" pitchFamily="2" charset="2"/>
              <a:buNone/>
              <a:defRPr sz="1800">
                <a:solidFill>
                  <a:schemeClr val="bg1"/>
                </a:solidFill>
                <a:latin typeface="Egyptienne F Bold" charset="0"/>
              </a:defRPr>
            </a:lvl1pPr>
          </a:lstStyle>
          <a:p>
            <a:r>
              <a:rPr lang="en-US"/>
              <a:t>Click to edit Master subtitle style</a:t>
            </a:r>
          </a:p>
        </p:txBody>
      </p:sp>
      <p:pic>
        <p:nvPicPr>
          <p:cNvPr id="3086" name="Picture 14" descr="CarletonWide_Tag_K_186"/>
          <p:cNvPicPr>
            <a:picLocks noChangeAspect="1" noChangeArrowheads="1"/>
          </p:cNvPicPr>
          <p:nvPr userDrawn="1"/>
        </p:nvPicPr>
        <p:blipFill>
          <a:blip r:embed="rId2" cstate="print"/>
          <a:srcRect/>
          <a:stretch>
            <a:fillRect/>
          </a:stretch>
        </p:blipFill>
        <p:spPr bwMode="auto">
          <a:xfrm>
            <a:off x="152400" y="4495800"/>
            <a:ext cx="1524000" cy="585788"/>
          </a:xfrm>
          <a:prstGeom prst="rect">
            <a:avLst/>
          </a:prstGeom>
          <a:noFill/>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Slide Number Placeholder 3"/>
          <p:cNvSpPr>
            <a:spLocks noGrp="1"/>
          </p:cNvSpPr>
          <p:nvPr>
            <p:ph type="sldNum" sz="quarter" idx="10"/>
          </p:nvPr>
        </p:nvSpPr>
        <p:spPr/>
        <p:txBody>
          <a:bodyPr/>
          <a:lstStyle>
            <a:lvl1pPr>
              <a:defRPr/>
            </a:lvl1pPr>
          </a:lstStyle>
          <a:p>
            <a:fld id="{2C49CFD9-8BAA-4A0F-8F20-A891D4175D52}" type="slidenum">
              <a:rPr lang="en-US"/>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24700" y="1143000"/>
            <a:ext cx="1714500" cy="5257800"/>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1981200" y="1143000"/>
            <a:ext cx="4991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Slide Number Placeholder 3"/>
          <p:cNvSpPr>
            <a:spLocks noGrp="1"/>
          </p:cNvSpPr>
          <p:nvPr>
            <p:ph type="sldNum" sz="quarter" idx="10"/>
          </p:nvPr>
        </p:nvSpPr>
        <p:spPr/>
        <p:txBody>
          <a:bodyPr/>
          <a:lstStyle>
            <a:lvl1pPr>
              <a:defRPr/>
            </a:lvl1pPr>
          </a:lstStyle>
          <a:p>
            <a:fld id="{6F7042A6-A296-4C07-AE00-C52EE7194C76}" type="slidenum">
              <a:rPr lang="en-US"/>
              <a:pPr/>
              <a:t>‹#›</a:t>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Slide Number Placeholder 3"/>
          <p:cNvSpPr>
            <a:spLocks noGrp="1"/>
          </p:cNvSpPr>
          <p:nvPr>
            <p:ph type="sldNum" sz="quarter" idx="10"/>
          </p:nvPr>
        </p:nvSpPr>
        <p:spPr/>
        <p:txBody>
          <a:bodyPr/>
          <a:lstStyle>
            <a:lvl1pPr>
              <a:defRPr/>
            </a:lvl1pPr>
          </a:lstStyle>
          <a:p>
            <a:fld id="{FAAA69A5-C75C-4017-9902-6D5483EF4E9B}" type="slidenum">
              <a:rPr lang="en-US"/>
              <a:pPr/>
              <a:t>‹#›</a:t>
            </a:fld>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BDD8A70B-4059-4881-A5B3-46D5E907429A}" type="slidenum">
              <a:rPr lang="en-US"/>
              <a:pPr/>
              <a:t>‹#›</a:t>
            </a:fld>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1981200" y="1981200"/>
            <a:ext cx="33528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5486400" y="1981200"/>
            <a:ext cx="33528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Slide Number Placeholder 4"/>
          <p:cNvSpPr>
            <a:spLocks noGrp="1"/>
          </p:cNvSpPr>
          <p:nvPr>
            <p:ph type="sldNum" sz="quarter" idx="10"/>
          </p:nvPr>
        </p:nvSpPr>
        <p:spPr/>
        <p:txBody>
          <a:bodyPr/>
          <a:lstStyle>
            <a:lvl1pPr>
              <a:defRPr/>
            </a:lvl1pPr>
          </a:lstStyle>
          <a:p>
            <a:fld id="{9A241B81-57B7-4E05-A8B4-380D9B6ADB1D}" type="slidenum">
              <a:rPr lang="en-US"/>
              <a:pPr/>
              <a:t>‹#›</a:t>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Slide Number Placeholder 6"/>
          <p:cNvSpPr>
            <a:spLocks noGrp="1"/>
          </p:cNvSpPr>
          <p:nvPr>
            <p:ph type="sldNum" sz="quarter" idx="10"/>
          </p:nvPr>
        </p:nvSpPr>
        <p:spPr/>
        <p:txBody>
          <a:bodyPr/>
          <a:lstStyle>
            <a:lvl1pPr>
              <a:defRPr/>
            </a:lvl1pPr>
          </a:lstStyle>
          <a:p>
            <a:fld id="{2DAA1D56-2B75-4F6B-864D-F45348FE208F}" type="slidenum">
              <a:rPr lang="en-US"/>
              <a:pPr/>
              <a:t>‹#›</a:t>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Slide Number Placeholder 2"/>
          <p:cNvSpPr>
            <a:spLocks noGrp="1"/>
          </p:cNvSpPr>
          <p:nvPr>
            <p:ph type="sldNum" sz="quarter" idx="10"/>
          </p:nvPr>
        </p:nvSpPr>
        <p:spPr/>
        <p:txBody>
          <a:bodyPr/>
          <a:lstStyle>
            <a:lvl1pPr>
              <a:defRPr/>
            </a:lvl1pPr>
          </a:lstStyle>
          <a:p>
            <a:fld id="{22D81207-3B77-4A21-8640-E05D8F4875C2}" type="slidenum">
              <a:rPr lang="en-US"/>
              <a:pPr/>
              <a:t>‹#›</a:t>
            </a:fld>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73E43F62-AD18-438E-94D7-BEB892D67E89}" type="slidenum">
              <a:rPr lang="en-US"/>
              <a:pPr/>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325E2AD7-EE68-4051-906D-7770810C4EFD}" type="slidenum">
              <a:rPr lang="en-US"/>
              <a:pPr/>
              <a:t>‹#›</a:t>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59F09DA2-D6ED-485C-9AF3-A8469BAE5AAC}" type="slidenum">
              <a:rPr lang="en-US"/>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3" name="Rectangle 9"/>
          <p:cNvSpPr>
            <a:spLocks noChangeArrowheads="1"/>
          </p:cNvSpPr>
          <p:nvPr userDrawn="1"/>
        </p:nvSpPr>
        <p:spPr bwMode="auto">
          <a:xfrm>
            <a:off x="0" y="1066800"/>
            <a:ext cx="1828800" cy="3276600"/>
          </a:xfrm>
          <a:prstGeom prst="rect">
            <a:avLst/>
          </a:prstGeom>
          <a:solidFill>
            <a:srgbClr val="707070"/>
          </a:solidFill>
          <a:ln w="9525">
            <a:noFill/>
            <a:miter lim="800000"/>
            <a:headEnd/>
            <a:tailEnd/>
          </a:ln>
          <a:effectLst/>
        </p:spPr>
        <p:txBody>
          <a:bodyPr wrap="none" anchor="ctr"/>
          <a:lstStyle/>
          <a:p>
            <a:endParaRPr lang="en-CA"/>
          </a:p>
        </p:txBody>
      </p:sp>
      <p:sp>
        <p:nvSpPr>
          <p:cNvPr id="1035" name="Rectangle 11"/>
          <p:cNvSpPr>
            <a:spLocks noChangeArrowheads="1"/>
          </p:cNvSpPr>
          <p:nvPr userDrawn="1"/>
        </p:nvSpPr>
        <p:spPr bwMode="auto">
          <a:xfrm>
            <a:off x="0" y="700088"/>
            <a:ext cx="1828800" cy="301625"/>
          </a:xfrm>
          <a:prstGeom prst="rect">
            <a:avLst/>
          </a:prstGeom>
          <a:solidFill>
            <a:srgbClr val="F10040"/>
          </a:solidFill>
          <a:ln w="9525">
            <a:noFill/>
            <a:miter lim="800000"/>
            <a:headEnd/>
            <a:tailEnd/>
          </a:ln>
          <a:effectLst/>
        </p:spPr>
        <p:txBody>
          <a:bodyPr wrap="none" anchor="ctr"/>
          <a:lstStyle/>
          <a:p>
            <a:endParaRPr lang="en-CA"/>
          </a:p>
        </p:txBody>
      </p:sp>
      <p:sp>
        <p:nvSpPr>
          <p:cNvPr id="1036" name="Rectangle 12"/>
          <p:cNvSpPr>
            <a:spLocks noChangeArrowheads="1"/>
          </p:cNvSpPr>
          <p:nvPr userDrawn="1"/>
        </p:nvSpPr>
        <p:spPr bwMode="auto">
          <a:xfrm>
            <a:off x="1905000" y="700088"/>
            <a:ext cx="7239000" cy="304800"/>
          </a:xfrm>
          <a:prstGeom prst="rect">
            <a:avLst/>
          </a:prstGeom>
          <a:solidFill>
            <a:schemeClr val="tx1"/>
          </a:solidFill>
          <a:ln w="9525">
            <a:noFill/>
            <a:miter lim="800000"/>
            <a:headEnd/>
            <a:tailEnd/>
          </a:ln>
          <a:effectLst/>
        </p:spPr>
        <p:txBody>
          <a:bodyPr wrap="none" anchor="ctr"/>
          <a:lstStyle/>
          <a:p>
            <a:endParaRPr lang="en-CA"/>
          </a:p>
        </p:txBody>
      </p:sp>
      <p:sp>
        <p:nvSpPr>
          <p:cNvPr id="1026" name="Rectangle 2"/>
          <p:cNvSpPr>
            <a:spLocks noGrp="1" noChangeArrowheads="1"/>
          </p:cNvSpPr>
          <p:nvPr>
            <p:ph type="title"/>
          </p:nvPr>
        </p:nvSpPr>
        <p:spPr bwMode="auto">
          <a:xfrm>
            <a:off x="1981200" y="1143000"/>
            <a:ext cx="6858000" cy="9144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981200" y="1981200"/>
            <a:ext cx="6858000" cy="44196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6553200" y="6477000"/>
            <a:ext cx="2438400" cy="2286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a:defRPr sz="1200">
                <a:latin typeface="Egyptienne F Bold" charset="0"/>
              </a:defRPr>
            </a:lvl1pPr>
          </a:lstStyle>
          <a:p>
            <a:fld id="{7AAD6E8B-F330-435F-8DF6-75D3B5C19E2C}" type="slidenum">
              <a:rPr lang="en-US"/>
              <a:pPr/>
              <a:t>‹#›</a:t>
            </a:fld>
            <a:endParaRPr lang="en-US"/>
          </a:p>
        </p:txBody>
      </p:sp>
      <p:pic>
        <p:nvPicPr>
          <p:cNvPr id="1038" name="Picture 14" descr="CarletonWide_Tag_K_186"/>
          <p:cNvPicPr>
            <a:picLocks noChangeAspect="1" noChangeArrowheads="1"/>
          </p:cNvPicPr>
          <p:nvPr userDrawn="1"/>
        </p:nvPicPr>
        <p:blipFill>
          <a:blip r:embed="rId13" cstate="print"/>
          <a:srcRect/>
          <a:stretch>
            <a:fillRect/>
          </a:stretch>
        </p:blipFill>
        <p:spPr bwMode="auto">
          <a:xfrm>
            <a:off x="152400" y="4495800"/>
            <a:ext cx="1524000" cy="585788"/>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hf hdr="0" ftr="0" dt="0"/>
  <p:txStyles>
    <p:titleStyle>
      <a:lvl1pPr algn="l" rtl="0" fontAlgn="base">
        <a:spcBef>
          <a:spcPct val="0"/>
        </a:spcBef>
        <a:spcAft>
          <a:spcPct val="0"/>
        </a:spcAft>
        <a:defRPr sz="2800">
          <a:solidFill>
            <a:srgbClr val="F10040"/>
          </a:solidFill>
          <a:latin typeface="+mj-lt"/>
          <a:ea typeface="+mj-ea"/>
          <a:cs typeface="+mj-cs"/>
        </a:defRPr>
      </a:lvl1pPr>
      <a:lvl2pPr algn="l" rtl="0" fontAlgn="base">
        <a:spcBef>
          <a:spcPct val="0"/>
        </a:spcBef>
        <a:spcAft>
          <a:spcPct val="0"/>
        </a:spcAft>
        <a:defRPr sz="2800">
          <a:solidFill>
            <a:srgbClr val="F10040"/>
          </a:solidFill>
          <a:latin typeface="Egyptienne F Black" pitchFamily="18" charset="0"/>
        </a:defRPr>
      </a:lvl2pPr>
      <a:lvl3pPr algn="l" rtl="0" fontAlgn="base">
        <a:spcBef>
          <a:spcPct val="0"/>
        </a:spcBef>
        <a:spcAft>
          <a:spcPct val="0"/>
        </a:spcAft>
        <a:defRPr sz="2800">
          <a:solidFill>
            <a:srgbClr val="F10040"/>
          </a:solidFill>
          <a:latin typeface="Egyptienne F Black" pitchFamily="18" charset="0"/>
        </a:defRPr>
      </a:lvl3pPr>
      <a:lvl4pPr algn="l" rtl="0" fontAlgn="base">
        <a:spcBef>
          <a:spcPct val="0"/>
        </a:spcBef>
        <a:spcAft>
          <a:spcPct val="0"/>
        </a:spcAft>
        <a:defRPr sz="2800">
          <a:solidFill>
            <a:srgbClr val="F10040"/>
          </a:solidFill>
          <a:latin typeface="Egyptienne F Black" pitchFamily="18" charset="0"/>
        </a:defRPr>
      </a:lvl4pPr>
      <a:lvl5pPr algn="l" rtl="0" fontAlgn="base">
        <a:spcBef>
          <a:spcPct val="0"/>
        </a:spcBef>
        <a:spcAft>
          <a:spcPct val="0"/>
        </a:spcAft>
        <a:defRPr sz="2800">
          <a:solidFill>
            <a:srgbClr val="F10040"/>
          </a:solidFill>
          <a:latin typeface="Egyptienne F Black" pitchFamily="18" charset="0"/>
        </a:defRPr>
      </a:lvl5pPr>
      <a:lvl6pPr marL="457200" algn="l" rtl="0" fontAlgn="base">
        <a:spcBef>
          <a:spcPct val="0"/>
        </a:spcBef>
        <a:spcAft>
          <a:spcPct val="0"/>
        </a:spcAft>
        <a:defRPr sz="2800">
          <a:solidFill>
            <a:srgbClr val="F10040"/>
          </a:solidFill>
          <a:latin typeface="Egyptienne F Black" pitchFamily="18" charset="0"/>
        </a:defRPr>
      </a:lvl6pPr>
      <a:lvl7pPr marL="914400" algn="l" rtl="0" fontAlgn="base">
        <a:spcBef>
          <a:spcPct val="0"/>
        </a:spcBef>
        <a:spcAft>
          <a:spcPct val="0"/>
        </a:spcAft>
        <a:defRPr sz="2800">
          <a:solidFill>
            <a:srgbClr val="F10040"/>
          </a:solidFill>
          <a:latin typeface="Egyptienne F Black" pitchFamily="18" charset="0"/>
        </a:defRPr>
      </a:lvl7pPr>
      <a:lvl8pPr marL="1371600" algn="l" rtl="0" fontAlgn="base">
        <a:spcBef>
          <a:spcPct val="0"/>
        </a:spcBef>
        <a:spcAft>
          <a:spcPct val="0"/>
        </a:spcAft>
        <a:defRPr sz="2800">
          <a:solidFill>
            <a:srgbClr val="F10040"/>
          </a:solidFill>
          <a:latin typeface="Egyptienne F Black" pitchFamily="18" charset="0"/>
        </a:defRPr>
      </a:lvl8pPr>
      <a:lvl9pPr marL="1828800" algn="l" rtl="0" fontAlgn="base">
        <a:spcBef>
          <a:spcPct val="0"/>
        </a:spcBef>
        <a:spcAft>
          <a:spcPct val="0"/>
        </a:spcAft>
        <a:defRPr sz="2800">
          <a:solidFill>
            <a:srgbClr val="F10040"/>
          </a:solidFill>
          <a:latin typeface="Egyptienne F Black" pitchFamily="18" charset="0"/>
        </a:defRPr>
      </a:lvl9pPr>
    </p:titleStyle>
    <p:bodyStyle>
      <a:lvl1pPr marL="342900" indent="-342900" algn="l" rtl="0" fontAlgn="base">
        <a:lnSpc>
          <a:spcPct val="120000"/>
        </a:lnSpc>
        <a:spcBef>
          <a:spcPct val="20000"/>
        </a:spcBef>
        <a:spcAft>
          <a:spcPct val="0"/>
        </a:spcAft>
        <a:buClr>
          <a:srgbClr val="F10040"/>
        </a:buClr>
        <a:buFont typeface="Wingdings" pitchFamily="2" charset="2"/>
        <a:buChar char="§"/>
        <a:defRPr sz="2300">
          <a:solidFill>
            <a:schemeClr val="tx1"/>
          </a:solidFill>
          <a:latin typeface="+mn-lt"/>
          <a:ea typeface="+mn-ea"/>
          <a:cs typeface="+mn-cs"/>
        </a:defRPr>
      </a:lvl1pPr>
      <a:lvl2pPr marL="684213" indent="-227013" algn="l" rtl="0" fontAlgn="base">
        <a:spcBef>
          <a:spcPct val="20000"/>
        </a:spcBef>
        <a:spcAft>
          <a:spcPct val="0"/>
        </a:spcAft>
        <a:buClr>
          <a:srgbClr val="F10040"/>
        </a:buClr>
        <a:buChar char="–"/>
        <a:defRPr>
          <a:solidFill>
            <a:schemeClr val="tx1"/>
          </a:solidFill>
          <a:latin typeface="+mn-lt"/>
        </a:defRPr>
      </a:lvl2pPr>
      <a:lvl3pPr marL="971550" indent="-173038" algn="l" rtl="0" fontAlgn="base">
        <a:spcBef>
          <a:spcPct val="20000"/>
        </a:spcBef>
        <a:spcAft>
          <a:spcPct val="0"/>
        </a:spcAft>
        <a:buClr>
          <a:srgbClr val="F10040"/>
        </a:buClr>
        <a:buFont typeface="Wingdings" pitchFamily="2" charset="2"/>
        <a:buChar char="§"/>
        <a:defRPr>
          <a:solidFill>
            <a:schemeClr val="tx1"/>
          </a:solidFill>
          <a:latin typeface="+mn-lt"/>
        </a:defRPr>
      </a:lvl3pPr>
      <a:lvl4pPr marL="1312863" indent="-227013" algn="l" rtl="0" fontAlgn="base">
        <a:spcBef>
          <a:spcPct val="20000"/>
        </a:spcBef>
        <a:spcAft>
          <a:spcPct val="0"/>
        </a:spcAft>
        <a:buClr>
          <a:srgbClr val="F10040"/>
        </a:buClr>
        <a:buChar char="–"/>
        <a:defRPr>
          <a:solidFill>
            <a:schemeClr val="tx1"/>
          </a:solidFill>
          <a:latin typeface="+mn-lt"/>
        </a:defRPr>
      </a:lvl4pPr>
      <a:lvl5pPr marL="1595438" indent="-161925" algn="l" rtl="0" fontAlgn="base">
        <a:spcBef>
          <a:spcPct val="20000"/>
        </a:spcBef>
        <a:spcAft>
          <a:spcPct val="0"/>
        </a:spcAft>
        <a:buClr>
          <a:srgbClr val="F10040"/>
        </a:buClr>
        <a:buChar char="»"/>
        <a:defRPr>
          <a:solidFill>
            <a:schemeClr val="tx1"/>
          </a:solidFill>
          <a:latin typeface="+mn-lt"/>
        </a:defRPr>
      </a:lvl5pPr>
      <a:lvl6pPr marL="2052638" indent="-161925" algn="l" rtl="0" fontAlgn="base">
        <a:spcBef>
          <a:spcPct val="20000"/>
        </a:spcBef>
        <a:spcAft>
          <a:spcPct val="0"/>
        </a:spcAft>
        <a:buClr>
          <a:srgbClr val="F10040"/>
        </a:buClr>
        <a:buChar char="»"/>
        <a:defRPr>
          <a:solidFill>
            <a:schemeClr val="tx1"/>
          </a:solidFill>
          <a:latin typeface="+mn-lt"/>
        </a:defRPr>
      </a:lvl6pPr>
      <a:lvl7pPr marL="2509838" indent="-161925" algn="l" rtl="0" fontAlgn="base">
        <a:spcBef>
          <a:spcPct val="20000"/>
        </a:spcBef>
        <a:spcAft>
          <a:spcPct val="0"/>
        </a:spcAft>
        <a:buClr>
          <a:srgbClr val="F10040"/>
        </a:buClr>
        <a:buChar char="»"/>
        <a:defRPr>
          <a:solidFill>
            <a:schemeClr val="tx1"/>
          </a:solidFill>
          <a:latin typeface="+mn-lt"/>
        </a:defRPr>
      </a:lvl7pPr>
      <a:lvl8pPr marL="2967038" indent="-161925" algn="l" rtl="0" fontAlgn="base">
        <a:spcBef>
          <a:spcPct val="20000"/>
        </a:spcBef>
        <a:spcAft>
          <a:spcPct val="0"/>
        </a:spcAft>
        <a:buClr>
          <a:srgbClr val="F10040"/>
        </a:buClr>
        <a:buChar char="»"/>
        <a:defRPr>
          <a:solidFill>
            <a:schemeClr val="tx1"/>
          </a:solidFill>
          <a:latin typeface="+mn-lt"/>
        </a:defRPr>
      </a:lvl8pPr>
      <a:lvl9pPr marL="3424238" indent="-161925" algn="l" rtl="0" fontAlgn="base">
        <a:spcBef>
          <a:spcPct val="20000"/>
        </a:spcBef>
        <a:spcAft>
          <a:spcPct val="0"/>
        </a:spcAft>
        <a:buClr>
          <a:srgbClr val="F10040"/>
        </a:buClr>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mindstorms.lego.com/en-us/products/default.aspx" TargetMode="External"/><Relationship Id="rId2" Type="http://schemas.openxmlformats.org/officeDocument/2006/relationships/hyperlink" Target="http://www.htc.com/www/product/desire/specification.html" TargetMode="External"/><Relationship Id="rId1" Type="http://schemas.openxmlformats.org/officeDocument/2006/relationships/slideLayout" Target="../slideLayouts/slideLayout2.xml"/><Relationship Id="rId6" Type="http://schemas.openxmlformats.org/officeDocument/2006/relationships/hyperlink" Target="http://www.logitech.com/en-us/webcam-communications/webcams/devices/6333" TargetMode="External"/><Relationship Id="rId5" Type="http://schemas.openxmlformats.org/officeDocument/2006/relationships/hyperlink" Target="http://1.bp.blogspot.com/_s0SSX3Y2JTw/S-Cv_6lfKVI/AAAAAAAAFE8/SUlrHiF5RUg/s1600/battlezone_1.gif" TargetMode="External"/><Relationship Id="rId4" Type="http://schemas.openxmlformats.org/officeDocument/2006/relationships/hyperlink" Target="http://static.guim.co.uk/sys-images/Technology/Pix/pictures/2009/4/21/1240307015871/Tron-001.jp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ctrTitle"/>
          </p:nvPr>
        </p:nvSpPr>
        <p:spPr>
          <a:xfrm>
            <a:off x="1905000" y="838200"/>
            <a:ext cx="7239000" cy="1981200"/>
          </a:xfrm>
        </p:spPr>
        <p:txBody>
          <a:bodyPr/>
          <a:lstStyle/>
          <a:p>
            <a:r>
              <a:rPr lang="en-US" sz="4800" dirty="0" err="1" smtClean="0"/>
              <a:t>RoboWars</a:t>
            </a:r>
            <a:r>
              <a:rPr lang="en-US" dirty="0" smtClean="0"/>
              <a:t/>
            </a:r>
            <a:br>
              <a:rPr lang="en-US" dirty="0" smtClean="0"/>
            </a:br>
            <a:r>
              <a:rPr lang="en-US" dirty="0" smtClean="0"/>
              <a:t>SYSC 4907 Engineering Project</a:t>
            </a:r>
            <a:endParaRPr lang="en-US" dirty="0"/>
          </a:p>
        </p:txBody>
      </p:sp>
      <p:sp>
        <p:nvSpPr>
          <p:cNvPr id="2053" name="Rectangle 5"/>
          <p:cNvSpPr>
            <a:spLocks noGrp="1" noChangeArrowheads="1"/>
          </p:cNvSpPr>
          <p:nvPr>
            <p:ph type="subTitle" idx="1"/>
          </p:nvPr>
        </p:nvSpPr>
        <p:spPr>
          <a:xfrm>
            <a:off x="1905000" y="2819400"/>
            <a:ext cx="7239000" cy="1524000"/>
          </a:xfrm>
        </p:spPr>
        <p:txBody>
          <a:bodyPr/>
          <a:lstStyle/>
          <a:p>
            <a:r>
              <a:rPr lang="en-US" dirty="0" smtClean="0"/>
              <a:t>Presented: </a:t>
            </a:r>
            <a:r>
              <a:rPr lang="en-CA" dirty="0" smtClean="0"/>
              <a:t>Monday January 17</a:t>
            </a:r>
            <a:r>
              <a:rPr lang="en-CA" baseline="30000" dirty="0" smtClean="0"/>
              <a:t>th</a:t>
            </a:r>
            <a:r>
              <a:rPr lang="en-CA" dirty="0" smtClean="0"/>
              <a:t>, 2011</a:t>
            </a:r>
            <a:endParaRPr lang="en-US" dirty="0"/>
          </a:p>
          <a:p>
            <a:r>
              <a:rPr lang="en-US" dirty="0" smtClean="0"/>
              <a:t>Development Team:</a:t>
            </a:r>
          </a:p>
          <a:p>
            <a:r>
              <a:rPr lang="en-US" dirty="0" smtClean="0"/>
              <a:t>Alexander Craig		Alexander </a:t>
            </a:r>
            <a:r>
              <a:rPr lang="en-US" dirty="0" err="1" smtClean="0"/>
              <a:t>Dinardo</a:t>
            </a:r>
            <a:endParaRPr lang="en-US" dirty="0" smtClean="0"/>
          </a:p>
          <a:p>
            <a:r>
              <a:rPr lang="en-US" dirty="0" smtClean="0"/>
              <a:t>Steve </a:t>
            </a:r>
            <a:r>
              <a:rPr lang="en-US" dirty="0" err="1" smtClean="0"/>
              <a:t>Legere</a:t>
            </a:r>
            <a:r>
              <a:rPr lang="en-US" dirty="0" smtClean="0"/>
              <a:t>		Michael Wright</a:t>
            </a:r>
          </a:p>
          <a:p>
            <a:endParaRPr lang="en-US" dirty="0"/>
          </a:p>
          <a:p>
            <a:endParaRPr lang="en-US" dirty="0"/>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10</a:t>
            </a:fld>
            <a:endParaRPr lang="en-US"/>
          </a:p>
        </p:txBody>
      </p:sp>
      <p:sp>
        <p:nvSpPr>
          <p:cNvPr id="4100" name="Rectangle 4"/>
          <p:cNvSpPr>
            <a:spLocks noGrp="1" noChangeArrowheads="1"/>
          </p:cNvSpPr>
          <p:nvPr>
            <p:ph type="title"/>
          </p:nvPr>
        </p:nvSpPr>
        <p:spPr/>
        <p:txBody>
          <a:bodyPr/>
          <a:lstStyle/>
          <a:p>
            <a:r>
              <a:rPr lang="en-US" dirty="0" smtClean="0"/>
              <a:t>Solution – How it Works</a:t>
            </a:r>
            <a:endParaRPr lang="en-US" dirty="0"/>
          </a:p>
        </p:txBody>
      </p:sp>
      <p:sp>
        <p:nvSpPr>
          <p:cNvPr id="4101" name="Rectangle 5"/>
          <p:cNvSpPr>
            <a:spLocks noGrp="1" noChangeArrowheads="1"/>
          </p:cNvSpPr>
          <p:nvPr>
            <p:ph type="body" idx="1"/>
          </p:nvPr>
        </p:nvSpPr>
        <p:spPr>
          <a:xfrm>
            <a:off x="1981200" y="1676400"/>
            <a:ext cx="6858000" cy="4419600"/>
          </a:xfrm>
        </p:spPr>
        <p:txBody>
          <a:bodyPr/>
          <a:lstStyle/>
          <a:p>
            <a:r>
              <a:rPr lang="en-US" dirty="0" smtClean="0"/>
              <a:t>The mobile client uses OpenGL to render 3D imagery corresponding to the virtual world state on top of the received live video feed.</a:t>
            </a:r>
          </a:p>
          <a:p>
            <a:endParaRPr lang="en-US" dirty="0" smtClean="0"/>
          </a:p>
          <a:p>
            <a:r>
              <a:rPr lang="en-US" dirty="0" smtClean="0"/>
              <a:t>The end user uses either an on-screen button display or the tilt sensors in their smartphone to send movement commands to their paired robot.</a:t>
            </a: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11</a:t>
            </a:fld>
            <a:endParaRPr lang="en-US"/>
          </a:p>
        </p:txBody>
      </p:sp>
      <p:sp>
        <p:nvSpPr>
          <p:cNvPr id="4100" name="Rectangle 4"/>
          <p:cNvSpPr>
            <a:spLocks noGrp="1" noChangeArrowheads="1"/>
          </p:cNvSpPr>
          <p:nvPr>
            <p:ph type="title"/>
          </p:nvPr>
        </p:nvSpPr>
        <p:spPr/>
        <p:txBody>
          <a:bodyPr/>
          <a:lstStyle/>
          <a:p>
            <a:r>
              <a:rPr lang="en-US" dirty="0" smtClean="0"/>
              <a:t>Solution - System </a:t>
            </a:r>
            <a:r>
              <a:rPr lang="en-US" dirty="0" smtClean="0"/>
              <a:t>Architecture</a:t>
            </a:r>
            <a:endParaRPr lang="en-US" dirty="0"/>
          </a:p>
        </p:txBody>
      </p:sp>
      <p:pic>
        <p:nvPicPr>
          <p:cNvPr id="6" name="Picture 5" descr="architecture_diagram.jpg"/>
          <p:cNvPicPr>
            <a:picLocks noChangeAspect="1"/>
          </p:cNvPicPr>
          <p:nvPr/>
        </p:nvPicPr>
        <p:blipFill>
          <a:blip r:embed="rId2" cstate="print"/>
          <a:stretch>
            <a:fillRect/>
          </a:stretch>
        </p:blipFill>
        <p:spPr>
          <a:xfrm>
            <a:off x="1886851" y="1600200"/>
            <a:ext cx="7028549" cy="4800600"/>
          </a:xfrm>
          <a:prstGeom prst="rect">
            <a:avLst/>
          </a:prstGeom>
        </p:spPr>
      </p:pic>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12</a:t>
            </a:fld>
            <a:endParaRPr lang="en-US"/>
          </a:p>
        </p:txBody>
      </p:sp>
      <p:sp>
        <p:nvSpPr>
          <p:cNvPr id="4100" name="Rectangle 4"/>
          <p:cNvSpPr>
            <a:spLocks noGrp="1" noChangeArrowheads="1"/>
          </p:cNvSpPr>
          <p:nvPr>
            <p:ph type="title"/>
          </p:nvPr>
        </p:nvSpPr>
        <p:spPr/>
        <p:txBody>
          <a:bodyPr/>
          <a:lstStyle/>
          <a:p>
            <a:r>
              <a:rPr lang="en-US" dirty="0" smtClean="0"/>
              <a:t>Potential Applications</a:t>
            </a:r>
            <a:endParaRPr lang="en-US" dirty="0"/>
          </a:p>
        </p:txBody>
      </p:sp>
      <p:sp>
        <p:nvSpPr>
          <p:cNvPr id="4101" name="Rectangle 5"/>
          <p:cNvSpPr>
            <a:spLocks noGrp="1" noChangeArrowheads="1"/>
          </p:cNvSpPr>
          <p:nvPr>
            <p:ph type="body" idx="1"/>
          </p:nvPr>
        </p:nvSpPr>
        <p:spPr/>
        <p:txBody>
          <a:bodyPr/>
          <a:lstStyle/>
          <a:p>
            <a:r>
              <a:rPr lang="en-US" dirty="0" smtClean="0"/>
              <a:t>Virtual </a:t>
            </a:r>
            <a:r>
              <a:rPr lang="en-US" dirty="0" smtClean="0"/>
              <a:t>world state could be entirely simulated as in the prototype case, or the virtual world could be used to collaborate sensor information from external sources</a:t>
            </a:r>
            <a:r>
              <a:rPr lang="en-US" dirty="0" smtClean="0"/>
              <a:t>.</a:t>
            </a:r>
          </a:p>
          <a:p>
            <a:endParaRPr lang="en-US" dirty="0" smtClean="0"/>
          </a:p>
          <a:p>
            <a:r>
              <a:rPr lang="en-US" dirty="0" smtClean="0"/>
              <a:t>In our implementation, robots remain idle when not paired and do not receive virtual world state. Robots could operate autonomously while making use of virtual world data when not actively paired to a human operator.</a:t>
            </a:r>
            <a:endParaRPr lang="en-US" dirty="0"/>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13</a:t>
            </a:fld>
            <a:endParaRPr lang="en-US"/>
          </a:p>
        </p:txBody>
      </p:sp>
      <p:sp>
        <p:nvSpPr>
          <p:cNvPr id="4100" name="Rectangle 4"/>
          <p:cNvSpPr>
            <a:spLocks noGrp="1" noChangeArrowheads="1"/>
          </p:cNvSpPr>
          <p:nvPr>
            <p:ph type="title"/>
          </p:nvPr>
        </p:nvSpPr>
        <p:spPr/>
        <p:txBody>
          <a:bodyPr/>
          <a:lstStyle/>
          <a:p>
            <a:r>
              <a:rPr lang="en-US" dirty="0" smtClean="0"/>
              <a:t>Potential Applications</a:t>
            </a:r>
            <a:endParaRPr lang="en-US" dirty="0"/>
          </a:p>
        </p:txBody>
      </p:sp>
      <p:sp>
        <p:nvSpPr>
          <p:cNvPr id="4101" name="Rectangle 5"/>
          <p:cNvSpPr>
            <a:spLocks noGrp="1" noChangeArrowheads="1"/>
          </p:cNvSpPr>
          <p:nvPr>
            <p:ph type="body" idx="1"/>
          </p:nvPr>
        </p:nvSpPr>
        <p:spPr/>
        <p:txBody>
          <a:bodyPr/>
          <a:lstStyle/>
          <a:p>
            <a:r>
              <a:rPr lang="en-US" dirty="0" smtClean="0"/>
              <a:t>Elderly / Disabled Assistance</a:t>
            </a:r>
          </a:p>
          <a:p>
            <a:endParaRPr lang="en-US" dirty="0" smtClean="0"/>
          </a:p>
          <a:p>
            <a:r>
              <a:rPr lang="en-US" dirty="0" smtClean="0"/>
              <a:t>Search and Rescue</a:t>
            </a:r>
          </a:p>
          <a:p>
            <a:endParaRPr lang="en-US" dirty="0" smtClean="0"/>
          </a:p>
          <a:p>
            <a:r>
              <a:rPr lang="en-US" dirty="0" smtClean="0"/>
              <a:t>Security and Surveillance</a:t>
            </a:r>
            <a:endParaRPr lang="en-US" dirty="0"/>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14</a:t>
            </a:fld>
            <a:endParaRPr lang="en-US"/>
          </a:p>
        </p:txBody>
      </p:sp>
      <p:sp>
        <p:nvSpPr>
          <p:cNvPr id="4100" name="Rectangle 4"/>
          <p:cNvSpPr>
            <a:spLocks noGrp="1" noChangeArrowheads="1"/>
          </p:cNvSpPr>
          <p:nvPr>
            <p:ph type="title"/>
          </p:nvPr>
        </p:nvSpPr>
        <p:spPr/>
        <p:txBody>
          <a:bodyPr/>
          <a:lstStyle/>
          <a:p>
            <a:r>
              <a:rPr lang="en-US" dirty="0" smtClean="0"/>
              <a:t>Potential Application</a:t>
            </a:r>
            <a:br>
              <a:rPr lang="en-US" dirty="0" smtClean="0"/>
            </a:br>
            <a:r>
              <a:rPr lang="en-US" b="1" dirty="0" smtClean="0"/>
              <a:t>Elderly / Disabled Assistance</a:t>
            </a:r>
            <a:endParaRPr lang="en-US" b="1" dirty="0"/>
          </a:p>
        </p:txBody>
      </p:sp>
      <p:sp>
        <p:nvSpPr>
          <p:cNvPr id="4101" name="Rectangle 5"/>
          <p:cNvSpPr>
            <a:spLocks noGrp="1" noChangeArrowheads="1"/>
          </p:cNvSpPr>
          <p:nvPr>
            <p:ph type="body" idx="1"/>
          </p:nvPr>
        </p:nvSpPr>
        <p:spPr>
          <a:xfrm>
            <a:off x="1981200" y="2209800"/>
            <a:ext cx="6858000" cy="4419600"/>
          </a:xfrm>
        </p:spPr>
        <p:txBody>
          <a:bodyPr/>
          <a:lstStyle/>
          <a:p>
            <a:r>
              <a:rPr lang="en-US" dirty="0"/>
              <a:t>A</a:t>
            </a:r>
            <a:r>
              <a:rPr lang="en-US" dirty="0" smtClean="0"/>
              <a:t> virtual world could be used to collaborate with other sensors and appliances in a home environment</a:t>
            </a:r>
            <a:r>
              <a:rPr lang="en-US" dirty="0" smtClean="0"/>
              <a:t>. For example, stored information might include appliance settings, thermostat settings, the status of lights in various rooms, grocery stocks… etc.</a:t>
            </a:r>
            <a:endParaRPr lang="en-US" dirty="0"/>
          </a:p>
          <a:p>
            <a:r>
              <a:rPr lang="en-US" dirty="0" smtClean="0"/>
              <a:t>A remotely controlled robotic drone could be used by the elderly or disabled to perform simple tasks around the home such as fetching items or interacting with appliances.</a:t>
            </a:r>
            <a:endParaRPr lang="en-US" dirty="0"/>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15</a:t>
            </a:fld>
            <a:endParaRPr lang="en-US"/>
          </a:p>
        </p:txBody>
      </p:sp>
      <p:sp>
        <p:nvSpPr>
          <p:cNvPr id="4100" name="Rectangle 4"/>
          <p:cNvSpPr>
            <a:spLocks noGrp="1" noChangeArrowheads="1"/>
          </p:cNvSpPr>
          <p:nvPr>
            <p:ph type="title"/>
          </p:nvPr>
        </p:nvSpPr>
        <p:spPr/>
        <p:txBody>
          <a:bodyPr/>
          <a:lstStyle/>
          <a:p>
            <a:r>
              <a:rPr lang="en-US" dirty="0" smtClean="0"/>
              <a:t>Potential Application</a:t>
            </a:r>
            <a:br>
              <a:rPr lang="en-US" dirty="0" smtClean="0"/>
            </a:br>
            <a:r>
              <a:rPr lang="en-US" b="1" dirty="0" smtClean="0"/>
              <a:t>Search and Rescue</a:t>
            </a:r>
            <a:endParaRPr lang="en-US" b="1" dirty="0"/>
          </a:p>
        </p:txBody>
      </p:sp>
      <p:sp>
        <p:nvSpPr>
          <p:cNvPr id="4101" name="Rectangle 5"/>
          <p:cNvSpPr>
            <a:spLocks noGrp="1" noChangeArrowheads="1"/>
          </p:cNvSpPr>
          <p:nvPr>
            <p:ph type="body" idx="1"/>
          </p:nvPr>
        </p:nvSpPr>
        <p:spPr>
          <a:xfrm>
            <a:off x="1981200" y="2057400"/>
            <a:ext cx="6858000" cy="4419600"/>
          </a:xfrm>
        </p:spPr>
        <p:txBody>
          <a:bodyPr/>
          <a:lstStyle/>
          <a:p>
            <a:r>
              <a:rPr lang="en-US" dirty="0" smtClean="0"/>
              <a:t>Robotic drones are a means of performing search and rescue operations in areas which may be hazardous or inaccessible to human personnel</a:t>
            </a:r>
            <a:r>
              <a:rPr lang="en-US" dirty="0" smtClean="0"/>
              <a:t>.</a:t>
            </a:r>
          </a:p>
          <a:p>
            <a:endParaRPr lang="en-US" dirty="0"/>
          </a:p>
          <a:p>
            <a:r>
              <a:rPr lang="en-US" dirty="0" smtClean="0"/>
              <a:t>A virtual world could be used to collaborate sensor information </a:t>
            </a:r>
            <a:r>
              <a:rPr lang="en-US" dirty="0" smtClean="0"/>
              <a:t>as </a:t>
            </a:r>
            <a:r>
              <a:rPr lang="en-US" dirty="0" smtClean="0"/>
              <a:t>well as to coordinate the movements of the drones themselves</a:t>
            </a:r>
            <a:r>
              <a:rPr lang="en-US" dirty="0" smtClean="0"/>
              <a:t>.</a:t>
            </a:r>
          </a:p>
          <a:p>
            <a:endParaRPr lang="en-US" dirty="0" smtClean="0"/>
          </a:p>
          <a:p>
            <a:r>
              <a:rPr lang="en-US" dirty="0" smtClean="0"/>
              <a:t>A small number of personnel could potentially manage a large number of rescue drones.</a:t>
            </a:r>
            <a:endParaRPr lang="en-US" dirty="0"/>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16</a:t>
            </a:fld>
            <a:endParaRPr lang="en-US"/>
          </a:p>
        </p:txBody>
      </p:sp>
      <p:sp>
        <p:nvSpPr>
          <p:cNvPr id="4100" name="Rectangle 4"/>
          <p:cNvSpPr>
            <a:spLocks noGrp="1" noChangeArrowheads="1"/>
          </p:cNvSpPr>
          <p:nvPr>
            <p:ph type="title"/>
          </p:nvPr>
        </p:nvSpPr>
        <p:spPr/>
        <p:txBody>
          <a:bodyPr/>
          <a:lstStyle/>
          <a:p>
            <a:r>
              <a:rPr lang="en-US" dirty="0" smtClean="0"/>
              <a:t>Potential Application</a:t>
            </a:r>
            <a:br>
              <a:rPr lang="en-US" dirty="0" smtClean="0"/>
            </a:br>
            <a:r>
              <a:rPr lang="en-US" b="1" dirty="0" smtClean="0"/>
              <a:t>Security and Surveillance</a:t>
            </a:r>
            <a:endParaRPr lang="en-US" b="1" dirty="0"/>
          </a:p>
        </p:txBody>
      </p:sp>
      <p:sp>
        <p:nvSpPr>
          <p:cNvPr id="4101" name="Rectangle 5"/>
          <p:cNvSpPr>
            <a:spLocks noGrp="1" noChangeArrowheads="1"/>
          </p:cNvSpPr>
          <p:nvPr>
            <p:ph type="body" idx="1"/>
          </p:nvPr>
        </p:nvSpPr>
        <p:spPr>
          <a:xfrm>
            <a:off x="1981200" y="2057400"/>
            <a:ext cx="6858000" cy="4419600"/>
          </a:xfrm>
        </p:spPr>
        <p:txBody>
          <a:bodyPr/>
          <a:lstStyle/>
          <a:p>
            <a:r>
              <a:rPr lang="en-US" dirty="0" smtClean="0"/>
              <a:t>Robotic drones could be used to augment an existing security system by using a virtual world to collaborate with existing alarm and camera systems.</a:t>
            </a:r>
          </a:p>
          <a:p>
            <a:endParaRPr lang="en-US" dirty="0" smtClean="0"/>
          </a:p>
          <a:p>
            <a:r>
              <a:rPr lang="en-US" dirty="0" smtClean="0"/>
              <a:t>A </a:t>
            </a:r>
            <a:r>
              <a:rPr lang="en-US" dirty="0" smtClean="0"/>
              <a:t>mobile client ensures that security personnel can operate the drones regardless of their current position when an alarm is triggered.</a:t>
            </a:r>
            <a:endParaRPr lang="en-US" dirty="0"/>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17</a:t>
            </a:fld>
            <a:endParaRPr lang="en-US"/>
          </a:p>
        </p:txBody>
      </p:sp>
      <p:sp>
        <p:nvSpPr>
          <p:cNvPr id="4100" name="Rectangle 4"/>
          <p:cNvSpPr>
            <a:spLocks noGrp="1" noChangeArrowheads="1"/>
          </p:cNvSpPr>
          <p:nvPr>
            <p:ph type="title"/>
          </p:nvPr>
        </p:nvSpPr>
        <p:spPr/>
        <p:txBody>
          <a:bodyPr/>
          <a:lstStyle/>
          <a:p>
            <a:r>
              <a:rPr lang="en-US" dirty="0" smtClean="0"/>
              <a:t>References</a:t>
            </a:r>
            <a:endParaRPr lang="en-US" dirty="0"/>
          </a:p>
        </p:txBody>
      </p:sp>
      <p:sp>
        <p:nvSpPr>
          <p:cNvPr id="4101" name="Rectangle 5"/>
          <p:cNvSpPr>
            <a:spLocks noGrp="1" noChangeArrowheads="1"/>
          </p:cNvSpPr>
          <p:nvPr>
            <p:ph type="body" idx="1"/>
          </p:nvPr>
        </p:nvSpPr>
        <p:spPr/>
        <p:txBody>
          <a:bodyPr/>
          <a:lstStyle/>
          <a:p>
            <a:r>
              <a:rPr lang="en-US" sz="1400" dirty="0" smtClean="0"/>
              <a:t>[1] </a:t>
            </a:r>
            <a:r>
              <a:rPr lang="en-US" sz="1400" dirty="0" smtClean="0">
                <a:hlinkClick r:id="rId2"/>
              </a:rPr>
              <a:t>http://www.htc.com/www/product/desire/specification.html</a:t>
            </a:r>
            <a:endParaRPr lang="en-US" sz="1400" dirty="0" smtClean="0"/>
          </a:p>
          <a:p>
            <a:r>
              <a:rPr lang="en-US" sz="1400" dirty="0" smtClean="0"/>
              <a:t>[2] </a:t>
            </a:r>
            <a:r>
              <a:rPr lang="en-US" sz="1400" dirty="0" smtClean="0">
                <a:hlinkClick r:id="rId3"/>
              </a:rPr>
              <a:t>http://mindstorms.lego.com/en-us/products/default.aspx</a:t>
            </a:r>
            <a:endParaRPr lang="en-US" sz="1400" dirty="0" smtClean="0"/>
          </a:p>
          <a:p>
            <a:r>
              <a:rPr lang="en-US" sz="1400" dirty="0" smtClean="0"/>
              <a:t>[3] </a:t>
            </a:r>
            <a:r>
              <a:rPr lang="en-US" sz="1400" dirty="0" smtClean="0">
                <a:hlinkClick r:id="rId4"/>
              </a:rPr>
              <a:t>http://static.guim.co.uk/sys-images/Technology/Pix/pictures/2009/4/21/1240307015871/Tron-001.jpg</a:t>
            </a:r>
            <a:endParaRPr lang="en-US" sz="1400" dirty="0" smtClean="0"/>
          </a:p>
          <a:p>
            <a:r>
              <a:rPr lang="en-US" sz="1400" dirty="0" smtClean="0"/>
              <a:t>[4] </a:t>
            </a:r>
            <a:r>
              <a:rPr lang="en-US" sz="1400" dirty="0" smtClean="0">
                <a:hlinkClick r:id="rId5"/>
              </a:rPr>
              <a:t>http://1.bp.blogspot.com/_s0SSX3Y2JTw/S-Cv_6lfKVI/AAAAAAAAFE8/SUlrHiF5RUg/s1600/battlezone_1.gif</a:t>
            </a:r>
            <a:endParaRPr lang="en-US" sz="1400" dirty="0" smtClean="0"/>
          </a:p>
          <a:p>
            <a:r>
              <a:rPr lang="en-US" sz="1400" dirty="0" smtClean="0"/>
              <a:t>[5] </a:t>
            </a:r>
            <a:r>
              <a:rPr lang="en-US" sz="1400" dirty="0" smtClean="0">
                <a:hlinkClick r:id="rId6"/>
              </a:rPr>
              <a:t>http://www.logitech.com/en-us/webcam-communications/webcams/devices/6333</a:t>
            </a:r>
            <a:endParaRPr lang="en-US" sz="1400" dirty="0" smtClean="0"/>
          </a:p>
          <a:p>
            <a:pPr>
              <a:buNone/>
            </a:pPr>
            <a:endParaRPr lang="en-US" sz="1400" dirty="0" smtClean="0"/>
          </a:p>
          <a:p>
            <a:pPr>
              <a:buNone/>
            </a:pPr>
            <a:endParaRPr lang="en-US" sz="1800" dirty="0" smtClean="0"/>
          </a:p>
          <a:p>
            <a:endParaRPr lang="en-US" sz="1800" dirty="0" smtClean="0"/>
          </a:p>
          <a:p>
            <a:endParaRPr lang="en-US" sz="1800" dirty="0"/>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0"/>
          </p:nvPr>
        </p:nvSpPr>
        <p:spPr/>
        <p:txBody>
          <a:bodyPr/>
          <a:lstStyle/>
          <a:p>
            <a:fld id="{38517BCD-ADBD-4BB2-84B1-1D2469794772}" type="slidenum">
              <a:rPr lang="en-US"/>
              <a:pPr/>
              <a:t>2</a:t>
            </a:fld>
            <a:endParaRPr lang="en-US"/>
          </a:p>
        </p:txBody>
      </p:sp>
      <p:sp>
        <p:nvSpPr>
          <p:cNvPr id="11269" name="Rectangle 5"/>
          <p:cNvSpPr>
            <a:spLocks noChangeArrowheads="1"/>
          </p:cNvSpPr>
          <p:nvPr/>
        </p:nvSpPr>
        <p:spPr bwMode="auto">
          <a:xfrm>
            <a:off x="1905000" y="1066800"/>
            <a:ext cx="3124200" cy="3276600"/>
          </a:xfrm>
          <a:prstGeom prst="rect">
            <a:avLst/>
          </a:prstGeom>
          <a:solidFill>
            <a:srgbClr val="F10040"/>
          </a:solidFill>
          <a:ln w="9525">
            <a:noFill/>
            <a:miter lim="800000"/>
            <a:headEnd/>
            <a:tailEnd/>
          </a:ln>
          <a:effectLst/>
        </p:spPr>
        <p:txBody>
          <a:bodyPr wrap="none" anchor="ctr"/>
          <a:lstStyle/>
          <a:p>
            <a:endParaRPr lang="en-CA"/>
          </a:p>
        </p:txBody>
      </p:sp>
      <p:sp>
        <p:nvSpPr>
          <p:cNvPr id="11270" name="Text Box 6"/>
          <p:cNvSpPr txBox="1">
            <a:spLocks noChangeArrowheads="1"/>
          </p:cNvSpPr>
          <p:nvPr/>
        </p:nvSpPr>
        <p:spPr bwMode="auto">
          <a:xfrm>
            <a:off x="2133600" y="1371600"/>
            <a:ext cx="2590800" cy="1077218"/>
          </a:xfrm>
          <a:prstGeom prst="rect">
            <a:avLst/>
          </a:prstGeom>
          <a:noFill/>
          <a:ln w="9525">
            <a:noFill/>
            <a:miter lim="800000"/>
            <a:headEnd/>
            <a:tailEnd/>
          </a:ln>
          <a:effectLst/>
        </p:spPr>
        <p:txBody>
          <a:bodyPr>
            <a:spAutoFit/>
          </a:bodyPr>
          <a:lstStyle/>
          <a:p>
            <a:pPr algn="ctr">
              <a:spcBef>
                <a:spcPct val="50000"/>
              </a:spcBef>
            </a:pPr>
            <a:r>
              <a:rPr lang="en-US" sz="3200" dirty="0" err="1" smtClean="0">
                <a:solidFill>
                  <a:schemeClr val="bg1"/>
                </a:solidFill>
                <a:latin typeface="Egyptienne F Black" pitchFamily="18" charset="0"/>
              </a:rPr>
              <a:t>RoboWars</a:t>
            </a:r>
            <a:r>
              <a:rPr lang="en-US" sz="3200" dirty="0" smtClean="0">
                <a:solidFill>
                  <a:schemeClr val="bg1"/>
                </a:solidFill>
                <a:latin typeface="Egyptienne F Black" pitchFamily="18" charset="0"/>
              </a:rPr>
              <a:t> Overview</a:t>
            </a:r>
            <a:endParaRPr lang="en-US" sz="3200" dirty="0">
              <a:solidFill>
                <a:schemeClr val="bg1"/>
              </a:solidFill>
              <a:latin typeface="Egyptienne F Roman" pitchFamily="18" charset="0"/>
            </a:endParaRPr>
          </a:p>
        </p:txBody>
      </p:sp>
      <p:sp>
        <p:nvSpPr>
          <p:cNvPr id="11271" name="Text Box 7"/>
          <p:cNvSpPr txBox="1">
            <a:spLocks noChangeArrowheads="1"/>
          </p:cNvSpPr>
          <p:nvPr/>
        </p:nvSpPr>
        <p:spPr bwMode="auto">
          <a:xfrm>
            <a:off x="5181600" y="1066800"/>
            <a:ext cx="3581400" cy="457200"/>
          </a:xfrm>
          <a:prstGeom prst="rect">
            <a:avLst/>
          </a:prstGeom>
          <a:noFill/>
          <a:ln w="9525">
            <a:noFill/>
            <a:miter lim="800000"/>
            <a:headEnd/>
            <a:tailEnd/>
          </a:ln>
          <a:effectLst/>
        </p:spPr>
        <p:txBody>
          <a:bodyPr>
            <a:spAutoFit/>
          </a:bodyPr>
          <a:lstStyle/>
          <a:p>
            <a:pPr>
              <a:spcBef>
                <a:spcPct val="50000"/>
              </a:spcBef>
            </a:pPr>
            <a:endParaRPr lang="en-US"/>
          </a:p>
        </p:txBody>
      </p:sp>
      <p:sp>
        <p:nvSpPr>
          <p:cNvPr id="11273" name="Text Box 9"/>
          <p:cNvSpPr txBox="1">
            <a:spLocks noChangeArrowheads="1"/>
          </p:cNvSpPr>
          <p:nvPr/>
        </p:nvSpPr>
        <p:spPr bwMode="auto">
          <a:xfrm>
            <a:off x="2133600" y="3200400"/>
            <a:ext cx="2590800" cy="800219"/>
          </a:xfrm>
          <a:prstGeom prst="rect">
            <a:avLst/>
          </a:prstGeom>
          <a:noFill/>
          <a:ln w="9525">
            <a:noFill/>
            <a:miter lim="800000"/>
            <a:headEnd/>
            <a:tailEnd/>
          </a:ln>
          <a:effectLst/>
        </p:spPr>
        <p:txBody>
          <a:bodyPr>
            <a:spAutoFit/>
          </a:bodyPr>
          <a:lstStyle/>
          <a:p>
            <a:pPr algn="ctr">
              <a:spcBef>
                <a:spcPct val="50000"/>
              </a:spcBef>
            </a:pPr>
            <a:r>
              <a:rPr lang="en-US" sz="2300" dirty="0" smtClean="0">
                <a:solidFill>
                  <a:schemeClr val="bg1"/>
                </a:solidFill>
                <a:latin typeface="+mn-lt"/>
              </a:rPr>
              <a:t>Presented By:</a:t>
            </a:r>
            <a:br>
              <a:rPr lang="en-US" sz="2300" dirty="0" smtClean="0">
                <a:solidFill>
                  <a:schemeClr val="bg1"/>
                </a:solidFill>
                <a:latin typeface="+mn-lt"/>
              </a:rPr>
            </a:br>
            <a:r>
              <a:rPr lang="en-US" sz="2300" dirty="0" smtClean="0">
                <a:solidFill>
                  <a:schemeClr val="bg1"/>
                </a:solidFill>
                <a:latin typeface="+mn-lt"/>
              </a:rPr>
              <a:t>Alexander Craig</a:t>
            </a:r>
            <a:endParaRPr lang="en-US" sz="2300" dirty="0">
              <a:solidFill>
                <a:schemeClr val="bg1"/>
              </a:solidFill>
              <a:latin typeface="+mn-lt"/>
            </a:endParaRPr>
          </a:p>
        </p:txBody>
      </p:sp>
      <p:sp>
        <p:nvSpPr>
          <p:cNvPr id="11274" name="Text Box 10"/>
          <p:cNvSpPr txBox="1">
            <a:spLocks noChangeArrowheads="1"/>
          </p:cNvSpPr>
          <p:nvPr/>
        </p:nvSpPr>
        <p:spPr bwMode="auto">
          <a:xfrm>
            <a:off x="5105400" y="1066800"/>
            <a:ext cx="3810000" cy="457200"/>
          </a:xfrm>
          <a:prstGeom prst="rect">
            <a:avLst/>
          </a:prstGeom>
          <a:noFill/>
          <a:ln w="9525">
            <a:noFill/>
            <a:miter lim="800000"/>
            <a:headEnd/>
            <a:tailEnd/>
          </a:ln>
          <a:effectLst/>
        </p:spPr>
        <p:txBody>
          <a:bodyPr>
            <a:spAutoFit/>
          </a:bodyPr>
          <a:lstStyle/>
          <a:p>
            <a:pPr>
              <a:spcBef>
                <a:spcPct val="50000"/>
              </a:spcBef>
            </a:pPr>
            <a:r>
              <a:rPr lang="en-US" dirty="0" smtClean="0">
                <a:latin typeface="Egyptienne F Black" pitchFamily="18" charset="0"/>
              </a:rPr>
              <a:t>Topics:</a:t>
            </a:r>
            <a:endParaRPr lang="en-US" dirty="0">
              <a:latin typeface="Egyptienne F Black" pitchFamily="18" charset="0"/>
            </a:endParaRPr>
          </a:p>
        </p:txBody>
      </p:sp>
      <p:sp>
        <p:nvSpPr>
          <p:cNvPr id="11275" name="Text Box 11"/>
          <p:cNvSpPr txBox="1">
            <a:spLocks noChangeArrowheads="1"/>
          </p:cNvSpPr>
          <p:nvPr/>
        </p:nvSpPr>
        <p:spPr bwMode="auto">
          <a:xfrm>
            <a:off x="5105400" y="1600200"/>
            <a:ext cx="3657600" cy="457200"/>
          </a:xfrm>
          <a:prstGeom prst="rect">
            <a:avLst/>
          </a:prstGeom>
          <a:noFill/>
          <a:ln w="9525">
            <a:noFill/>
            <a:miter lim="800000"/>
            <a:headEnd/>
            <a:tailEnd/>
          </a:ln>
          <a:effectLst/>
        </p:spPr>
        <p:txBody>
          <a:bodyPr>
            <a:spAutoFit/>
          </a:bodyPr>
          <a:lstStyle/>
          <a:p>
            <a:pPr>
              <a:spcBef>
                <a:spcPct val="50000"/>
              </a:spcBef>
            </a:pPr>
            <a:endParaRPr lang="en-US"/>
          </a:p>
        </p:txBody>
      </p:sp>
      <p:sp>
        <p:nvSpPr>
          <p:cNvPr id="11278" name="Rectangle 14"/>
          <p:cNvSpPr>
            <a:spLocks noChangeArrowheads="1"/>
          </p:cNvSpPr>
          <p:nvPr/>
        </p:nvSpPr>
        <p:spPr bwMode="auto">
          <a:xfrm>
            <a:off x="5181600" y="1600200"/>
            <a:ext cx="3733800" cy="2819400"/>
          </a:xfrm>
          <a:prstGeom prst="rect">
            <a:avLst/>
          </a:prstGeom>
          <a:noFill/>
          <a:ln w="9525">
            <a:noFill/>
            <a:miter lim="800000"/>
            <a:headEnd/>
            <a:tailEnd/>
          </a:ln>
          <a:effectLst/>
        </p:spPr>
        <p:txBody>
          <a:bodyPr lIns="0" tIns="0" rIns="0" bIns="0"/>
          <a:lstStyle/>
          <a:p>
            <a:pPr marL="342900" indent="-342900" eaLnBrk="1" hangingPunct="1">
              <a:lnSpc>
                <a:spcPct val="120000"/>
              </a:lnSpc>
              <a:spcBef>
                <a:spcPct val="20000"/>
              </a:spcBef>
              <a:buClr>
                <a:srgbClr val="F10040"/>
              </a:buClr>
              <a:buFont typeface="Wingdings" pitchFamily="2" charset="2"/>
              <a:buChar char="§"/>
            </a:pPr>
            <a:r>
              <a:rPr lang="en-US" sz="2300" dirty="0" smtClean="0">
                <a:latin typeface="+mn-lt"/>
              </a:rPr>
              <a:t>Project Objectives</a:t>
            </a:r>
          </a:p>
          <a:p>
            <a:pPr marL="342900" indent="-342900" eaLnBrk="1" hangingPunct="1">
              <a:lnSpc>
                <a:spcPct val="120000"/>
              </a:lnSpc>
              <a:spcBef>
                <a:spcPct val="20000"/>
              </a:spcBef>
              <a:buClr>
                <a:srgbClr val="F10040"/>
              </a:buClr>
              <a:buFont typeface="Wingdings" pitchFamily="2" charset="2"/>
              <a:buChar char="§"/>
            </a:pPr>
            <a:r>
              <a:rPr lang="en-US" sz="2300" dirty="0" smtClean="0">
                <a:latin typeface="+mn-lt"/>
              </a:rPr>
              <a:t>Proposed Solution</a:t>
            </a:r>
          </a:p>
          <a:p>
            <a:pPr marL="342900" indent="-342900" eaLnBrk="1" hangingPunct="1">
              <a:lnSpc>
                <a:spcPct val="120000"/>
              </a:lnSpc>
              <a:spcBef>
                <a:spcPct val="20000"/>
              </a:spcBef>
              <a:buClr>
                <a:srgbClr val="F10040"/>
              </a:buClr>
              <a:buFont typeface="Wingdings" pitchFamily="2" charset="2"/>
              <a:buChar char="§"/>
            </a:pPr>
            <a:r>
              <a:rPr lang="en-US" sz="2300" dirty="0" smtClean="0">
                <a:latin typeface="+mn-lt"/>
              </a:rPr>
              <a:t>System Architecture</a:t>
            </a:r>
          </a:p>
          <a:p>
            <a:pPr marL="342900" indent="-342900" eaLnBrk="1" hangingPunct="1">
              <a:lnSpc>
                <a:spcPct val="120000"/>
              </a:lnSpc>
              <a:spcBef>
                <a:spcPct val="20000"/>
              </a:spcBef>
              <a:buClr>
                <a:srgbClr val="F10040"/>
              </a:buClr>
              <a:buFont typeface="Wingdings" pitchFamily="2" charset="2"/>
              <a:buChar char="§"/>
            </a:pPr>
            <a:r>
              <a:rPr lang="en-US" sz="2300" dirty="0" smtClean="0">
                <a:latin typeface="+mn-lt"/>
              </a:rPr>
              <a:t>Potential Applications</a:t>
            </a:r>
            <a:endParaRPr lang="en-US" sz="1800" dirty="0">
              <a:latin typeface="+mn-lt"/>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3</a:t>
            </a:fld>
            <a:endParaRPr lang="en-US"/>
          </a:p>
        </p:txBody>
      </p:sp>
      <p:sp>
        <p:nvSpPr>
          <p:cNvPr id="4100" name="Rectangle 4"/>
          <p:cNvSpPr>
            <a:spLocks noGrp="1" noChangeArrowheads="1"/>
          </p:cNvSpPr>
          <p:nvPr>
            <p:ph type="title"/>
          </p:nvPr>
        </p:nvSpPr>
        <p:spPr/>
        <p:txBody>
          <a:bodyPr/>
          <a:lstStyle/>
          <a:p>
            <a:r>
              <a:rPr lang="en-US" dirty="0" smtClean="0"/>
              <a:t>Project Objectives</a:t>
            </a:r>
            <a:endParaRPr lang="en-US" dirty="0"/>
          </a:p>
        </p:txBody>
      </p:sp>
      <p:sp>
        <p:nvSpPr>
          <p:cNvPr id="4101" name="Rectangle 5"/>
          <p:cNvSpPr>
            <a:spLocks noGrp="1" noChangeArrowheads="1"/>
          </p:cNvSpPr>
          <p:nvPr>
            <p:ph type="body" idx="1"/>
          </p:nvPr>
        </p:nvSpPr>
        <p:spPr>
          <a:xfrm>
            <a:off x="1981200" y="1752600"/>
            <a:ext cx="6858000" cy="4419600"/>
          </a:xfrm>
        </p:spPr>
        <p:txBody>
          <a:bodyPr/>
          <a:lstStyle/>
          <a:p>
            <a:pPr lvl="0"/>
            <a:r>
              <a:rPr lang="en-CA" dirty="0" smtClean="0">
                <a:solidFill>
                  <a:schemeClr val="tx1"/>
                </a:solidFill>
                <a:latin typeface="+mn-lt"/>
                <a:ea typeface="+mn-ea"/>
                <a:cs typeface="+mn-cs"/>
              </a:rPr>
              <a:t>To develop </a:t>
            </a:r>
            <a:r>
              <a:rPr lang="en-CA" dirty="0">
                <a:solidFill>
                  <a:schemeClr val="tx1"/>
                </a:solidFill>
                <a:latin typeface="+mn-lt"/>
                <a:ea typeface="+mn-ea"/>
                <a:cs typeface="+mn-cs"/>
              </a:rPr>
              <a:t>a robotics control system which is both intuitive to use and is implemented on a mobile platform that is widely available and used by the public</a:t>
            </a:r>
            <a:r>
              <a:rPr lang="en-CA" dirty="0" smtClean="0">
                <a:solidFill>
                  <a:schemeClr val="tx1"/>
                </a:solidFill>
                <a:latin typeface="+mn-lt"/>
                <a:ea typeface="+mn-ea"/>
                <a:cs typeface="+mn-cs"/>
              </a:rPr>
              <a:t>.</a:t>
            </a:r>
          </a:p>
          <a:p>
            <a:pPr lvl="0"/>
            <a:endParaRPr lang="en-CA" dirty="0">
              <a:solidFill>
                <a:schemeClr val="tx1"/>
              </a:solidFill>
              <a:latin typeface="+mn-lt"/>
              <a:ea typeface="+mn-ea"/>
              <a:cs typeface="+mn-cs"/>
            </a:endParaRPr>
          </a:p>
          <a:p>
            <a:pPr lvl="0"/>
            <a:r>
              <a:rPr lang="en-CA" dirty="0" smtClean="0">
                <a:solidFill>
                  <a:schemeClr val="tx1"/>
                </a:solidFill>
                <a:latin typeface="+mn-lt"/>
                <a:ea typeface="+mn-ea"/>
                <a:cs typeface="+mn-cs"/>
              </a:rPr>
              <a:t>To experiment </a:t>
            </a:r>
            <a:r>
              <a:rPr lang="en-CA" dirty="0">
                <a:solidFill>
                  <a:schemeClr val="tx1"/>
                </a:solidFill>
                <a:latin typeface="+mn-lt"/>
                <a:ea typeface="+mn-ea"/>
                <a:cs typeface="+mn-cs"/>
              </a:rPr>
              <a:t>with the combination of live video and virtually generated, overlaid imagery to enhance the ease of use and feature set of a robotics control system. This technology is commonly referred to as </a:t>
            </a:r>
            <a:r>
              <a:rPr lang="en-CA" b="1" dirty="0">
                <a:solidFill>
                  <a:schemeClr val="tx1"/>
                </a:solidFill>
                <a:latin typeface="+mn-lt"/>
                <a:ea typeface="+mn-ea"/>
                <a:cs typeface="+mn-cs"/>
              </a:rPr>
              <a:t>augmented reality</a:t>
            </a:r>
            <a:r>
              <a:rPr lang="en-CA" dirty="0">
                <a:solidFill>
                  <a:schemeClr val="tx1"/>
                </a:solidFill>
                <a:latin typeface="+mn-lt"/>
                <a:ea typeface="+mn-ea"/>
                <a:cs typeface="+mn-cs"/>
              </a:rPr>
              <a:t>.</a:t>
            </a:r>
          </a:p>
          <a:p>
            <a:endParaRPr lang="en-US" dirty="0"/>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4</a:t>
            </a:fld>
            <a:endParaRPr lang="en-US"/>
          </a:p>
        </p:txBody>
      </p:sp>
      <p:sp>
        <p:nvSpPr>
          <p:cNvPr id="4100" name="Rectangle 4"/>
          <p:cNvSpPr>
            <a:spLocks noGrp="1" noChangeArrowheads="1"/>
          </p:cNvSpPr>
          <p:nvPr>
            <p:ph type="title"/>
          </p:nvPr>
        </p:nvSpPr>
        <p:spPr/>
        <p:txBody>
          <a:bodyPr/>
          <a:lstStyle/>
          <a:p>
            <a:r>
              <a:rPr lang="en-US" dirty="0" smtClean="0"/>
              <a:t>Solution</a:t>
            </a:r>
            <a:endParaRPr lang="en-US" dirty="0"/>
          </a:p>
        </p:txBody>
      </p:sp>
      <p:sp>
        <p:nvSpPr>
          <p:cNvPr id="4101" name="Rectangle 5"/>
          <p:cNvSpPr>
            <a:spLocks noGrp="1" noChangeArrowheads="1"/>
          </p:cNvSpPr>
          <p:nvPr>
            <p:ph type="body" idx="1"/>
          </p:nvPr>
        </p:nvSpPr>
        <p:spPr>
          <a:xfrm>
            <a:off x="1981200" y="1752600"/>
            <a:ext cx="6858000" cy="4419600"/>
          </a:xfrm>
        </p:spPr>
        <p:txBody>
          <a:bodyPr/>
          <a:lstStyle/>
          <a:p>
            <a:pPr lvl="0"/>
            <a:r>
              <a:rPr lang="en-CA" dirty="0" smtClean="0">
                <a:solidFill>
                  <a:schemeClr val="tx1"/>
                </a:solidFill>
                <a:latin typeface="+mn-lt"/>
                <a:ea typeface="+mn-ea"/>
                <a:cs typeface="+mn-cs"/>
              </a:rPr>
              <a:t>The project </a:t>
            </a:r>
            <a:r>
              <a:rPr lang="en-CA" dirty="0">
                <a:solidFill>
                  <a:schemeClr val="tx1"/>
                </a:solidFill>
                <a:latin typeface="+mn-lt"/>
                <a:ea typeface="+mn-ea"/>
                <a:cs typeface="+mn-cs"/>
              </a:rPr>
              <a:t>aims to create a system which </a:t>
            </a:r>
            <a:r>
              <a:rPr lang="en-CA" dirty="0" smtClean="0">
                <a:solidFill>
                  <a:schemeClr val="tx1"/>
                </a:solidFill>
                <a:latin typeface="+mn-lt"/>
                <a:ea typeface="+mn-ea"/>
                <a:cs typeface="+mn-cs"/>
              </a:rPr>
              <a:t>allows </a:t>
            </a:r>
            <a:r>
              <a:rPr lang="en-CA" dirty="0">
                <a:solidFill>
                  <a:schemeClr val="tx1"/>
                </a:solidFill>
                <a:latin typeface="+mn-lt"/>
                <a:ea typeface="+mn-ea"/>
                <a:cs typeface="+mn-cs"/>
              </a:rPr>
              <a:t>remotely controlled robots to share and interact with a simple virtual </a:t>
            </a:r>
            <a:r>
              <a:rPr lang="en-CA" dirty="0" smtClean="0">
                <a:solidFill>
                  <a:schemeClr val="tx1"/>
                </a:solidFill>
                <a:latin typeface="+mn-lt"/>
                <a:ea typeface="+mn-ea"/>
                <a:cs typeface="+mn-cs"/>
              </a:rPr>
              <a:t>world, </a:t>
            </a:r>
            <a:r>
              <a:rPr lang="en-CA" dirty="0">
                <a:solidFill>
                  <a:schemeClr val="tx1"/>
                </a:solidFill>
                <a:latin typeface="+mn-lt"/>
                <a:ea typeface="+mn-ea"/>
                <a:cs typeface="+mn-cs"/>
              </a:rPr>
              <a:t>which will be rendered </a:t>
            </a:r>
            <a:r>
              <a:rPr lang="en-CA" dirty="0" smtClean="0">
                <a:solidFill>
                  <a:schemeClr val="tx1"/>
                </a:solidFill>
                <a:latin typeface="+mn-lt"/>
                <a:ea typeface="+mn-ea"/>
                <a:cs typeface="+mn-cs"/>
              </a:rPr>
              <a:t>overtop of </a:t>
            </a:r>
            <a:r>
              <a:rPr lang="en-CA" dirty="0">
                <a:solidFill>
                  <a:schemeClr val="tx1"/>
                </a:solidFill>
                <a:latin typeface="+mn-lt"/>
                <a:ea typeface="+mn-ea"/>
                <a:cs typeface="+mn-cs"/>
              </a:rPr>
              <a:t>a live video feed and displayed to </a:t>
            </a:r>
            <a:r>
              <a:rPr lang="en-CA" dirty="0" smtClean="0"/>
              <a:t>the remote operators</a:t>
            </a:r>
            <a:r>
              <a:rPr lang="en-CA" dirty="0" smtClean="0">
                <a:solidFill>
                  <a:schemeClr val="tx1"/>
                </a:solidFill>
                <a:latin typeface="+mn-lt"/>
                <a:ea typeface="+mn-ea"/>
                <a:cs typeface="+mn-cs"/>
              </a:rPr>
              <a:t>. </a:t>
            </a:r>
            <a:endParaRPr lang="en-CA" dirty="0" smtClean="0">
              <a:solidFill>
                <a:schemeClr val="tx1"/>
              </a:solidFill>
              <a:latin typeface="+mn-lt"/>
              <a:ea typeface="+mn-ea"/>
              <a:cs typeface="+mn-cs"/>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5</a:t>
            </a:fld>
            <a:endParaRPr lang="en-US"/>
          </a:p>
        </p:txBody>
      </p:sp>
      <p:sp>
        <p:nvSpPr>
          <p:cNvPr id="4100" name="Rectangle 4"/>
          <p:cNvSpPr>
            <a:spLocks noGrp="1" noChangeArrowheads="1"/>
          </p:cNvSpPr>
          <p:nvPr>
            <p:ph type="title"/>
          </p:nvPr>
        </p:nvSpPr>
        <p:spPr/>
        <p:txBody>
          <a:bodyPr/>
          <a:lstStyle/>
          <a:p>
            <a:r>
              <a:rPr lang="en-US" dirty="0" smtClean="0"/>
              <a:t>Solution - System </a:t>
            </a:r>
            <a:r>
              <a:rPr lang="en-US" dirty="0" smtClean="0"/>
              <a:t>Architecture</a:t>
            </a:r>
            <a:endParaRPr lang="en-US" dirty="0"/>
          </a:p>
        </p:txBody>
      </p:sp>
      <p:pic>
        <p:nvPicPr>
          <p:cNvPr id="6" name="Picture 5" descr="architecture_diagram.jpg"/>
          <p:cNvPicPr>
            <a:picLocks noChangeAspect="1"/>
          </p:cNvPicPr>
          <p:nvPr/>
        </p:nvPicPr>
        <p:blipFill>
          <a:blip r:embed="rId2" cstate="print"/>
          <a:stretch>
            <a:fillRect/>
          </a:stretch>
        </p:blipFill>
        <p:spPr>
          <a:xfrm>
            <a:off x="1886851" y="1600200"/>
            <a:ext cx="7028549" cy="4800599"/>
          </a:xfrm>
          <a:prstGeom prst="rect">
            <a:avLst/>
          </a:prstGeom>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6</a:t>
            </a:fld>
            <a:endParaRPr lang="en-US"/>
          </a:p>
        </p:txBody>
      </p:sp>
      <p:sp>
        <p:nvSpPr>
          <p:cNvPr id="4100" name="Rectangle 4"/>
          <p:cNvSpPr>
            <a:spLocks noGrp="1" noChangeArrowheads="1"/>
          </p:cNvSpPr>
          <p:nvPr>
            <p:ph type="title"/>
          </p:nvPr>
        </p:nvSpPr>
        <p:spPr>
          <a:xfrm>
            <a:off x="1981200" y="1143000"/>
            <a:ext cx="6858000" cy="533400"/>
          </a:xfrm>
        </p:spPr>
        <p:txBody>
          <a:bodyPr/>
          <a:lstStyle/>
          <a:p>
            <a:r>
              <a:rPr lang="en-US" dirty="0" smtClean="0"/>
              <a:t>Solution - Hardware</a:t>
            </a:r>
            <a:endParaRPr lang="en-US" dirty="0"/>
          </a:p>
        </p:txBody>
      </p:sp>
      <p:pic>
        <p:nvPicPr>
          <p:cNvPr id="13314" name="Picture 2"/>
          <p:cNvPicPr>
            <a:picLocks noChangeAspect="1" noChangeArrowheads="1"/>
          </p:cNvPicPr>
          <p:nvPr/>
        </p:nvPicPr>
        <p:blipFill>
          <a:blip r:embed="rId2" cstate="print"/>
          <a:srcRect/>
          <a:stretch>
            <a:fillRect/>
          </a:stretch>
        </p:blipFill>
        <p:spPr bwMode="auto">
          <a:xfrm>
            <a:off x="2057400" y="2305050"/>
            <a:ext cx="2352675" cy="3105150"/>
          </a:xfrm>
          <a:prstGeom prst="rect">
            <a:avLst/>
          </a:prstGeom>
          <a:noFill/>
          <a:ln w="9525">
            <a:noFill/>
            <a:miter lim="800000"/>
            <a:headEnd/>
            <a:tailEnd/>
          </a:ln>
        </p:spPr>
      </p:pic>
      <p:pic>
        <p:nvPicPr>
          <p:cNvPr id="13315" name="Picture 3"/>
          <p:cNvPicPr>
            <a:picLocks noChangeAspect="1" noChangeArrowheads="1"/>
          </p:cNvPicPr>
          <p:nvPr/>
        </p:nvPicPr>
        <p:blipFill>
          <a:blip r:embed="rId3" cstate="print"/>
          <a:srcRect/>
          <a:stretch>
            <a:fillRect/>
          </a:stretch>
        </p:blipFill>
        <p:spPr bwMode="auto">
          <a:xfrm>
            <a:off x="5334000" y="2438400"/>
            <a:ext cx="3352800" cy="3004868"/>
          </a:xfrm>
          <a:prstGeom prst="rect">
            <a:avLst/>
          </a:prstGeom>
          <a:noFill/>
          <a:ln w="9525">
            <a:noFill/>
            <a:miter lim="800000"/>
            <a:headEnd/>
            <a:tailEnd/>
          </a:ln>
        </p:spPr>
      </p:pic>
      <p:sp>
        <p:nvSpPr>
          <p:cNvPr id="7" name="Content Placeholder 6"/>
          <p:cNvSpPr>
            <a:spLocks noGrp="1"/>
          </p:cNvSpPr>
          <p:nvPr>
            <p:ph idx="1"/>
          </p:nvPr>
        </p:nvSpPr>
        <p:spPr>
          <a:xfrm>
            <a:off x="1905000" y="5334000"/>
            <a:ext cx="3048000" cy="1295400"/>
          </a:xfrm>
        </p:spPr>
        <p:txBody>
          <a:bodyPr/>
          <a:lstStyle/>
          <a:p>
            <a:r>
              <a:rPr lang="en-CA" sz="2000" dirty="0" smtClean="0"/>
              <a:t>Smart phones running Android version 2.2 [1]</a:t>
            </a:r>
            <a:endParaRPr lang="en-CA" sz="2000" dirty="0"/>
          </a:p>
        </p:txBody>
      </p:sp>
      <p:sp>
        <p:nvSpPr>
          <p:cNvPr id="8" name="Rectangle 4"/>
          <p:cNvSpPr txBox="1">
            <a:spLocks noChangeArrowheads="1"/>
          </p:cNvSpPr>
          <p:nvPr/>
        </p:nvSpPr>
        <p:spPr bwMode="auto">
          <a:xfrm>
            <a:off x="2209800" y="1828800"/>
            <a:ext cx="1981200" cy="5334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b="0" i="0" u="sng" strike="noStrike" kern="0" cap="none" spc="0" normalizeH="0" baseline="0" noProof="0" dirty="0" smtClean="0">
                <a:ln>
                  <a:noFill/>
                </a:ln>
                <a:solidFill>
                  <a:srgbClr val="F10040"/>
                </a:solidFill>
                <a:effectLst/>
                <a:uLnTx/>
                <a:uFillTx/>
                <a:latin typeface="+mj-lt"/>
                <a:ea typeface="+mj-ea"/>
                <a:cs typeface="+mj-cs"/>
              </a:rPr>
              <a:t>Mobile</a:t>
            </a:r>
            <a:r>
              <a:rPr kumimoji="0" lang="en-US" b="0" i="0" u="sng" strike="noStrike" kern="0" cap="none" spc="0" normalizeH="0" noProof="0" dirty="0" smtClean="0">
                <a:ln>
                  <a:noFill/>
                </a:ln>
                <a:solidFill>
                  <a:srgbClr val="F10040"/>
                </a:solidFill>
                <a:effectLst/>
                <a:uLnTx/>
                <a:uFillTx/>
                <a:latin typeface="+mj-lt"/>
                <a:ea typeface="+mj-ea"/>
                <a:cs typeface="+mj-cs"/>
              </a:rPr>
              <a:t> Client</a:t>
            </a:r>
            <a:endParaRPr kumimoji="0" lang="en-US" b="0" i="0" u="sng" strike="noStrike" kern="0" cap="none" spc="0" normalizeH="0" baseline="0" noProof="0" dirty="0" smtClean="0">
              <a:ln>
                <a:noFill/>
              </a:ln>
              <a:solidFill>
                <a:srgbClr val="F10040"/>
              </a:solidFill>
              <a:effectLst/>
              <a:uLnTx/>
              <a:uFillTx/>
              <a:latin typeface="+mj-lt"/>
              <a:ea typeface="+mj-ea"/>
              <a:cs typeface="+mj-cs"/>
            </a:endParaRPr>
          </a:p>
        </p:txBody>
      </p:sp>
      <p:sp>
        <p:nvSpPr>
          <p:cNvPr id="9" name="Rectangle 4"/>
          <p:cNvSpPr txBox="1">
            <a:spLocks noChangeArrowheads="1"/>
          </p:cNvSpPr>
          <p:nvPr/>
        </p:nvSpPr>
        <p:spPr bwMode="auto">
          <a:xfrm>
            <a:off x="6248400" y="1828800"/>
            <a:ext cx="1981200" cy="5334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b="0" i="0" u="sng" strike="noStrike" kern="0" cap="none" spc="0" normalizeH="0" baseline="0" noProof="0" dirty="0" smtClean="0">
                <a:ln>
                  <a:noFill/>
                </a:ln>
                <a:solidFill>
                  <a:srgbClr val="F10040"/>
                </a:solidFill>
                <a:effectLst/>
                <a:uLnTx/>
                <a:uFillTx/>
                <a:latin typeface="+mj-lt"/>
                <a:ea typeface="+mj-ea"/>
                <a:cs typeface="+mj-cs"/>
              </a:rPr>
              <a:t>Robotics</a:t>
            </a:r>
          </a:p>
        </p:txBody>
      </p:sp>
      <p:sp>
        <p:nvSpPr>
          <p:cNvPr id="10" name="Content Placeholder 6"/>
          <p:cNvSpPr txBox="1">
            <a:spLocks/>
          </p:cNvSpPr>
          <p:nvPr/>
        </p:nvSpPr>
        <p:spPr bwMode="auto">
          <a:xfrm>
            <a:off x="5562600" y="5334000"/>
            <a:ext cx="3048000" cy="12954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342900" marR="0" lvl="0" indent="-342900" algn="l" defTabSz="914400" rtl="0" eaLnBrk="1" fontAlgn="base" latinLnBrk="0" hangingPunct="1">
              <a:lnSpc>
                <a:spcPct val="120000"/>
              </a:lnSpc>
              <a:spcBef>
                <a:spcPct val="20000"/>
              </a:spcBef>
              <a:spcAft>
                <a:spcPct val="0"/>
              </a:spcAft>
              <a:buClr>
                <a:srgbClr val="F10040"/>
              </a:buClr>
              <a:buSzTx/>
              <a:buFont typeface="Wingdings" pitchFamily="2" charset="2"/>
              <a:buChar char="§"/>
              <a:tabLst/>
              <a:defRPr/>
            </a:pPr>
            <a:r>
              <a:rPr kumimoji="0" lang="en-CA" sz="2000" b="0" i="0" u="none" strike="noStrike" kern="0" cap="none" spc="0" normalizeH="0" baseline="0" noProof="0" dirty="0" smtClean="0">
                <a:ln>
                  <a:noFill/>
                </a:ln>
                <a:solidFill>
                  <a:schemeClr val="tx1"/>
                </a:solidFill>
                <a:effectLst/>
                <a:uLnTx/>
                <a:uFillTx/>
                <a:latin typeface="+mn-lt"/>
                <a:ea typeface="+mn-ea"/>
                <a:cs typeface="+mn-cs"/>
              </a:rPr>
              <a:t>LEGO </a:t>
            </a:r>
            <a:r>
              <a:rPr kumimoji="0" lang="en-CA" sz="2000" b="0" i="0" u="none" strike="noStrike" kern="0" cap="none" spc="0" normalizeH="0" baseline="0" noProof="0" dirty="0" err="1" smtClean="0">
                <a:ln>
                  <a:noFill/>
                </a:ln>
                <a:solidFill>
                  <a:schemeClr val="tx1"/>
                </a:solidFill>
                <a:effectLst/>
                <a:uLnTx/>
                <a:uFillTx/>
                <a:latin typeface="+mn-lt"/>
                <a:ea typeface="+mn-ea"/>
                <a:cs typeface="+mn-cs"/>
              </a:rPr>
              <a:t>Mindstorms</a:t>
            </a:r>
            <a:r>
              <a:rPr kumimoji="0" lang="en-CA" sz="2000" b="0" i="0" u="none" strike="noStrike" kern="0" cap="none" spc="0" normalizeH="0" noProof="0" dirty="0" smtClean="0">
                <a:ln>
                  <a:noFill/>
                </a:ln>
                <a:solidFill>
                  <a:schemeClr val="tx1"/>
                </a:solidFill>
                <a:effectLst/>
                <a:uLnTx/>
                <a:uFillTx/>
                <a:latin typeface="+mn-lt"/>
                <a:ea typeface="+mn-ea"/>
                <a:cs typeface="+mn-cs"/>
              </a:rPr>
              <a:t> NXT 2.0 Robotics Kits [2]</a:t>
            </a:r>
            <a:endParaRPr kumimoji="0" lang="en-CA" sz="20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7</a:t>
            </a:fld>
            <a:endParaRPr lang="en-US"/>
          </a:p>
        </p:txBody>
      </p:sp>
      <p:sp>
        <p:nvSpPr>
          <p:cNvPr id="4100" name="Rectangle 4"/>
          <p:cNvSpPr>
            <a:spLocks noGrp="1" noChangeArrowheads="1"/>
          </p:cNvSpPr>
          <p:nvPr>
            <p:ph type="title"/>
          </p:nvPr>
        </p:nvSpPr>
        <p:spPr/>
        <p:txBody>
          <a:bodyPr/>
          <a:lstStyle/>
          <a:p>
            <a:r>
              <a:rPr lang="en-US" dirty="0" smtClean="0"/>
              <a:t>Solution – How it Works</a:t>
            </a:r>
            <a:endParaRPr lang="en-US" dirty="0"/>
          </a:p>
        </p:txBody>
      </p:sp>
      <p:sp>
        <p:nvSpPr>
          <p:cNvPr id="4101" name="Rectangle 5"/>
          <p:cNvSpPr>
            <a:spLocks noGrp="1" noChangeArrowheads="1"/>
          </p:cNvSpPr>
          <p:nvPr>
            <p:ph type="body" idx="1"/>
          </p:nvPr>
        </p:nvSpPr>
        <p:spPr>
          <a:xfrm>
            <a:off x="1981200" y="1905000"/>
            <a:ext cx="6858000" cy="4419600"/>
          </a:xfrm>
        </p:spPr>
        <p:txBody>
          <a:bodyPr/>
          <a:lstStyle/>
          <a:p>
            <a:r>
              <a:rPr lang="en-US" dirty="0" smtClean="0">
                <a:latin typeface="+mj-lt"/>
              </a:rPr>
              <a:t>Robots are placed into a designated arena, and register wirelessly with the application server.</a:t>
            </a:r>
          </a:p>
          <a:p>
            <a:endParaRPr lang="en-US" dirty="0" smtClean="0">
              <a:latin typeface="+mj-lt"/>
            </a:endParaRPr>
          </a:p>
          <a:p>
            <a:r>
              <a:rPr lang="en-US" dirty="0" smtClean="0">
                <a:latin typeface="+mj-lt"/>
              </a:rPr>
              <a:t>Mobile users connect to the application server, and are paired to one of the registered robots.</a:t>
            </a:r>
          </a:p>
          <a:p>
            <a:endParaRPr lang="en-US" dirty="0">
              <a:latin typeface="+mj-lt"/>
            </a:endParaRPr>
          </a:p>
          <a:p>
            <a:endParaRPr lang="en-US" dirty="0" smtClean="0">
              <a:latin typeface="+mj-lt"/>
            </a:endParaRPr>
          </a:p>
          <a:p>
            <a:endParaRPr lang="en-US" dirty="0">
              <a:latin typeface="+mj-lt"/>
            </a:endParaRPr>
          </a:p>
          <a:p>
            <a:r>
              <a:rPr lang="en-US" dirty="0" smtClean="0">
                <a:latin typeface="+mj-lt"/>
              </a:rPr>
              <a:t>User input is used to generate and send commands to the user’s paired robot.</a:t>
            </a:r>
          </a:p>
        </p:txBody>
      </p:sp>
      <p:pic>
        <p:nvPicPr>
          <p:cNvPr id="5" name="Picture 2"/>
          <p:cNvPicPr>
            <a:picLocks noChangeAspect="1" noChangeArrowheads="1"/>
          </p:cNvPicPr>
          <p:nvPr/>
        </p:nvPicPr>
        <p:blipFill>
          <a:blip r:embed="rId2" cstate="print"/>
          <a:srcRect/>
          <a:stretch>
            <a:fillRect/>
          </a:stretch>
        </p:blipFill>
        <p:spPr bwMode="auto">
          <a:xfrm>
            <a:off x="3276600" y="4191000"/>
            <a:ext cx="1180497" cy="1558064"/>
          </a:xfrm>
          <a:prstGeom prst="rect">
            <a:avLst/>
          </a:prstGeom>
          <a:noFill/>
          <a:ln w="9525">
            <a:noFill/>
            <a:miter lim="800000"/>
            <a:headEnd/>
            <a:tailEnd/>
          </a:ln>
        </p:spPr>
      </p:pic>
      <p:pic>
        <p:nvPicPr>
          <p:cNvPr id="6" name="Picture 3"/>
          <p:cNvPicPr>
            <a:picLocks noChangeAspect="1" noChangeArrowheads="1"/>
          </p:cNvPicPr>
          <p:nvPr/>
        </p:nvPicPr>
        <p:blipFill>
          <a:blip r:embed="rId3" cstate="print"/>
          <a:srcRect/>
          <a:stretch>
            <a:fillRect/>
          </a:stretch>
        </p:blipFill>
        <p:spPr bwMode="auto">
          <a:xfrm>
            <a:off x="5558898" y="4191000"/>
            <a:ext cx="1680102" cy="1505751"/>
          </a:xfrm>
          <a:prstGeom prst="rect">
            <a:avLst/>
          </a:prstGeom>
          <a:noFill/>
          <a:ln w="9525">
            <a:noFill/>
            <a:miter lim="800000"/>
            <a:headEnd/>
            <a:tailEnd/>
          </a:ln>
        </p:spPr>
      </p:pic>
      <p:sp>
        <p:nvSpPr>
          <p:cNvPr id="7" name="Left-Right Arrow 6"/>
          <p:cNvSpPr/>
          <p:nvPr/>
        </p:nvSpPr>
        <p:spPr bwMode="auto">
          <a:xfrm>
            <a:off x="4495800" y="4682264"/>
            <a:ext cx="1143000" cy="381000"/>
          </a:xfrm>
          <a:prstGeom prst="lef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smtClean="0">
              <a:ln>
                <a:noFill/>
              </a:ln>
              <a:solidFill>
                <a:schemeClr val="tx1"/>
              </a:solidFill>
              <a:effectLst/>
              <a:latin typeface="Times" pitchFamily="18" charset="0"/>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8</a:t>
            </a:fld>
            <a:endParaRPr lang="en-US" dirty="0"/>
          </a:p>
        </p:txBody>
      </p:sp>
      <p:sp>
        <p:nvSpPr>
          <p:cNvPr id="4100" name="Rectangle 4"/>
          <p:cNvSpPr>
            <a:spLocks noGrp="1" noChangeArrowheads="1"/>
          </p:cNvSpPr>
          <p:nvPr>
            <p:ph type="title"/>
          </p:nvPr>
        </p:nvSpPr>
        <p:spPr/>
        <p:txBody>
          <a:bodyPr/>
          <a:lstStyle/>
          <a:p>
            <a:r>
              <a:rPr lang="en-US" dirty="0" smtClean="0"/>
              <a:t>Solution – How it Works</a:t>
            </a:r>
            <a:endParaRPr lang="en-US" dirty="0"/>
          </a:p>
        </p:txBody>
      </p:sp>
      <p:sp>
        <p:nvSpPr>
          <p:cNvPr id="4101" name="Rectangle 5"/>
          <p:cNvSpPr>
            <a:spLocks noGrp="1" noChangeArrowheads="1"/>
          </p:cNvSpPr>
          <p:nvPr>
            <p:ph type="body" idx="1"/>
          </p:nvPr>
        </p:nvSpPr>
        <p:spPr>
          <a:xfrm>
            <a:off x="1981200" y="1676400"/>
            <a:ext cx="6858000" cy="4419600"/>
          </a:xfrm>
        </p:spPr>
        <p:txBody>
          <a:bodyPr/>
          <a:lstStyle/>
          <a:p>
            <a:r>
              <a:rPr lang="en-US" dirty="0" smtClean="0">
                <a:latin typeface="+mj-lt"/>
              </a:rPr>
              <a:t>The application server simulates a real-time virtual environment which the robots interact with based on user input and their current position within the arena.</a:t>
            </a:r>
          </a:p>
          <a:p>
            <a:r>
              <a:rPr lang="en-US" dirty="0" smtClean="0">
                <a:latin typeface="+mj-lt"/>
              </a:rPr>
              <a:t>For our prototype, simple video games will be used as the virtual environments. For example:</a:t>
            </a:r>
          </a:p>
        </p:txBody>
      </p:sp>
      <p:pic>
        <p:nvPicPr>
          <p:cNvPr id="14338" name="Picture 2"/>
          <p:cNvPicPr>
            <a:picLocks noChangeAspect="1" noChangeArrowheads="1"/>
          </p:cNvPicPr>
          <p:nvPr/>
        </p:nvPicPr>
        <p:blipFill>
          <a:blip r:embed="rId2" cstate="print"/>
          <a:srcRect/>
          <a:stretch>
            <a:fillRect/>
          </a:stretch>
        </p:blipFill>
        <p:spPr bwMode="auto">
          <a:xfrm>
            <a:off x="2133600" y="4495800"/>
            <a:ext cx="3619039" cy="1658994"/>
          </a:xfrm>
          <a:prstGeom prst="rect">
            <a:avLst/>
          </a:prstGeom>
          <a:noFill/>
          <a:ln w="9525">
            <a:noFill/>
            <a:miter lim="800000"/>
            <a:headEnd/>
            <a:tailEnd/>
          </a:ln>
        </p:spPr>
      </p:pic>
      <p:pic>
        <p:nvPicPr>
          <p:cNvPr id="14339" name="Picture 3"/>
          <p:cNvPicPr>
            <a:picLocks noChangeAspect="1" noChangeArrowheads="1"/>
          </p:cNvPicPr>
          <p:nvPr/>
        </p:nvPicPr>
        <p:blipFill>
          <a:blip r:embed="rId3" cstate="print"/>
          <a:srcRect/>
          <a:stretch>
            <a:fillRect/>
          </a:stretch>
        </p:blipFill>
        <p:spPr bwMode="auto">
          <a:xfrm>
            <a:off x="6172200" y="4457700"/>
            <a:ext cx="2286000" cy="1714500"/>
          </a:xfrm>
          <a:prstGeom prst="rect">
            <a:avLst/>
          </a:prstGeom>
          <a:noFill/>
          <a:ln w="9525">
            <a:noFill/>
            <a:miter lim="800000"/>
            <a:headEnd/>
            <a:tailEnd/>
          </a:ln>
        </p:spPr>
      </p:pic>
      <p:sp>
        <p:nvSpPr>
          <p:cNvPr id="10" name="Rectangle 5"/>
          <p:cNvSpPr txBox="1">
            <a:spLocks noChangeArrowheads="1"/>
          </p:cNvSpPr>
          <p:nvPr/>
        </p:nvSpPr>
        <p:spPr bwMode="auto">
          <a:xfrm>
            <a:off x="2971800" y="6172200"/>
            <a:ext cx="2362200" cy="3810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342900" marR="0" lvl="0" indent="-342900" algn="l" defTabSz="914400" rtl="0" eaLnBrk="1" fontAlgn="base" latinLnBrk="0" hangingPunct="1">
              <a:lnSpc>
                <a:spcPct val="120000"/>
              </a:lnSpc>
              <a:spcBef>
                <a:spcPct val="20000"/>
              </a:spcBef>
              <a:spcAft>
                <a:spcPct val="0"/>
              </a:spcAft>
              <a:buClr>
                <a:srgbClr val="F10040"/>
              </a:buClr>
              <a:buSzTx/>
              <a:tabLst/>
              <a:defRPr/>
            </a:pPr>
            <a:r>
              <a:rPr lang="en-US" sz="2000" kern="0" dirty="0" smtClean="0">
                <a:latin typeface="+mn-lt"/>
              </a:rPr>
              <a:t>[3] Light Cycles</a:t>
            </a: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11" name="Rectangle 5"/>
          <p:cNvSpPr txBox="1">
            <a:spLocks noChangeArrowheads="1"/>
          </p:cNvSpPr>
          <p:nvPr/>
        </p:nvSpPr>
        <p:spPr bwMode="auto">
          <a:xfrm>
            <a:off x="6248400" y="6172200"/>
            <a:ext cx="2514600" cy="4572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342900" marR="0" lvl="0" indent="-342900" algn="l" defTabSz="914400" rtl="0" eaLnBrk="1" fontAlgn="base" latinLnBrk="0" hangingPunct="1">
              <a:lnSpc>
                <a:spcPct val="120000"/>
              </a:lnSpc>
              <a:spcBef>
                <a:spcPct val="20000"/>
              </a:spcBef>
              <a:spcAft>
                <a:spcPct val="0"/>
              </a:spcAft>
              <a:buClr>
                <a:srgbClr val="F10040"/>
              </a:buClr>
              <a:buSzTx/>
              <a:tabLst/>
              <a:defRPr/>
            </a:pPr>
            <a:r>
              <a:rPr lang="en-US" sz="2000" kern="0" dirty="0" smtClean="0">
                <a:latin typeface="+mn-lt"/>
              </a:rPr>
              <a:t>[4] Tank Simulation</a:t>
            </a: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9</a:t>
            </a:fld>
            <a:endParaRPr lang="en-US"/>
          </a:p>
        </p:txBody>
      </p:sp>
      <p:sp>
        <p:nvSpPr>
          <p:cNvPr id="4100" name="Rectangle 4"/>
          <p:cNvSpPr>
            <a:spLocks noGrp="1" noChangeArrowheads="1"/>
          </p:cNvSpPr>
          <p:nvPr>
            <p:ph type="title"/>
          </p:nvPr>
        </p:nvSpPr>
        <p:spPr/>
        <p:txBody>
          <a:bodyPr/>
          <a:lstStyle/>
          <a:p>
            <a:r>
              <a:rPr lang="en-US" dirty="0" smtClean="0"/>
              <a:t>Solution – How it Works</a:t>
            </a:r>
            <a:endParaRPr lang="en-US" dirty="0"/>
          </a:p>
        </p:txBody>
      </p:sp>
      <p:sp>
        <p:nvSpPr>
          <p:cNvPr id="4101" name="Rectangle 5"/>
          <p:cNvSpPr>
            <a:spLocks noGrp="1" noChangeArrowheads="1"/>
          </p:cNvSpPr>
          <p:nvPr>
            <p:ph type="body" idx="1"/>
          </p:nvPr>
        </p:nvSpPr>
        <p:spPr>
          <a:xfrm>
            <a:off x="1981200" y="1676400"/>
            <a:ext cx="6858000" cy="4419600"/>
          </a:xfrm>
        </p:spPr>
        <p:txBody>
          <a:bodyPr/>
          <a:lstStyle/>
          <a:p>
            <a:r>
              <a:rPr lang="en-US" dirty="0" smtClean="0"/>
              <a:t>A camera connected to the application server overlooks the robot arena.</a:t>
            </a:r>
          </a:p>
          <a:p>
            <a:r>
              <a:rPr lang="en-US" dirty="0" smtClean="0"/>
              <a:t>The application server streams the video feed and the state of the simulated virtual world to remotely connected clients.</a:t>
            </a:r>
          </a:p>
        </p:txBody>
      </p:sp>
      <p:pic>
        <p:nvPicPr>
          <p:cNvPr id="15363" name="Picture 3"/>
          <p:cNvPicPr>
            <a:picLocks noChangeAspect="1" noChangeArrowheads="1"/>
          </p:cNvPicPr>
          <p:nvPr/>
        </p:nvPicPr>
        <p:blipFill>
          <a:blip r:embed="rId2" cstate="print"/>
          <a:srcRect/>
          <a:stretch>
            <a:fillRect/>
          </a:stretch>
        </p:blipFill>
        <p:spPr bwMode="auto">
          <a:xfrm>
            <a:off x="3810000" y="4191000"/>
            <a:ext cx="2622550" cy="1931431"/>
          </a:xfrm>
          <a:prstGeom prst="rect">
            <a:avLst/>
          </a:prstGeom>
          <a:noFill/>
          <a:ln w="9525">
            <a:noFill/>
            <a:miter lim="800000"/>
            <a:headEnd/>
            <a:tailEnd/>
          </a:ln>
        </p:spPr>
      </p:pic>
      <p:sp>
        <p:nvSpPr>
          <p:cNvPr id="12" name="Rectangle 5"/>
          <p:cNvSpPr txBox="1">
            <a:spLocks noChangeArrowheads="1"/>
          </p:cNvSpPr>
          <p:nvPr/>
        </p:nvSpPr>
        <p:spPr bwMode="auto">
          <a:xfrm>
            <a:off x="2362200" y="6172200"/>
            <a:ext cx="5562600" cy="3810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342900" marR="0" lvl="0" indent="-342900" algn="ctr" defTabSz="914400" rtl="0" eaLnBrk="1" fontAlgn="base" latinLnBrk="0" hangingPunct="1">
              <a:lnSpc>
                <a:spcPct val="120000"/>
              </a:lnSpc>
              <a:spcBef>
                <a:spcPct val="20000"/>
              </a:spcBef>
              <a:spcAft>
                <a:spcPct val="0"/>
              </a:spcAft>
              <a:buClr>
                <a:srgbClr val="F10040"/>
              </a:buClr>
              <a:buSzTx/>
              <a:buFont typeface="Wingdings" pitchFamily="2" charset="2"/>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[5] Logitech </a:t>
            </a:r>
            <a:r>
              <a:rPr kumimoji="0" lang="en-US" sz="2000" b="0" i="0" u="none" strike="noStrike" kern="0" cap="none" spc="0" normalizeH="0" baseline="0" noProof="0" dirty="0" err="1" smtClean="0">
                <a:ln>
                  <a:noFill/>
                </a:ln>
                <a:solidFill>
                  <a:schemeClr val="tx1"/>
                </a:solidFill>
                <a:effectLst/>
                <a:uLnTx/>
                <a:uFillTx/>
                <a:latin typeface="+mn-lt"/>
                <a:ea typeface="+mn-ea"/>
                <a:cs typeface="+mn-cs"/>
              </a:rPr>
              <a:t>Quickcam</a:t>
            </a:r>
            <a:r>
              <a:rPr kumimoji="0" lang="en-US" sz="2000" b="0" i="0" u="none" strike="noStrike" kern="0" cap="none" spc="0" normalizeH="0" noProof="0" dirty="0" smtClean="0">
                <a:ln>
                  <a:noFill/>
                </a:ln>
                <a:solidFill>
                  <a:schemeClr val="tx1"/>
                </a:solidFill>
                <a:effectLst/>
                <a:uLnTx/>
                <a:uFillTx/>
                <a:latin typeface="+mn-lt"/>
                <a:ea typeface="+mn-ea"/>
                <a:cs typeface="+mn-cs"/>
              </a:rPr>
              <a:t> 9000 Pro</a:t>
            </a: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1">
      <a:majorFont>
        <a:latin typeface="Egyptienne F Black"/>
        <a:ea typeface=""/>
        <a:cs typeface=""/>
      </a:majorFont>
      <a:minorFont>
        <a:latin typeface="Egyptienne F Blac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350</TotalTime>
  <Words>695</Words>
  <Application>Microsoft Office PowerPoint</Application>
  <PresentationFormat>On-screen Show (4:3)</PresentationFormat>
  <Paragraphs>93</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Blank</vt:lpstr>
      <vt:lpstr>RoboWars SYSC 4907 Engineering Project</vt:lpstr>
      <vt:lpstr>Slide 2</vt:lpstr>
      <vt:lpstr>Project Objectives</vt:lpstr>
      <vt:lpstr>Solution</vt:lpstr>
      <vt:lpstr>Solution - System Architecture</vt:lpstr>
      <vt:lpstr>Solution - Hardware</vt:lpstr>
      <vt:lpstr>Solution – How it Works</vt:lpstr>
      <vt:lpstr>Solution – How it Works</vt:lpstr>
      <vt:lpstr>Solution – How it Works</vt:lpstr>
      <vt:lpstr>Solution – How it Works</vt:lpstr>
      <vt:lpstr>Solution - System Architecture</vt:lpstr>
      <vt:lpstr>Potential Applications</vt:lpstr>
      <vt:lpstr>Potential Applications</vt:lpstr>
      <vt:lpstr>Potential Application Elderly / Disabled Assistance</vt:lpstr>
      <vt:lpstr>Potential Application Search and Rescue</vt:lpstr>
      <vt:lpstr>Potential Application Security and Surveillance</vt:lpstr>
      <vt:lpstr>References</vt:lpstr>
    </vt:vector>
  </TitlesOfParts>
  <Company>Hewson Bridge and Smith 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Studio</dc:creator>
  <cp:lastModifiedBy>DBrickShaw</cp:lastModifiedBy>
  <cp:revision>77</cp:revision>
  <cp:lastPrinted>2003-01-16T15:49:46Z</cp:lastPrinted>
  <dcterms:created xsi:type="dcterms:W3CDTF">2003-01-15T21:15:39Z</dcterms:created>
  <dcterms:modified xsi:type="dcterms:W3CDTF">2011-01-16T16:14:41Z</dcterms:modified>
</cp:coreProperties>
</file>