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256" r:id="rId2"/>
    <p:sldId id="258" r:id="rId3"/>
    <p:sldId id="271" r:id="rId4"/>
    <p:sldId id="264" r:id="rId5"/>
    <p:sldId id="269" r:id="rId6"/>
    <p:sldId id="262" r:id="rId7"/>
    <p:sldId id="257" r:id="rId8"/>
    <p:sldId id="266" r:id="rId9"/>
    <p:sldId id="267" r:id="rId10"/>
    <p:sldId id="268" r:id="rId11"/>
    <p:sldId id="275" r:id="rId12"/>
    <p:sldId id="276" r:id="rId13"/>
    <p:sldId id="265" r:id="rId14"/>
    <p:sldId id="272" r:id="rId15"/>
    <p:sldId id="273" r:id="rId16"/>
    <p:sldId id="274" r:id="rId17"/>
    <p:sldId id="277" r:id="rId18"/>
    <p:sldId id="278" r:id="rId19"/>
    <p:sldId id="279" r:id="rId20"/>
    <p:sldId id="280" r:id="rId21"/>
    <p:sldId id="281" r:id="rId22"/>
    <p:sldId id="282" r:id="rId23"/>
    <p:sldId id="283" r:id="rId24"/>
    <p:sldId id="284"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299" r:id="rId38"/>
    <p:sldId id="300" r:id="rId39"/>
    <p:sldId id="301" r:id="rId40"/>
    <p:sldId id="302" r:id="rId41"/>
    <p:sldId id="303" r:id="rId42"/>
    <p:sldId id="304" r:id="rId43"/>
    <p:sldId id="305" r:id="rId44"/>
    <p:sldId id="306" r:id="rId45"/>
    <p:sldId id="307" r:id="rId46"/>
    <p:sldId id="308" r:id="rId47"/>
    <p:sldId id="312" r:id="rId48"/>
    <p:sldId id="263" r:id="rId49"/>
    <p:sldId id="311"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7643" autoAdjust="0"/>
  </p:normalViewPr>
  <p:slideViewPr>
    <p:cSldViewPr>
      <p:cViewPr varScale="1">
        <p:scale>
          <a:sx n="84" d="100"/>
          <a:sy n="84" d="100"/>
        </p:scale>
        <p:origin x="-474" y="-90"/>
      </p:cViewPr>
      <p:guideLst>
        <p:guide orient="horz" pos="2736"/>
        <p:guide pos="1248"/>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25.xml"/><Relationship Id="rId1" Type="http://schemas.openxmlformats.org/officeDocument/2006/relationships/slide" Target="slides/slide2.xml"/><Relationship Id="rId4"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round/>
            <a:headEnd/>
            <a:tailEnd/>
          </a:ln>
        </p:spPr>
        <p:txBody>
          <a:bodyPr/>
          <a:lstStyle/>
          <a:p>
            <a:fld id="{85E4CB02-5C55-483C-9E5B-9EB6A746CBF4}" type="slidenum">
              <a:rPr lang="en-US" smtClean="0"/>
              <a:pPr/>
              <a:t>22</a:t>
            </a:fld>
            <a:endParaRPr lang="en-US" smtClean="0"/>
          </a:p>
        </p:txBody>
      </p:sp>
      <p:sp>
        <p:nvSpPr>
          <p:cNvPr id="17411"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7412"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E0AAEC37-14D2-47FF-88C6-9E41CA4E576E}" type="slidenum">
              <a:rPr lang="en-US" smtClean="0"/>
              <a:pPr/>
              <a:t>23</a:t>
            </a:fld>
            <a:endParaRPr lang="en-US" smtClean="0"/>
          </a:p>
        </p:txBody>
      </p:sp>
      <p:sp>
        <p:nvSpPr>
          <p:cNvPr id="18435"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8436"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78DE334D-799D-4D35-BB5C-70EE78C039DD}" type="slidenum">
              <a:rPr lang="en-US" smtClean="0"/>
              <a:pPr/>
              <a:t>24</a:t>
            </a:fld>
            <a:endParaRPr lang="en-US" smtClean="0"/>
          </a:p>
        </p:txBody>
      </p:sp>
      <p:sp>
        <p:nvSpPr>
          <p:cNvPr id="19459"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9460"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pPr>
              <a:buFontTx/>
              <a:buChar char="•"/>
            </a:pPr>
            <a:r>
              <a:rPr lang="en-US" smtClean="0"/>
              <a:t>Robots goals</a:t>
            </a:r>
          </a:p>
          <a:p>
            <a:pPr>
              <a:buFontTx/>
              <a:buChar char="•"/>
            </a:pPr>
            <a:r>
              <a:rPr lang="en-US" smtClean="0"/>
              <a:t>Introduce mindstorm</a:t>
            </a:r>
          </a:p>
          <a:p>
            <a:pPr>
              <a:buFontTx/>
              <a:buChar char="•"/>
            </a:pPr>
            <a:r>
              <a:rPr lang="en-US" smtClean="0"/>
              <a:t>Mention the firmware</a:t>
            </a:r>
          </a:p>
          <a:p>
            <a:pPr>
              <a:buFontTx/>
              <a:buChar char="•"/>
            </a:pPr>
            <a:r>
              <a:rPr lang="en-US" smtClean="0"/>
              <a:t>Controls and positioning</a:t>
            </a:r>
          </a:p>
          <a:p>
            <a:pPr>
              <a:buFontTx/>
              <a:buChar char="•"/>
            </a:pPr>
            <a:r>
              <a:rPr lang="en-US" smtClean="0"/>
              <a:t>Error correction</a:t>
            </a:r>
          </a:p>
        </p:txBody>
      </p:sp>
      <p:sp>
        <p:nvSpPr>
          <p:cNvPr id="16388" name="Slide Number Placeholder 3"/>
          <p:cNvSpPr>
            <a:spLocks noGrp="1"/>
          </p:cNvSpPr>
          <p:nvPr>
            <p:ph type="sldNum" sz="quarter" idx="5"/>
          </p:nvPr>
        </p:nvSpPr>
        <p:spPr>
          <a:noFill/>
        </p:spPr>
        <p:txBody>
          <a:bodyPr/>
          <a:lstStyle/>
          <a:p>
            <a:fld id="{410EE8A4-045C-4538-809B-CF866558E966}" type="slidenum">
              <a:rPr lang="en-US" smtClean="0"/>
              <a:pPr/>
              <a:t>37</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a:buFontTx/>
              <a:buChar char="•"/>
            </a:pPr>
            <a:r>
              <a:rPr lang="en-US" smtClean="0"/>
              <a:t>Need on the spot game turning</a:t>
            </a:r>
          </a:p>
          <a:p>
            <a:pPr>
              <a:buFontTx/>
              <a:buChar char="•"/>
            </a:pPr>
            <a:r>
              <a:rPr lang="en-US" smtClean="0"/>
              <a:t>Independent wheel control:not building a gearbased turning</a:t>
            </a:r>
          </a:p>
          <a:p>
            <a:pPr>
              <a:buFontTx/>
              <a:buChar char="•"/>
            </a:pPr>
            <a:r>
              <a:rPr lang="en-US" smtClean="0"/>
              <a:t>Wireless</a:t>
            </a:r>
          </a:p>
          <a:p>
            <a:pPr>
              <a:buFontTx/>
              <a:buChar char="•"/>
            </a:pPr>
            <a:r>
              <a:rPr lang="en-US" smtClean="0"/>
              <a:t>Need local position tracking to ensure that even when packets are dropped the state remains consistant</a:t>
            </a:r>
          </a:p>
        </p:txBody>
      </p:sp>
      <p:sp>
        <p:nvSpPr>
          <p:cNvPr id="17412" name="Slide Number Placeholder 3"/>
          <p:cNvSpPr>
            <a:spLocks noGrp="1"/>
          </p:cNvSpPr>
          <p:nvPr>
            <p:ph type="sldNum" sz="quarter" idx="5"/>
          </p:nvPr>
        </p:nvSpPr>
        <p:spPr>
          <a:noFill/>
        </p:spPr>
        <p:txBody>
          <a:bodyPr/>
          <a:lstStyle/>
          <a:p>
            <a:fld id="{8EA19455-577B-407B-90FD-95ACA7E921E2}" type="slidenum">
              <a:rPr lang="en-US" smtClean="0"/>
              <a:pPr/>
              <a:t>38</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a:buFontTx/>
              <a:buChar char="•"/>
            </a:pPr>
            <a:r>
              <a:rPr lang="en-US" smtClean="0"/>
              <a:t>Lego allows easy to build</a:t>
            </a:r>
          </a:p>
          <a:p>
            <a:pPr>
              <a:buFontTx/>
              <a:buChar char="•"/>
            </a:pPr>
            <a:r>
              <a:rPr lang="en-US" smtClean="0"/>
              <a:t>Well supported libraries</a:t>
            </a:r>
          </a:p>
          <a:p>
            <a:pPr>
              <a:buFontTx/>
              <a:buChar char="•"/>
            </a:pPr>
            <a:r>
              <a:rPr lang="en-US" smtClean="0"/>
              <a:t>Infinite possibilities</a:t>
            </a:r>
          </a:p>
          <a:p>
            <a:pPr>
              <a:buFontTx/>
              <a:buChar char="•"/>
            </a:pPr>
            <a:r>
              <a:rPr lang="en-US" smtClean="0"/>
              <a:t>Lots of external hardware (cameras, compasses’)</a:t>
            </a:r>
          </a:p>
          <a:p>
            <a:pPr>
              <a:buFontTx/>
              <a:buChar char="•"/>
            </a:pPr>
            <a:endParaRPr lang="en-US" smtClean="0"/>
          </a:p>
        </p:txBody>
      </p:sp>
      <p:sp>
        <p:nvSpPr>
          <p:cNvPr id="18436" name="Slide Number Placeholder 3"/>
          <p:cNvSpPr>
            <a:spLocks noGrp="1"/>
          </p:cNvSpPr>
          <p:nvPr>
            <p:ph type="sldNum" sz="quarter" idx="5"/>
          </p:nvPr>
        </p:nvSpPr>
        <p:spPr>
          <a:noFill/>
        </p:spPr>
        <p:txBody>
          <a:bodyPr/>
          <a:lstStyle/>
          <a:p>
            <a:fld id="{FB3F8B20-4ACA-44CA-8F83-77D72F2E1404}" type="slidenum">
              <a:rPr lang="en-US" smtClean="0"/>
              <a:pPr/>
              <a:t>39</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a:buFontTx/>
              <a:buChar char="•"/>
            </a:pPr>
            <a:r>
              <a:rPr lang="en-US" smtClean="0"/>
              <a:t>Up to 7 peripherals</a:t>
            </a:r>
          </a:p>
          <a:p>
            <a:pPr>
              <a:buFontTx/>
              <a:buChar char="•"/>
            </a:pPr>
            <a:r>
              <a:rPr lang="en-US" smtClean="0"/>
              <a:t>Can communicate with other robots to ensure no collisions</a:t>
            </a:r>
          </a:p>
          <a:p>
            <a:pPr>
              <a:buFontTx/>
              <a:buChar char="•"/>
            </a:pPr>
            <a:r>
              <a:rPr lang="en-US" smtClean="0"/>
              <a:t>48MHz processor</a:t>
            </a:r>
          </a:p>
          <a:p>
            <a:pPr>
              <a:buFontTx/>
              <a:buChar char="•"/>
            </a:pPr>
            <a:r>
              <a:rPr lang="en-US" smtClean="0"/>
              <a:t>64KB SRAM</a:t>
            </a:r>
          </a:p>
          <a:p>
            <a:pPr>
              <a:buFontTx/>
              <a:buChar char="•"/>
            </a:pPr>
            <a:r>
              <a:rPr lang="en-US" smtClean="0"/>
              <a:t>Has embedded microphone and speaker</a:t>
            </a:r>
          </a:p>
        </p:txBody>
      </p:sp>
      <p:sp>
        <p:nvSpPr>
          <p:cNvPr id="19460" name="Slide Number Placeholder 3"/>
          <p:cNvSpPr>
            <a:spLocks noGrp="1"/>
          </p:cNvSpPr>
          <p:nvPr>
            <p:ph type="sldNum" sz="quarter" idx="5"/>
          </p:nvPr>
        </p:nvSpPr>
        <p:spPr>
          <a:noFill/>
        </p:spPr>
        <p:txBody>
          <a:bodyPr/>
          <a:lstStyle/>
          <a:p>
            <a:fld id="{35960EFB-AFE6-4BE8-8FDB-A119644708F5}" type="slidenum">
              <a:rPr lang="en-US" smtClean="0"/>
              <a:pPr/>
              <a:t>40</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r>
              <a:rPr lang="en-CA" smtClean="0"/>
              <a:t>Ultra sonic sensor can see objects and estimate its proximity with in a centimetre </a:t>
            </a:r>
          </a:p>
          <a:p>
            <a:pPr eaLnBrk="1" hangingPunct="1"/>
            <a:r>
              <a:rPr lang="en-CA" smtClean="0"/>
              <a:t>Touch sensors are NOT used</a:t>
            </a:r>
          </a:p>
          <a:p>
            <a:pPr eaLnBrk="1" hangingPunct="1"/>
            <a:r>
              <a:rPr lang="en-CA" smtClean="0"/>
              <a:t>Colour sensor has radius of about a dime, and also contains a floodlight and infrared detection</a:t>
            </a:r>
          </a:p>
          <a:p>
            <a:pPr eaLnBrk="1" hangingPunct="1"/>
            <a:endParaRPr lang="en-CA" smtClean="0"/>
          </a:p>
        </p:txBody>
      </p:sp>
      <p:sp>
        <p:nvSpPr>
          <p:cNvPr id="20484" name="Slide Number Placeholder 3"/>
          <p:cNvSpPr>
            <a:spLocks noGrp="1"/>
          </p:cNvSpPr>
          <p:nvPr>
            <p:ph type="sldNum" sz="quarter" idx="5"/>
          </p:nvPr>
        </p:nvSpPr>
        <p:spPr>
          <a:noFill/>
        </p:spPr>
        <p:txBody>
          <a:bodyPr/>
          <a:lstStyle/>
          <a:p>
            <a:fld id="{8A2B1FDE-18ED-415D-814C-2A27D63D5F1E}" type="slidenum">
              <a:rPr lang="en-US" smtClean="0"/>
              <a:pPr/>
              <a:t>41</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CA" smtClean="0"/>
              <a:t>Started in 1999, switched to NXT and RCX in 2001</a:t>
            </a:r>
          </a:p>
          <a:p>
            <a:pPr eaLnBrk="1" hangingPunct="1"/>
            <a:r>
              <a:rPr lang="en-CA" smtClean="0"/>
              <a:t>Still many problems</a:t>
            </a:r>
          </a:p>
          <a:p>
            <a:pPr eaLnBrk="1" hangingPunct="1"/>
            <a:r>
              <a:rPr lang="en-CA" smtClean="0"/>
              <a:t>Custom IO was had to be redone.</a:t>
            </a:r>
          </a:p>
          <a:p>
            <a:pPr eaLnBrk="1" hangingPunct="1"/>
            <a:r>
              <a:rPr lang="en-CA" smtClean="0"/>
              <a:t>Adds local JVM using a section of the java library and their own libraries</a:t>
            </a:r>
          </a:p>
          <a:p>
            <a:pPr eaLnBrk="1" hangingPunct="1"/>
            <a:r>
              <a:rPr lang="en-CA" smtClean="0"/>
              <a:t>Provides easy access to USB and Bluetooth</a:t>
            </a:r>
          </a:p>
          <a:p>
            <a:pPr eaLnBrk="1" hangingPunct="1"/>
            <a:r>
              <a:rPr lang="en-CA" smtClean="0"/>
              <a:t>By having the jvm awe avoid having to do our own context switches while having the entire system be thread based</a:t>
            </a:r>
          </a:p>
          <a:p>
            <a:pPr eaLnBrk="1" hangingPunct="1"/>
            <a:endParaRPr lang="en-CA" smtClean="0"/>
          </a:p>
        </p:txBody>
      </p:sp>
      <p:sp>
        <p:nvSpPr>
          <p:cNvPr id="21508" name="Slide Number Placeholder 3"/>
          <p:cNvSpPr>
            <a:spLocks noGrp="1"/>
          </p:cNvSpPr>
          <p:nvPr>
            <p:ph type="sldNum" sz="quarter" idx="5"/>
          </p:nvPr>
        </p:nvSpPr>
        <p:spPr>
          <a:noFill/>
        </p:spPr>
        <p:txBody>
          <a:bodyPr/>
          <a:lstStyle/>
          <a:p>
            <a:fld id="{75ACE562-6E55-4277-9734-1B31A04AFDC4}" type="slidenum">
              <a:rPr lang="en-US" smtClean="0"/>
              <a:pPr/>
              <a:t>42</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buFontTx/>
              <a:buChar char="•"/>
            </a:pPr>
            <a:r>
              <a:rPr lang="en-CA" smtClean="0"/>
              <a:t>Navigator provides the basic movement, and turning and position control</a:t>
            </a:r>
          </a:p>
          <a:p>
            <a:pPr eaLnBrk="1" hangingPunct="1">
              <a:buFontTx/>
              <a:buChar char="•"/>
            </a:pPr>
            <a:r>
              <a:rPr lang="en-CA" smtClean="0"/>
              <a:t>These are then implemented using concrete interfaces, the most common being Compass and Tachonavigator</a:t>
            </a:r>
          </a:p>
          <a:p>
            <a:pPr eaLnBrk="1" hangingPunct="1">
              <a:buFontTx/>
              <a:buChar char="•"/>
            </a:pPr>
            <a:r>
              <a:rPr lang="en-CA" smtClean="0"/>
              <a:t>These are named after their pilots</a:t>
            </a:r>
          </a:p>
          <a:p>
            <a:pPr eaLnBrk="1" hangingPunct="1">
              <a:buFontTx/>
              <a:buChar char="•"/>
            </a:pPr>
            <a:r>
              <a:rPr lang="en-CA" smtClean="0"/>
              <a:t>Tachonavigator uses deadreconing on the servo motor tachometers where compass uses extra hardware to get heading information</a:t>
            </a:r>
          </a:p>
          <a:p>
            <a:pPr eaLnBrk="1" hangingPunct="1">
              <a:buFontTx/>
              <a:buChar char="•"/>
            </a:pPr>
            <a:r>
              <a:rPr lang="en-CA" smtClean="0"/>
              <a:t>Pilots are used to directly interact with the motors</a:t>
            </a:r>
          </a:p>
          <a:p>
            <a:pPr eaLnBrk="1" hangingPunct="1"/>
            <a:endParaRPr lang="en-CA" smtClean="0"/>
          </a:p>
        </p:txBody>
      </p:sp>
      <p:sp>
        <p:nvSpPr>
          <p:cNvPr id="22532" name="Slide Number Placeholder 3"/>
          <p:cNvSpPr>
            <a:spLocks noGrp="1"/>
          </p:cNvSpPr>
          <p:nvPr>
            <p:ph type="sldNum" sz="quarter" idx="5"/>
          </p:nvPr>
        </p:nvSpPr>
        <p:spPr>
          <a:noFill/>
        </p:spPr>
        <p:txBody>
          <a:bodyPr/>
          <a:lstStyle/>
          <a:p>
            <a:fld id="{A878CAB2-45D9-4D32-A047-7DBB896D82EF}" type="slidenum">
              <a:rPr lang="en-US" smtClean="0"/>
              <a:pPr/>
              <a:t>43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dirty="0" smtClean="0"/>
              <a:t>Remote</a:t>
            </a:r>
            <a:r>
              <a:rPr lang="en-CA" baseline="0" dirty="0" smtClean="0"/>
              <a:t> users from any internet capable location</a:t>
            </a:r>
          </a:p>
          <a:p>
            <a:pPr>
              <a:buFontTx/>
              <a:buChar char="-"/>
            </a:pPr>
            <a:endParaRPr lang="en-CA" baseline="0" dirty="0" smtClean="0"/>
          </a:p>
          <a:p>
            <a:pPr>
              <a:buFontTx/>
              <a:buChar char="-"/>
            </a:pPr>
            <a:r>
              <a:rPr lang="en-CA" baseline="0" dirty="0" smtClean="0"/>
              <a:t> Connect to our server and use our robotics kits</a:t>
            </a:r>
          </a:p>
          <a:p>
            <a:pPr>
              <a:buFontTx/>
              <a:buChar char="-"/>
            </a:pPr>
            <a:endParaRPr lang="en-CA" baseline="0" dirty="0" smtClean="0"/>
          </a:p>
          <a:p>
            <a:pPr>
              <a:buFontTx/>
              <a:buChar char="-"/>
            </a:pPr>
            <a:r>
              <a:rPr lang="en-CA" baseline="0" dirty="0" smtClean="0"/>
              <a:t> Interact with a simple virtual world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buFontTx/>
              <a:buChar char="•"/>
            </a:pPr>
            <a:r>
              <a:rPr lang="en-CA" smtClean="0"/>
              <a:t>Receives a command</a:t>
            </a:r>
          </a:p>
          <a:p>
            <a:pPr eaLnBrk="1" hangingPunct="1">
              <a:buFontTx/>
              <a:buChar char="•"/>
            </a:pPr>
            <a:r>
              <a:rPr lang="en-CA" smtClean="0"/>
              <a:t>Uses the thread safe IO</a:t>
            </a:r>
          </a:p>
          <a:p>
            <a:pPr eaLnBrk="1" hangingPunct="1">
              <a:buFontTx/>
              <a:buChar char="•"/>
            </a:pPr>
            <a:r>
              <a:rPr lang="en-CA" smtClean="0"/>
              <a:t>Provides the command to the thread-safe robot movement</a:t>
            </a:r>
          </a:p>
          <a:p>
            <a:pPr eaLnBrk="1" hangingPunct="1">
              <a:buFontTx/>
              <a:buChar char="•"/>
            </a:pPr>
            <a:r>
              <a:rPr lang="en-CA" smtClean="0"/>
              <a:t>Which then interacts with the navigator</a:t>
            </a:r>
          </a:p>
          <a:p>
            <a:pPr eaLnBrk="1" hangingPunct="1">
              <a:buFontTx/>
              <a:buChar char="•"/>
            </a:pPr>
            <a:r>
              <a:rPr lang="en-CA" smtClean="0"/>
              <a:t>Positions are tracked using a custom data structure (Pose)</a:t>
            </a:r>
          </a:p>
          <a:p>
            <a:pPr eaLnBrk="1" hangingPunct="1">
              <a:buFontTx/>
              <a:buChar char="•"/>
            </a:pPr>
            <a:endParaRPr lang="en-CA" smtClean="0"/>
          </a:p>
          <a:p>
            <a:pPr eaLnBrk="1" hangingPunct="1"/>
            <a:endParaRPr lang="en-CA" smtClean="0"/>
          </a:p>
          <a:p>
            <a:pPr eaLnBrk="1" hangingPunct="1"/>
            <a:endParaRPr lang="en-CA" smtClean="0"/>
          </a:p>
        </p:txBody>
      </p:sp>
      <p:sp>
        <p:nvSpPr>
          <p:cNvPr id="23556" name="Slide Number Placeholder 3"/>
          <p:cNvSpPr>
            <a:spLocks noGrp="1"/>
          </p:cNvSpPr>
          <p:nvPr>
            <p:ph type="sldNum" sz="quarter" idx="5"/>
          </p:nvPr>
        </p:nvSpPr>
        <p:spPr>
          <a:noFill/>
        </p:spPr>
        <p:txBody>
          <a:bodyPr/>
          <a:lstStyle/>
          <a:p>
            <a:fld id="{5988A30C-D518-4CE3-A38F-F24FC918AE51}" type="slidenum">
              <a:rPr lang="en-US" smtClean="0"/>
              <a:pPr/>
              <a:t>44</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buFontTx/>
              <a:buChar char="•"/>
            </a:pPr>
            <a:r>
              <a:rPr lang="en-CA" smtClean="0"/>
              <a:t>Travels over grid sampling the colours should the robot detect a dot it snaps its location to the nearest point</a:t>
            </a:r>
          </a:p>
          <a:p>
            <a:pPr eaLnBrk="1" hangingPunct="1">
              <a:buFontTx/>
              <a:buChar char="•"/>
            </a:pPr>
            <a:r>
              <a:rPr lang="en-CA" smtClean="0"/>
              <a:t>Samples 3/s</a:t>
            </a:r>
          </a:p>
          <a:p>
            <a:pPr eaLnBrk="1" hangingPunct="1">
              <a:buFontTx/>
              <a:buChar char="•"/>
            </a:pPr>
            <a:r>
              <a:rPr lang="en-CA" smtClean="0"/>
              <a:t>Grid is programmed and saved in the system, the representation is provided by the server.</a:t>
            </a:r>
          </a:p>
          <a:p>
            <a:pPr eaLnBrk="1" hangingPunct="1">
              <a:buFontTx/>
              <a:buChar char="•"/>
            </a:pPr>
            <a:r>
              <a:rPr lang="en-CA" smtClean="0"/>
              <a:t>Dots on grid are spaced 2cm apart</a:t>
            </a:r>
          </a:p>
          <a:p>
            <a:pPr eaLnBrk="1" hangingPunct="1">
              <a:buFontTx/>
              <a:buChar char="•"/>
            </a:pPr>
            <a:r>
              <a:rPr lang="en-CA" smtClean="0"/>
              <a:t>Heading error cannot be fixed without additional hardware.</a:t>
            </a:r>
          </a:p>
          <a:p>
            <a:pPr eaLnBrk="1" hangingPunct="1"/>
            <a:endParaRPr lang="en-CA" smtClean="0"/>
          </a:p>
        </p:txBody>
      </p:sp>
      <p:sp>
        <p:nvSpPr>
          <p:cNvPr id="24580" name="Slide Number Placeholder 3"/>
          <p:cNvSpPr>
            <a:spLocks noGrp="1"/>
          </p:cNvSpPr>
          <p:nvPr>
            <p:ph type="sldNum" sz="quarter" idx="5"/>
          </p:nvPr>
        </p:nvSpPr>
        <p:spPr>
          <a:noFill/>
        </p:spPr>
        <p:txBody>
          <a:bodyPr/>
          <a:lstStyle/>
          <a:p>
            <a:fld id="{9330D6B2-0B8E-4252-827D-FFB622A801F3}" type="slidenum">
              <a:rPr lang="en-US" smtClean="0"/>
              <a:pPr/>
              <a:t>45</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a:buFontTx/>
              <a:buChar char="•"/>
            </a:pPr>
            <a:r>
              <a:rPr lang="en-US" smtClean="0"/>
              <a:t>Need to start making the client side open GL (Me and steve)</a:t>
            </a:r>
          </a:p>
          <a:p>
            <a:pPr>
              <a:buFontTx/>
              <a:buChar char="•"/>
            </a:pPr>
            <a:r>
              <a:rPr lang="en-US" smtClean="0"/>
              <a:t>Need to start getting video streaming onto the phone</a:t>
            </a:r>
          </a:p>
          <a:p>
            <a:pPr>
              <a:buFontTx/>
              <a:buChar char="•"/>
            </a:pPr>
            <a:r>
              <a:rPr lang="en-US" smtClean="0"/>
              <a:t>Need to formalize (lots of testing modules no test plan)</a:t>
            </a:r>
          </a:p>
          <a:p>
            <a:pPr>
              <a:buFontTx/>
              <a:buChar char="•"/>
            </a:pPr>
            <a:r>
              <a:rPr lang="en-US" smtClean="0"/>
              <a:t>Need to expand the grid</a:t>
            </a:r>
          </a:p>
          <a:p>
            <a:pPr>
              <a:buFontTx/>
              <a:buChar char="•"/>
            </a:pPr>
            <a:r>
              <a:rPr lang="en-US" smtClean="0"/>
              <a:t>Need to make the server to integrate with 2 robots</a:t>
            </a:r>
          </a:p>
          <a:p>
            <a:endParaRPr lang="en-US" smtClean="0"/>
          </a:p>
        </p:txBody>
      </p:sp>
      <p:sp>
        <p:nvSpPr>
          <p:cNvPr id="25604" name="Slide Number Placeholder 3"/>
          <p:cNvSpPr>
            <a:spLocks noGrp="1"/>
          </p:cNvSpPr>
          <p:nvPr>
            <p:ph type="sldNum" sz="quarter" idx="5"/>
          </p:nvPr>
        </p:nvSpPr>
        <p:spPr>
          <a:noFill/>
        </p:spPr>
        <p:txBody>
          <a:bodyPr/>
          <a:lstStyle/>
          <a:p>
            <a:fld id="{2271B21D-7555-49E2-9109-642F468A0664}" type="slidenum">
              <a:rPr lang="en-US" smtClean="0"/>
              <a:pPr/>
              <a:t>46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Try to</a:t>
            </a:r>
            <a:r>
              <a:rPr lang="en-CA" baseline="0" dirty="0" smtClean="0"/>
              <a:t> avoid talking about robot arena</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FIX</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ln>
            <a:round/>
            <a:headEnd/>
            <a:tailEnd/>
          </a:ln>
        </p:spPr>
        <p:txBody>
          <a:bodyPr/>
          <a:lstStyle/>
          <a:p>
            <a:fld id="{1A4A9269-5C78-401A-A274-46E64211F2A1}" type="slidenum">
              <a:rPr lang="en-US" smtClean="0"/>
              <a:pPr/>
              <a:t>17</a:t>
            </a:fld>
            <a:endParaRPr lang="en-US" smtClean="0"/>
          </a:p>
        </p:txBody>
      </p:sp>
      <p:sp>
        <p:nvSpPr>
          <p:cNvPr id="12291"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292"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ln>
            <a:round/>
            <a:headEnd/>
            <a:tailEnd/>
          </a:ln>
        </p:spPr>
        <p:txBody>
          <a:bodyPr/>
          <a:lstStyle/>
          <a:p>
            <a:fld id="{C82FAFD1-B344-4C25-8AD1-B854DDDAA6FC}" type="slidenum">
              <a:rPr lang="en-US" smtClean="0"/>
              <a:pPr/>
              <a:t>18</a:t>
            </a:fld>
            <a:endParaRPr lang="en-US" smtClean="0"/>
          </a:p>
        </p:txBody>
      </p:sp>
      <p:sp>
        <p:nvSpPr>
          <p:cNvPr id="13315"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3316"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ln>
            <a:round/>
            <a:headEnd/>
            <a:tailEnd/>
          </a:ln>
        </p:spPr>
        <p:txBody>
          <a:bodyPr/>
          <a:lstStyle/>
          <a:p>
            <a:fld id="{E28AED9A-B771-402C-B0BF-3928088ACF6D}" type="slidenum">
              <a:rPr lang="en-US" smtClean="0"/>
              <a:pPr/>
              <a:t>19</a:t>
            </a:fld>
            <a:endParaRPr lang="en-US" smtClean="0"/>
          </a:p>
        </p:txBody>
      </p:sp>
      <p:sp>
        <p:nvSpPr>
          <p:cNvPr id="14339"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4340"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ln>
            <a:round/>
            <a:headEnd/>
            <a:tailEnd/>
          </a:ln>
        </p:spPr>
        <p:txBody>
          <a:bodyPr/>
          <a:lstStyle/>
          <a:p>
            <a:fld id="{C1D75F81-9DAA-44EE-93EE-C905B49D9DEA}" type="slidenum">
              <a:rPr lang="en-US" smtClean="0"/>
              <a:pPr/>
              <a:t>20</a:t>
            </a:fld>
            <a:endParaRPr lang="en-US" smtClean="0"/>
          </a:p>
        </p:txBody>
      </p:sp>
      <p:sp>
        <p:nvSpPr>
          <p:cNvPr id="15363"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5364" name="Rectangle 2"/>
          <p:cNvSpPr>
            <a:spLocks noGrp="1" noChangeArrowheads="1"/>
          </p:cNvSpPr>
          <p:nvPr>
            <p:ph type="body" idx="1"/>
          </p:nvPr>
        </p:nvSpPr>
        <p:spPr>
          <a:xfrm>
            <a:off x="686360" y="4342535"/>
            <a:ext cx="5486681" cy="4114511"/>
          </a:xfrm>
          <a:noFill/>
        </p:spPr>
        <p:txBody>
          <a:bodyPr wrap="none" anchor="ct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4D5EE0B4-E192-4527-87C8-7DC35D1C74CA}" type="slidenum">
              <a:rPr lang="en-US" smtClean="0"/>
              <a:pPr/>
              <a:t>21</a:t>
            </a:fld>
            <a:endParaRPr lang="en-US" smtClean="0"/>
          </a:p>
        </p:txBody>
      </p:sp>
      <p:sp>
        <p:nvSpPr>
          <p:cNvPr id="16387"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6388" name="Rectangle 2"/>
          <p:cNvSpPr>
            <a:spLocks noGrp="1"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1981200" y="1981200"/>
            <a:ext cx="3352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6400" y="1981200"/>
            <a:ext cx="3352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60E27454-81CC-4D96-9B0E-4407836DB729}" type="slidenum">
              <a:rPr lang="en-US"/>
              <a:pPr>
                <a:defRPr/>
              </a:pPr>
              <a:t>‹#›</a:t>
            </a:fld>
            <a:endParaRPr lang="en-US"/>
          </a:p>
        </p:txBody>
      </p:sp>
      <p:sp>
        <p:nvSpPr>
          <p:cNvPr id="6" name="Slide Number Placeholder 5"/>
          <p:cNvSpPr>
            <a:spLocks noGrp="1"/>
          </p:cNvSpPr>
          <p:nvPr>
            <p:ph type="sldNum" sz="quarter" idx="11"/>
          </p:nvPr>
        </p:nvSpPr>
        <p:spPr/>
        <p:txBody>
          <a:bodyPr/>
          <a:lstStyle>
            <a:lvl1pPr>
              <a:defRPr/>
            </a:lvl1pPr>
          </a:lstStyle>
          <a:p>
            <a:pPr>
              <a:defRPr/>
            </a:pPr>
            <a:fld id="{25D378DE-105D-4BCD-B9AB-DBDDA611EA1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1981200" y="1981200"/>
            <a:ext cx="6858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81200" y="4267200"/>
            <a:ext cx="6858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028A7932-D217-49DF-9F31-9CED7ED58346}" type="slidenum">
              <a:rPr lang="en-US"/>
              <a:pPr>
                <a:defRPr/>
              </a:pPr>
              <a:t>‹#›</a:t>
            </a:fld>
            <a:endParaRPr lang="en-US"/>
          </a:p>
        </p:txBody>
      </p:sp>
      <p:sp>
        <p:nvSpPr>
          <p:cNvPr id="6" name="Slide Number Placeholder 5"/>
          <p:cNvSpPr>
            <a:spLocks noGrp="1"/>
          </p:cNvSpPr>
          <p:nvPr>
            <p:ph type="sldNum" sz="quarter" idx="11"/>
          </p:nvPr>
        </p:nvSpPr>
        <p:spPr/>
        <p:txBody>
          <a:bodyPr/>
          <a:lstStyle>
            <a:lvl1pPr>
              <a:defRPr/>
            </a:lvl1pPr>
          </a:lstStyle>
          <a:p>
            <a:pPr>
              <a:defRPr/>
            </a:pPr>
            <a:fld id="{5A7A23DB-CB0E-490A-8AC4-6DE5B3B1DFE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5"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hyperlink" Target="http://developer.android.com/reference/android/widget/LinearLayout.html" TargetMode="External"/><Relationship Id="rId3" Type="http://schemas.openxmlformats.org/officeDocument/2006/relationships/hyperlink" Target="http://mindstorms.lego.com/en-us/products/default.aspx" TargetMode="External"/><Relationship Id="rId7" Type="http://schemas.openxmlformats.org/officeDocument/2006/relationships/hyperlink" Target="http://www.canalys.com/pr/2010/r2010081.html" TargetMode="External"/><Relationship Id="rId2" Type="http://schemas.openxmlformats.org/officeDocument/2006/relationships/hyperlink" Target="http://www.htc.com/www/product/desire/specification.html" TargetMode="External"/><Relationship Id="rId1" Type="http://schemas.openxmlformats.org/officeDocument/2006/relationships/slideLayout" Target="../slideLayouts/slideLayout2.xml"/><Relationship Id="rId6" Type="http://schemas.openxmlformats.org/officeDocument/2006/relationships/hyperlink" Target="http://www.logitech.com/en-us/webcam-communications/webcams/devices/6333" TargetMode="External"/><Relationship Id="rId11" Type="http://schemas.openxmlformats.org/officeDocument/2006/relationships/hyperlink" Target="http://questvisual.com/" TargetMode="External"/><Relationship Id="rId5" Type="http://schemas.openxmlformats.org/officeDocument/2006/relationships/hyperlink" Target="http://1.bp.blogspot.com/_s0SSX3Y2JTw/S-Cv_6lfKVI/AAAAAAAAFE8/SUlrHiF5RUg/s1600/battlezone_1.gif" TargetMode="External"/><Relationship Id="rId10" Type="http://schemas.openxmlformats.org/officeDocument/2006/relationships/hyperlink" Target="http://petitinvention.wordpress.com/2008/08/20/future-of-mobile-search-virtual-shopping-1/" TargetMode="External"/><Relationship Id="rId4" Type="http://schemas.openxmlformats.org/officeDocument/2006/relationships/hyperlink" Target="http://static.guim.co.uk/sys-images/Technology/Pix/pictures/2009/4/21/1240307015871/Tron-001.jpg" TargetMode="External"/><Relationship Id="rId9" Type="http://schemas.openxmlformats.org/officeDocument/2006/relationships/hyperlink" Target="http://www.raizlabs.com/blog/262/augmented-reality-gps"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christhompson.ca/2009/08/at91sam7s256-aka-the-nxt-brain/" TargetMode="External"/><Relationship Id="rId3" Type="http://schemas.openxmlformats.org/officeDocument/2006/relationships/hyperlink" Target="http://engk12.ece.missouri.edu/LegoCamp/pictures/NXT%20Robots/LEGO%20NXT%20Brick.jpg" TargetMode="External"/><Relationship Id="rId7" Type="http://schemas.openxmlformats.org/officeDocument/2006/relationships/hyperlink" Target="http://pirate.shu.edu/~wachsmut/Teaching/CSAS3085/images/nxt-brick-labeled.jpg" TargetMode="External"/><Relationship Id="rId2" Type="http://schemas.openxmlformats.org/officeDocument/2006/relationships/hyperlink" Target="http://shop.lego.com/Product/?p=9841" TargetMode="External"/><Relationship Id="rId1" Type="http://schemas.openxmlformats.org/officeDocument/2006/relationships/slideLayout" Target="../slideLayouts/slideLayout2.xml"/><Relationship Id="rId6" Type="http://schemas.openxmlformats.org/officeDocument/2006/relationships/hyperlink" Target="http://shop.lego.com/ByTheme/Product.aspx?p=9846&amp;cn=17" TargetMode="External"/><Relationship Id="rId5" Type="http://schemas.openxmlformats.org/officeDocument/2006/relationships/hyperlink" Target="http://www.hitechnic.com/cgi-bin/commerce.cgi?preadd=action&amp;key=NCO1038" TargetMode="External"/><Relationship Id="rId4" Type="http://schemas.openxmlformats.org/officeDocument/2006/relationships/hyperlink" Target="http://www.philohome.com/nxtmotor/nxtmotor.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905000" y="838200"/>
            <a:ext cx="7239000" cy="1981200"/>
          </a:xfrm>
        </p:spPr>
        <p:txBody>
          <a:bodyPr/>
          <a:lstStyle/>
          <a:p>
            <a:r>
              <a:rPr lang="en-US" sz="4800" b="1" dirty="0" err="1" smtClean="0"/>
              <a:t>RoboWars</a:t>
            </a:r>
            <a:r>
              <a:rPr lang="en-US" dirty="0" smtClean="0"/>
              <a:t/>
            </a:r>
            <a:br>
              <a:rPr lang="en-US" dirty="0" smtClean="0"/>
            </a:br>
            <a:r>
              <a:rPr lang="en-US" dirty="0" smtClean="0"/>
              <a:t>SYSC 4907 Engineering Project</a:t>
            </a:r>
            <a:endParaRPr lang="en-US" dirty="0"/>
          </a:p>
        </p:txBody>
      </p:sp>
      <p:sp>
        <p:nvSpPr>
          <p:cNvPr id="2053" name="Rectangle 5"/>
          <p:cNvSpPr>
            <a:spLocks noGrp="1" noChangeArrowheads="1"/>
          </p:cNvSpPr>
          <p:nvPr>
            <p:ph type="subTitle" idx="1"/>
          </p:nvPr>
        </p:nvSpPr>
        <p:spPr>
          <a:xfrm>
            <a:off x="1905000" y="2819400"/>
            <a:ext cx="7239000" cy="1524000"/>
          </a:xfrm>
        </p:spPr>
        <p:txBody>
          <a:bodyPr/>
          <a:lstStyle/>
          <a:p>
            <a:r>
              <a:rPr lang="en-US" dirty="0" smtClean="0"/>
              <a:t>Presented: </a:t>
            </a:r>
            <a:r>
              <a:rPr lang="en-CA" dirty="0" smtClean="0"/>
              <a:t>Monday January 17</a:t>
            </a:r>
            <a:r>
              <a:rPr lang="en-CA" baseline="30000" dirty="0" smtClean="0"/>
              <a:t>th</a:t>
            </a:r>
            <a:r>
              <a:rPr lang="en-CA" dirty="0" smtClean="0"/>
              <a:t>, 2011</a:t>
            </a:r>
            <a:endParaRPr lang="en-US" dirty="0"/>
          </a:p>
          <a:p>
            <a:r>
              <a:rPr lang="en-US" dirty="0" smtClean="0"/>
              <a:t>Development Team:</a:t>
            </a:r>
          </a:p>
          <a:p>
            <a:r>
              <a:rPr lang="en-US" dirty="0" smtClean="0"/>
              <a:t>Alexander Craig		Alexander </a:t>
            </a:r>
            <a:r>
              <a:rPr lang="en-US" dirty="0" err="1" smtClean="0"/>
              <a:t>Dinardo</a:t>
            </a:r>
            <a:endParaRPr lang="en-US" dirty="0" smtClean="0"/>
          </a:p>
          <a:p>
            <a:r>
              <a:rPr lang="en-US" dirty="0" smtClean="0"/>
              <a:t>Steve </a:t>
            </a:r>
            <a:r>
              <a:rPr lang="en-US" dirty="0" err="1" smtClean="0"/>
              <a:t>Legere</a:t>
            </a:r>
            <a:r>
              <a:rPr lang="en-US" dirty="0" smtClean="0"/>
              <a:t>		Michael Wright</a:t>
            </a:r>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10</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The mobile client uses OpenGL to render 3D imagery corresponding to the virtual world state on top of the received live video feed.</a:t>
            </a:r>
          </a:p>
          <a:p>
            <a:endParaRPr lang="en-US" dirty="0" smtClean="0"/>
          </a:p>
          <a:p>
            <a:r>
              <a:rPr lang="en-US" dirty="0" smtClean="0"/>
              <a:t>The end user uses either an on-screen button display or the tilt sensors in their smartphone to send movement commands to their paired robot.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11</a:t>
            </a:fld>
            <a:endParaRPr lang="en-US"/>
          </a:p>
        </p:txBody>
      </p:sp>
      <p:sp>
        <p:nvSpPr>
          <p:cNvPr id="4100" name="Rectangle 4"/>
          <p:cNvSpPr>
            <a:spLocks noGrp="1" noChangeArrowheads="1"/>
          </p:cNvSpPr>
          <p:nvPr>
            <p:ph type="title"/>
          </p:nvPr>
        </p:nvSpPr>
        <p:spPr/>
        <p:txBody>
          <a:bodyPr/>
          <a:lstStyle/>
          <a:p>
            <a:r>
              <a:rPr lang="en-US" dirty="0" smtClean="0"/>
              <a:t>Solution - System Architecture</a:t>
            </a:r>
            <a:endParaRPr lang="en-US" dirty="0"/>
          </a:p>
        </p:txBody>
      </p:sp>
      <p:pic>
        <p:nvPicPr>
          <p:cNvPr id="6" name="Picture 5" descr="architecture_diagram.jpg"/>
          <p:cNvPicPr>
            <a:picLocks noChangeAspect="1"/>
          </p:cNvPicPr>
          <p:nvPr/>
        </p:nvPicPr>
        <p:blipFill>
          <a:blip r:embed="rId3" cstate="print"/>
          <a:stretch>
            <a:fillRect/>
          </a:stretch>
        </p:blipFill>
        <p:spPr>
          <a:xfrm>
            <a:off x="1886851" y="1600200"/>
            <a:ext cx="7028549" cy="4800600"/>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12</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Elderly / Disabled Assistance</a:t>
            </a:r>
          </a:p>
          <a:p>
            <a:endParaRPr lang="en-US" dirty="0" smtClean="0"/>
          </a:p>
          <a:p>
            <a:r>
              <a:rPr lang="en-US" dirty="0" smtClean="0"/>
              <a:t>Search and Rescue</a:t>
            </a:r>
          </a:p>
          <a:p>
            <a:endParaRPr lang="en-US" dirty="0" smtClean="0"/>
          </a:p>
          <a:p>
            <a:r>
              <a:rPr lang="en-US" dirty="0" smtClean="0"/>
              <a:t>Security and Surveillance</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13</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Virtual world state could be entirely simulated as in the prototype case, or the virtual world could be used to collaborate sensor information from external sources.</a:t>
            </a:r>
          </a:p>
          <a:p>
            <a:endParaRPr lang="en-US" dirty="0" smtClean="0"/>
          </a:p>
          <a:p>
            <a:r>
              <a:rPr lang="en-US" dirty="0" smtClean="0"/>
              <a:t>In our implementation, robots remain idle when not paired and do not receive virtual world state. Robots could operate autonomously while making use of virtual world data when not actively paired to a human operator.</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14</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Elderly / Disabled Assistance</a:t>
            </a:r>
            <a:endParaRPr lang="en-US" b="1" dirty="0"/>
          </a:p>
        </p:txBody>
      </p:sp>
      <p:sp>
        <p:nvSpPr>
          <p:cNvPr id="4101" name="Rectangle 5"/>
          <p:cNvSpPr>
            <a:spLocks noGrp="1" noChangeArrowheads="1"/>
          </p:cNvSpPr>
          <p:nvPr>
            <p:ph type="body" idx="1"/>
          </p:nvPr>
        </p:nvSpPr>
        <p:spPr>
          <a:xfrm>
            <a:off x="1981200" y="2209800"/>
            <a:ext cx="6858000" cy="4419600"/>
          </a:xfrm>
        </p:spPr>
        <p:txBody>
          <a:bodyPr/>
          <a:lstStyle/>
          <a:p>
            <a:r>
              <a:rPr lang="en-US" dirty="0"/>
              <a:t>A</a:t>
            </a:r>
            <a:r>
              <a:rPr lang="en-US" dirty="0" smtClean="0"/>
              <a:t> virtual world could be used to collaborate with other sensors and appliances in a home environment. For example, stored information might include grocery stocks, locations of various items… etc.</a:t>
            </a:r>
          </a:p>
          <a:p>
            <a:endParaRPr lang="en-US" dirty="0"/>
          </a:p>
          <a:p>
            <a:r>
              <a:rPr lang="en-US" dirty="0" smtClean="0"/>
              <a:t>A remotely controlled robotic drone could be used by the elderly or disabled to perform simple tasks around the home such as fetching items or mapping potential hazards in the area.</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15</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Search and Rescue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are a means of performing search and rescue operations in areas which may be hazardous or inaccessible to human personnel.</a:t>
            </a:r>
          </a:p>
          <a:p>
            <a:endParaRPr lang="en-US" dirty="0"/>
          </a:p>
          <a:p>
            <a:r>
              <a:rPr lang="en-US" dirty="0" smtClean="0"/>
              <a:t>A virtual world could be used to collaborate sensor information as well as to coordinate the movements of the drones themselves.</a:t>
            </a:r>
          </a:p>
          <a:p>
            <a:endParaRPr lang="en-US" dirty="0" smtClean="0"/>
          </a:p>
          <a:p>
            <a:r>
              <a:rPr lang="en-US" dirty="0" smtClean="0"/>
              <a:t>A small number of personnel could potentially manage a large number of rescue drones.</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16</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Security and Surveillance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could be used to augment an existing security system by using a virtual world to collaborate with existing alarm and camera systems.</a:t>
            </a:r>
          </a:p>
          <a:p>
            <a:endParaRPr lang="en-US" dirty="0" smtClean="0"/>
          </a:p>
          <a:p>
            <a:r>
              <a:rPr lang="en-US" dirty="0" smtClean="0"/>
              <a:t>A mobile client ensures that security personnel can operate the drones regardless of their current position when an alarm is triggered (greatly decreased the response time to </a:t>
            </a:r>
            <a:r>
              <a:rPr lang="en-US" smtClean="0"/>
              <a:t>an emergency).</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905000" y="1066800"/>
            <a:ext cx="3124200" cy="3276600"/>
          </a:xfrm>
          <a:prstGeom prst="rect">
            <a:avLst/>
          </a:prstGeom>
          <a:solidFill>
            <a:srgbClr val="F10040"/>
          </a:solidFill>
          <a:ln w="9360">
            <a:noFill/>
            <a:miter lim="800000"/>
            <a:headEnd/>
            <a:tailEnd/>
          </a:ln>
          <a:effectLst/>
        </p:spPr>
        <p:txBody>
          <a:bodyPr wrap="none" anchor="ctr"/>
          <a:lstStyle/>
          <a:p>
            <a:endParaRPr lang="en-US"/>
          </a:p>
        </p:txBody>
      </p:sp>
      <p:sp>
        <p:nvSpPr>
          <p:cNvPr id="2051" name="Rectangle 3"/>
          <p:cNvSpPr>
            <a:spLocks noChangeArrowheads="1"/>
          </p:cNvSpPr>
          <p:nvPr/>
        </p:nvSpPr>
        <p:spPr bwMode="auto">
          <a:xfrm>
            <a:off x="2133600" y="1371600"/>
            <a:ext cx="2590800" cy="1600200"/>
          </a:xfrm>
          <a:prstGeom prst="rect">
            <a:avLst/>
          </a:prstGeom>
          <a:noFill/>
          <a:ln w="9360">
            <a:noFill/>
            <a:miter lim="800000"/>
            <a:headEnd/>
            <a:tailEnd/>
          </a:ln>
          <a:effectLst/>
        </p:spPr>
        <p:txBody>
          <a:bodyPr tIns="91440">
            <a:spAutoFit/>
          </a:bodyPr>
          <a:lstStyle/>
          <a:p>
            <a:pPr algn="ctr" hangingPunct="1">
              <a:lnSpc>
                <a:spcPct val="100000"/>
              </a:lnSpc>
              <a:spcBef>
                <a:spcPts val="900"/>
              </a:spcBef>
              <a:tabLst>
                <a:tab pos="723900" algn="l"/>
                <a:tab pos="1447800" algn="l"/>
                <a:tab pos="2171700" algn="l"/>
              </a:tabLst>
            </a:pPr>
            <a:r>
              <a:rPr lang="en-US" sz="3200" b="1">
                <a:solidFill>
                  <a:srgbClr val="FFFFFF"/>
                </a:solidFill>
                <a:latin typeface="Egyptienne F Black" charset="0"/>
              </a:rPr>
              <a:t>Android and Completed Work</a:t>
            </a:r>
          </a:p>
        </p:txBody>
      </p:sp>
      <p:sp>
        <p:nvSpPr>
          <p:cNvPr id="2052" name="Rectangle 4"/>
          <p:cNvSpPr>
            <a:spLocks noChangeArrowheads="1"/>
          </p:cNvSpPr>
          <p:nvPr/>
        </p:nvSpPr>
        <p:spPr bwMode="auto">
          <a:xfrm>
            <a:off x="5181600" y="1066800"/>
            <a:ext cx="3581400" cy="457200"/>
          </a:xfrm>
          <a:prstGeom prst="rect">
            <a:avLst/>
          </a:prstGeom>
          <a:noFill/>
          <a:ln w="9360">
            <a:noFill/>
            <a:miter lim="800000"/>
            <a:headEnd/>
            <a:tailEnd/>
          </a:ln>
          <a:effectLst/>
        </p:spPr>
        <p:txBody>
          <a:bodyPr wrap="none" anchor="ctr"/>
          <a:lstStyle/>
          <a:p>
            <a:endParaRPr lang="en-US"/>
          </a:p>
        </p:txBody>
      </p:sp>
      <p:sp>
        <p:nvSpPr>
          <p:cNvPr id="2053" name="Rectangle 5"/>
          <p:cNvSpPr>
            <a:spLocks noChangeArrowheads="1"/>
          </p:cNvSpPr>
          <p:nvPr/>
        </p:nvSpPr>
        <p:spPr bwMode="auto">
          <a:xfrm>
            <a:off x="2133600" y="3200400"/>
            <a:ext cx="2590800" cy="838200"/>
          </a:xfrm>
          <a:prstGeom prst="rect">
            <a:avLst/>
          </a:prstGeom>
          <a:noFill/>
          <a:ln w="9360">
            <a:noFill/>
            <a:miter lim="800000"/>
            <a:headEnd/>
            <a:tailEnd/>
          </a:ln>
          <a:effectLst/>
        </p:spPr>
        <p:txBody>
          <a:bodyPr tIns="91440">
            <a:spAutoFit/>
          </a:bodyPr>
          <a:lstStyle/>
          <a:p>
            <a:pPr algn="ctr" hangingPunct="1">
              <a:lnSpc>
                <a:spcPct val="100000"/>
              </a:lnSpc>
              <a:spcBef>
                <a:spcPts val="900"/>
              </a:spcBef>
              <a:tabLst>
                <a:tab pos="723900" algn="l"/>
                <a:tab pos="1447800" algn="l"/>
                <a:tab pos="2171700" algn="l"/>
              </a:tabLst>
            </a:pPr>
            <a:r>
              <a:rPr lang="en-US" sz="2300">
                <a:solidFill>
                  <a:srgbClr val="FFFFFF"/>
                </a:solidFill>
                <a:latin typeface="Egyptienne F Black" charset="0"/>
              </a:rPr>
              <a:t>Presented By:</a:t>
            </a:r>
            <a:br>
              <a:rPr lang="en-US" sz="2300">
                <a:solidFill>
                  <a:srgbClr val="FFFFFF"/>
                </a:solidFill>
                <a:latin typeface="Egyptienne F Black" charset="0"/>
              </a:rPr>
            </a:br>
            <a:r>
              <a:rPr lang="en-US" sz="2300">
                <a:solidFill>
                  <a:srgbClr val="FFFFFF"/>
                </a:solidFill>
                <a:latin typeface="Egyptienne F Black" charset="0"/>
              </a:rPr>
              <a:t>Steve Legere</a:t>
            </a:r>
          </a:p>
        </p:txBody>
      </p:sp>
      <p:sp>
        <p:nvSpPr>
          <p:cNvPr id="2054" name="Rectangle 6"/>
          <p:cNvSpPr>
            <a:spLocks noChangeArrowheads="1"/>
          </p:cNvSpPr>
          <p:nvPr/>
        </p:nvSpPr>
        <p:spPr bwMode="auto">
          <a:xfrm>
            <a:off x="5105400" y="1066800"/>
            <a:ext cx="3810000" cy="411163"/>
          </a:xfrm>
          <a:prstGeom prst="rect">
            <a:avLst/>
          </a:prstGeom>
          <a:noFill/>
          <a:ln w="9360">
            <a:noFill/>
            <a:miter lim="800000"/>
            <a:headEnd/>
            <a:tailEnd/>
          </a:ln>
          <a:effectLst/>
        </p:spPr>
        <p:txBody>
          <a:bodyPr tIns="91440">
            <a:spAutoFit/>
          </a:bodyPr>
          <a:lstStyle/>
          <a:p>
            <a:pPr hangingPunct="1">
              <a:lnSpc>
                <a:spcPct val="100000"/>
              </a:lnSpc>
              <a:spcBef>
                <a:spcPts val="900"/>
              </a:spcBef>
              <a:tabLst>
                <a:tab pos="723900" algn="l"/>
                <a:tab pos="1447800" algn="l"/>
                <a:tab pos="2171700" algn="l"/>
                <a:tab pos="2895600" algn="l"/>
                <a:tab pos="3619500" algn="l"/>
              </a:tabLst>
            </a:pPr>
            <a:r>
              <a:rPr lang="en-US">
                <a:solidFill>
                  <a:srgbClr val="000000"/>
                </a:solidFill>
                <a:latin typeface="Egyptienne F Black" charset="0"/>
              </a:rPr>
              <a:t>Topics:</a:t>
            </a:r>
          </a:p>
        </p:txBody>
      </p:sp>
      <p:sp>
        <p:nvSpPr>
          <p:cNvPr id="2055" name="Rectangle 7"/>
          <p:cNvSpPr>
            <a:spLocks noChangeArrowheads="1"/>
          </p:cNvSpPr>
          <p:nvPr/>
        </p:nvSpPr>
        <p:spPr bwMode="auto">
          <a:xfrm>
            <a:off x="5105400" y="1600200"/>
            <a:ext cx="3657600" cy="457200"/>
          </a:xfrm>
          <a:prstGeom prst="rect">
            <a:avLst/>
          </a:prstGeom>
          <a:noFill/>
          <a:ln w="9360">
            <a:noFill/>
            <a:miter lim="800000"/>
            <a:headEnd/>
            <a:tailEnd/>
          </a:ln>
          <a:effectLst/>
        </p:spPr>
        <p:txBody>
          <a:bodyPr wrap="none" anchor="ctr"/>
          <a:lstStyle/>
          <a:p>
            <a:endParaRPr lang="en-US"/>
          </a:p>
        </p:txBody>
      </p:sp>
      <p:sp>
        <p:nvSpPr>
          <p:cNvPr id="2056" name="Rectangle 8"/>
          <p:cNvSpPr>
            <a:spLocks noChangeArrowheads="1"/>
          </p:cNvSpPr>
          <p:nvPr/>
        </p:nvSpPr>
        <p:spPr bwMode="auto">
          <a:xfrm>
            <a:off x="5181600" y="1600200"/>
            <a:ext cx="3733800" cy="2819400"/>
          </a:xfrm>
          <a:prstGeom prst="rect">
            <a:avLst/>
          </a:prstGeom>
          <a:noFill/>
          <a:ln w="9360">
            <a:noFill/>
            <a:miter lim="800000"/>
            <a:headEnd/>
            <a:tailEnd/>
          </a:ln>
          <a:effectLst/>
        </p:spPr>
        <p:txBody>
          <a:bodyPr lIns="0" tIns="0" rIns="0" bIns="0"/>
          <a:lstStyle/>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Why Android?</a:t>
            </a:r>
          </a:p>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Requirements and Components</a:t>
            </a:r>
          </a:p>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Progress</a:t>
            </a:r>
          </a:p>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Demonstration</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Why Android?</a:t>
            </a:r>
          </a:p>
        </p:txBody>
      </p:sp>
      <p:sp>
        <p:nvSpPr>
          <p:cNvPr id="3075"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Android is Open Source; anyone with sufficient knowledge is able to download the source code and propose new content, modifications, updates or patches.</a:t>
            </a: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dirty="0">
              <a:solidFill>
                <a:srgbClr val="000000"/>
              </a:solidFill>
              <a:latin typeface="Egyptienne F Black" charset="0"/>
            </a:endParaRP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Market Share – Android rose from 4% (Q2 2009) to 27% (Q2 2010). Android held 34% market share in the US (last year), placing it above Apple and RIM. </a:t>
            </a:r>
            <a:r>
              <a:rPr lang="en-US" sz="2300" dirty="0" smtClean="0">
                <a:solidFill>
                  <a:srgbClr val="000000"/>
                </a:solidFill>
                <a:latin typeface="Egyptienne F Black" charset="0"/>
              </a:rPr>
              <a:t>[6]</a:t>
            </a:r>
            <a:endParaRPr lang="en-US" sz="2300" dirty="0">
              <a:solidFill>
                <a:srgbClr val="000000"/>
              </a:solidFill>
              <a:latin typeface="Egyptienne F Black" charset="0"/>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Why Android? (cont'd)</a:t>
            </a:r>
          </a:p>
        </p:txBody>
      </p:sp>
      <p:sp>
        <p:nvSpPr>
          <p:cNvPr id="4099"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Android Software Development Kit (SDK) is extremely well laid out and documented.</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1077218"/>
          </a:xfrm>
          <a:prstGeom prst="rect">
            <a:avLst/>
          </a:prstGeom>
          <a:noFill/>
          <a:ln w="9525">
            <a:noFill/>
            <a:miter lim="800000"/>
            <a:headEnd/>
            <a:tailEnd/>
          </a:ln>
          <a:effectLst/>
        </p:spPr>
        <p:txBody>
          <a:bodyPr>
            <a:spAutoFit/>
          </a:bodyPr>
          <a:lstStyle/>
          <a:p>
            <a:pPr algn="ctr">
              <a:spcBef>
                <a:spcPct val="50000"/>
              </a:spcBef>
            </a:pPr>
            <a:r>
              <a:rPr lang="en-US" sz="3200" b="1" dirty="0" err="1" smtClean="0">
                <a:solidFill>
                  <a:schemeClr val="bg1"/>
                </a:solidFill>
                <a:latin typeface="Egyptienne F Black" pitchFamily="18" charset="0"/>
              </a:rPr>
              <a:t>RoboWars</a:t>
            </a:r>
            <a:r>
              <a:rPr lang="en-US" sz="3200" b="1" dirty="0" smtClean="0">
                <a:solidFill>
                  <a:schemeClr val="bg1"/>
                </a:solidFill>
                <a:latin typeface="Egyptienne F Black" pitchFamily="18" charset="0"/>
              </a:rPr>
              <a:t> Overview</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200400"/>
            <a:ext cx="2590800" cy="800219"/>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Presented By:</a:t>
            </a:r>
            <a:br>
              <a:rPr lang="en-US" sz="2300" dirty="0" smtClean="0">
                <a:solidFill>
                  <a:schemeClr val="bg1"/>
                </a:solidFill>
                <a:latin typeface="+mn-lt"/>
              </a:rPr>
            </a:br>
            <a:r>
              <a:rPr lang="en-US" sz="2300" dirty="0" smtClean="0">
                <a:solidFill>
                  <a:schemeClr val="bg1"/>
                </a:solidFill>
                <a:latin typeface="+mn-lt"/>
              </a:rPr>
              <a:t>Alexander Craig</a:t>
            </a:r>
            <a:endParaRPr lang="en-US" sz="2300" dirty="0">
              <a:solidFill>
                <a:schemeClr val="bg1"/>
              </a:solidFill>
              <a:latin typeface="+mn-lt"/>
            </a:endParaRPr>
          </a:p>
        </p:txBody>
      </p:sp>
      <p:sp>
        <p:nvSpPr>
          <p:cNvPr id="11274" name="Text Box 10"/>
          <p:cNvSpPr txBox="1">
            <a:spLocks noChangeArrowheads="1"/>
          </p:cNvSpPr>
          <p:nvPr/>
        </p:nvSpPr>
        <p:spPr bwMode="auto">
          <a:xfrm>
            <a:off x="5105400" y="1066800"/>
            <a:ext cx="3810000" cy="457200"/>
          </a:xfrm>
          <a:prstGeom prst="rect">
            <a:avLst/>
          </a:prstGeom>
          <a:noFill/>
          <a:ln w="9525">
            <a:noFill/>
            <a:miter lim="800000"/>
            <a:headEnd/>
            <a:tailEnd/>
          </a:ln>
          <a:effectLst/>
        </p:spPr>
        <p:txBody>
          <a:bodyPr>
            <a:spAutoFit/>
          </a:bodyPr>
          <a:lstStyle/>
          <a:p>
            <a:pPr>
              <a:spcBef>
                <a:spcPct val="50000"/>
              </a:spcBef>
            </a:pPr>
            <a:r>
              <a:rPr lang="en-US" dirty="0" smtClean="0">
                <a:latin typeface="Egyptienne F Black" pitchFamily="18" charset="0"/>
              </a:rPr>
              <a:t>Topics:</a:t>
            </a:r>
            <a:endParaRPr lang="en-US" dirty="0">
              <a:latin typeface="Egyptienne F Black" pitchFamily="18" charset="0"/>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Project Objectives</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Proposed Solution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System Architecture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Potential Applications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Why Android? (cont'd)</a:t>
            </a:r>
          </a:p>
        </p:txBody>
      </p:sp>
      <p:pic>
        <p:nvPicPr>
          <p:cNvPr id="5123" name="Picture 2"/>
          <p:cNvPicPr>
            <a:picLocks noChangeAspect="1" noChangeArrowheads="1"/>
          </p:cNvPicPr>
          <p:nvPr/>
        </p:nvPicPr>
        <p:blipFill>
          <a:blip r:embed="rId3" cstate="print"/>
          <a:srcRect/>
          <a:stretch>
            <a:fillRect/>
          </a:stretch>
        </p:blipFill>
        <p:spPr bwMode="auto">
          <a:xfrm>
            <a:off x="2286000" y="1828800"/>
            <a:ext cx="6124575" cy="4648200"/>
          </a:xfrm>
          <a:prstGeom prst="rect">
            <a:avLst/>
          </a:prstGeom>
          <a:noFill/>
          <a:ln w="9525">
            <a:noFill/>
            <a:miter lim="800000"/>
            <a:headEnd/>
            <a:tailEnd/>
          </a:ln>
          <a:effectLst/>
        </p:spPr>
      </p:pic>
      <p:sp>
        <p:nvSpPr>
          <p:cNvPr id="5124" name="TextBox 1"/>
          <p:cNvSpPr txBox="1">
            <a:spLocks noChangeArrowheads="1"/>
          </p:cNvSpPr>
          <p:nvPr/>
        </p:nvSpPr>
        <p:spPr bwMode="auto">
          <a:xfrm>
            <a:off x="3149005" y="6488113"/>
            <a:ext cx="4775795" cy="369332"/>
          </a:xfrm>
          <a:prstGeom prst="rect">
            <a:avLst/>
          </a:prstGeom>
          <a:noFill/>
          <a:ln w="9525">
            <a:noFill/>
            <a:miter lim="800000"/>
            <a:headEnd/>
            <a:tailEnd/>
          </a:ln>
        </p:spPr>
        <p:txBody>
          <a:bodyPr wrap="none">
            <a:spAutoFit/>
          </a:bodyPr>
          <a:lstStyle/>
          <a:p>
            <a:r>
              <a:rPr lang="en-US" sz="1800" dirty="0" smtClean="0">
                <a:latin typeface="+mn-lt"/>
              </a:rPr>
              <a:t>[7] An example of the Android documentation</a:t>
            </a:r>
            <a:endParaRPr lang="en-US" sz="1800" dirty="0">
              <a:latin typeface="+mn-lt"/>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Requirements and Components</a:t>
            </a:r>
          </a:p>
        </p:txBody>
      </p:sp>
      <p:sp>
        <p:nvSpPr>
          <p:cNvPr id="6147"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Wireless Connectivity over LAN or WAN</a:t>
            </a: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Accelerometer to </a:t>
            </a:r>
            <a:r>
              <a:rPr lang="en-US" sz="2300" dirty="0" smtClean="0">
                <a:solidFill>
                  <a:srgbClr val="000000"/>
                </a:solidFill>
                <a:latin typeface="Egyptienne F Black" charset="0"/>
              </a:rPr>
              <a:t>provide tilt based robotics control</a:t>
            </a:r>
            <a:endParaRPr lang="en-US" sz="2300" dirty="0">
              <a:solidFill>
                <a:srgbClr val="000000"/>
              </a:solidFill>
              <a:latin typeface="Egyptienne F Black" charset="0"/>
            </a:endParaRP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err="1">
                <a:solidFill>
                  <a:srgbClr val="000000"/>
                </a:solidFill>
                <a:latin typeface="Egyptienne F Black" charset="0"/>
              </a:rPr>
              <a:t>Touchscreen</a:t>
            </a:r>
            <a:r>
              <a:rPr lang="en-US" sz="2300" dirty="0">
                <a:solidFill>
                  <a:srgbClr val="000000"/>
                </a:solidFill>
                <a:latin typeface="Egyptienne F Black" charset="0"/>
              </a:rPr>
              <a:t> capabilities for various user interactions and functionality</a:t>
            </a: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Media client to display and render video feed</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Progress</a:t>
            </a:r>
          </a:p>
        </p:txBody>
      </p:sp>
      <p:sp>
        <p:nvSpPr>
          <p:cNvPr id="7171"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Currently, the mobile client is able to chat on the application server, initialize a game, and move its paired robot.</a:t>
            </a: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Future work includes streaming video to the mobile clients and rendering the augmented reality over the streaming video in real-time.</a:t>
            </a: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Progress (cont’d)</a:t>
            </a:r>
          </a:p>
        </p:txBody>
      </p:sp>
      <p:pic>
        <p:nvPicPr>
          <p:cNvPr id="8195" name="Picture 2"/>
          <p:cNvPicPr>
            <a:picLocks noChangeAspect="1" noChangeArrowheads="1"/>
          </p:cNvPicPr>
          <p:nvPr/>
        </p:nvPicPr>
        <p:blipFill>
          <a:blip r:embed="rId3" cstate="print"/>
          <a:srcRect/>
          <a:stretch>
            <a:fillRect/>
          </a:stretch>
        </p:blipFill>
        <p:spPr bwMode="auto">
          <a:xfrm>
            <a:off x="2133600" y="1752600"/>
            <a:ext cx="6227763" cy="47720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a:t>
            </a:r>
          </a:p>
        </p:txBody>
      </p:sp>
      <p:sp>
        <p:nvSpPr>
          <p:cNvPr id="9219"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a:lnSpc>
                <a:spcPct val="120000"/>
              </a:lnSpc>
              <a:spcBef>
                <a:spcPts val="463"/>
              </a:spcBef>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a:lnSpc>
                <a:spcPct val="120000"/>
              </a:lnSpc>
              <a:spcBef>
                <a:spcPts val="463"/>
              </a:spcBef>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a:lnSpc>
                <a:spcPct val="120000"/>
              </a:lnSpc>
              <a:spcBef>
                <a:spcPts val="463"/>
              </a:spcBef>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       </a:t>
            </a:r>
            <a:r>
              <a:rPr lang="en-US" sz="4800" b="1">
                <a:solidFill>
                  <a:srgbClr val="000000"/>
                </a:solidFill>
                <a:latin typeface="Egyptienne F Black" charset="0"/>
              </a:rPr>
              <a:t>DEMONSTRATION</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p:cNvSpPr>
            <a:spLocks noGrp="1"/>
          </p:cNvSpPr>
          <p:nvPr>
            <p:ph type="sldNum" sz="quarter" idx="10"/>
          </p:nvPr>
        </p:nvSpPr>
        <p:spPr>
          <a:noFill/>
        </p:spPr>
        <p:txBody>
          <a:bodyPr/>
          <a:lstStyle/>
          <a:p>
            <a:fld id="{6DF5BA93-4BD6-4381-93CD-9684B524EBEC}" type="slidenum">
              <a:rPr lang="en-US" smtClean="0">
                <a:latin typeface="Egyptienne F Bold"/>
                <a:cs typeface="Arial" charset="0"/>
              </a:rPr>
              <a:pPr/>
              <a:t>25</a:t>
            </a:fld>
            <a:endParaRPr lang="en-US" smtClean="0">
              <a:latin typeface="Egyptienne F Bold"/>
              <a:cs typeface="Arial" charset="0"/>
            </a:endParaRPr>
          </a:p>
        </p:txBody>
      </p:sp>
      <p:sp>
        <p:nvSpPr>
          <p:cNvPr id="16386"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p:spPr>
        <p:txBody>
          <a:bodyPr wrap="none" anchor="ctr"/>
          <a:lstStyle/>
          <a:p>
            <a:pPr eaLnBrk="0" hangingPunct="0"/>
            <a:endParaRPr lang="en-CA"/>
          </a:p>
        </p:txBody>
      </p:sp>
      <p:sp>
        <p:nvSpPr>
          <p:cNvPr id="16387" name="Text Box 6"/>
          <p:cNvSpPr txBox="1">
            <a:spLocks noChangeArrowheads="1"/>
          </p:cNvSpPr>
          <p:nvPr/>
        </p:nvSpPr>
        <p:spPr bwMode="auto">
          <a:xfrm>
            <a:off x="2133600" y="1371600"/>
            <a:ext cx="2590800" cy="1261884"/>
          </a:xfrm>
          <a:prstGeom prst="rect">
            <a:avLst/>
          </a:prstGeom>
          <a:noFill/>
          <a:ln w="9525">
            <a:noFill/>
            <a:miter lim="800000"/>
            <a:headEnd/>
            <a:tailEnd/>
          </a:ln>
        </p:spPr>
        <p:txBody>
          <a:bodyPr>
            <a:spAutoFit/>
          </a:bodyPr>
          <a:lstStyle/>
          <a:p>
            <a:pPr algn="ctr" eaLnBrk="0" hangingPunct="0">
              <a:spcBef>
                <a:spcPct val="50000"/>
              </a:spcBef>
            </a:pPr>
            <a:r>
              <a:rPr lang="en-US" sz="2800" b="1" dirty="0">
                <a:solidFill>
                  <a:schemeClr val="bg1"/>
                </a:solidFill>
                <a:latin typeface="Egyptienne F Black"/>
              </a:rPr>
              <a:t>RoboWars </a:t>
            </a:r>
            <a:r>
              <a:rPr lang="en-US" b="1" dirty="0">
                <a:solidFill>
                  <a:schemeClr val="bg1"/>
                </a:solidFill>
                <a:latin typeface="Egyptienne F Black"/>
              </a:rPr>
              <a:t>Virtual Elements and Testing</a:t>
            </a:r>
            <a:endParaRPr lang="en-US" b="1" dirty="0">
              <a:solidFill>
                <a:schemeClr val="bg1"/>
              </a:solidFill>
              <a:latin typeface="Egyptienne F Roman"/>
            </a:endParaRPr>
          </a:p>
        </p:txBody>
      </p:sp>
      <p:sp>
        <p:nvSpPr>
          <p:cNvPr id="16388" name="Text Box 7"/>
          <p:cNvSpPr txBox="1">
            <a:spLocks noChangeArrowheads="1"/>
          </p:cNvSpPr>
          <p:nvPr/>
        </p:nvSpPr>
        <p:spPr bwMode="auto">
          <a:xfrm>
            <a:off x="5181600" y="1066800"/>
            <a:ext cx="3581400" cy="457200"/>
          </a:xfrm>
          <a:prstGeom prst="rect">
            <a:avLst/>
          </a:prstGeom>
          <a:noFill/>
          <a:ln w="9525">
            <a:noFill/>
            <a:miter lim="800000"/>
            <a:headEnd/>
            <a:tailEnd/>
          </a:ln>
        </p:spPr>
        <p:txBody>
          <a:bodyPr>
            <a:spAutoFit/>
          </a:bodyPr>
          <a:lstStyle/>
          <a:p>
            <a:pPr eaLnBrk="0" hangingPunct="0">
              <a:spcBef>
                <a:spcPct val="50000"/>
              </a:spcBef>
            </a:pPr>
            <a:endParaRPr lang="en-CA"/>
          </a:p>
        </p:txBody>
      </p:sp>
      <p:sp>
        <p:nvSpPr>
          <p:cNvPr id="16389" name="Text Box 9"/>
          <p:cNvSpPr txBox="1">
            <a:spLocks noChangeArrowheads="1"/>
          </p:cNvSpPr>
          <p:nvPr/>
        </p:nvSpPr>
        <p:spPr bwMode="auto">
          <a:xfrm>
            <a:off x="2133600" y="3200400"/>
            <a:ext cx="2590800" cy="793750"/>
          </a:xfrm>
          <a:prstGeom prst="rect">
            <a:avLst/>
          </a:prstGeom>
          <a:noFill/>
          <a:ln w="9525">
            <a:noFill/>
            <a:miter lim="800000"/>
            <a:headEnd/>
            <a:tailEnd/>
          </a:ln>
        </p:spPr>
        <p:txBody>
          <a:bodyPr>
            <a:spAutoFit/>
          </a:bodyPr>
          <a:lstStyle/>
          <a:p>
            <a:pPr algn="ctr" eaLnBrk="0" hangingPunct="0">
              <a:spcBef>
                <a:spcPct val="50000"/>
              </a:spcBef>
            </a:pPr>
            <a:r>
              <a:rPr lang="en-US" sz="2300">
                <a:solidFill>
                  <a:schemeClr val="bg1"/>
                </a:solidFill>
                <a:latin typeface="Egyptienne F Black"/>
              </a:rPr>
              <a:t>Presented By:</a:t>
            </a:r>
            <a:br>
              <a:rPr lang="en-US" sz="2300">
                <a:solidFill>
                  <a:schemeClr val="bg1"/>
                </a:solidFill>
                <a:latin typeface="Egyptienne F Black"/>
              </a:rPr>
            </a:br>
            <a:r>
              <a:rPr lang="en-US" sz="2300">
                <a:solidFill>
                  <a:schemeClr val="bg1"/>
                </a:solidFill>
                <a:latin typeface="Egyptienne F Black"/>
              </a:rPr>
              <a:t>Alex Dinardo</a:t>
            </a:r>
          </a:p>
        </p:txBody>
      </p:sp>
      <p:sp>
        <p:nvSpPr>
          <p:cNvPr id="16390" name="Text Box 10"/>
          <p:cNvSpPr txBox="1">
            <a:spLocks noChangeArrowheads="1"/>
          </p:cNvSpPr>
          <p:nvPr/>
        </p:nvSpPr>
        <p:spPr bwMode="auto">
          <a:xfrm>
            <a:off x="5105400" y="1066800"/>
            <a:ext cx="3810000" cy="457200"/>
          </a:xfrm>
          <a:prstGeom prst="rect">
            <a:avLst/>
          </a:prstGeom>
          <a:noFill/>
          <a:ln w="9525">
            <a:noFill/>
            <a:miter lim="800000"/>
            <a:headEnd/>
            <a:tailEnd/>
          </a:ln>
        </p:spPr>
        <p:txBody>
          <a:bodyPr>
            <a:spAutoFit/>
          </a:bodyPr>
          <a:lstStyle/>
          <a:p>
            <a:pPr eaLnBrk="0" hangingPunct="0">
              <a:spcBef>
                <a:spcPct val="50000"/>
              </a:spcBef>
            </a:pPr>
            <a:r>
              <a:rPr lang="en-US">
                <a:latin typeface="Egyptienne F Black"/>
              </a:rPr>
              <a:t>Topics:</a:t>
            </a:r>
          </a:p>
        </p:txBody>
      </p:sp>
      <p:sp>
        <p:nvSpPr>
          <p:cNvPr id="16391" name="Text Box 11"/>
          <p:cNvSpPr txBox="1">
            <a:spLocks noChangeArrowheads="1"/>
          </p:cNvSpPr>
          <p:nvPr/>
        </p:nvSpPr>
        <p:spPr bwMode="auto">
          <a:xfrm>
            <a:off x="5105400" y="1600200"/>
            <a:ext cx="3657600" cy="457200"/>
          </a:xfrm>
          <a:prstGeom prst="rect">
            <a:avLst/>
          </a:prstGeom>
          <a:noFill/>
          <a:ln w="9525">
            <a:noFill/>
            <a:miter lim="800000"/>
            <a:headEnd/>
            <a:tailEnd/>
          </a:ln>
        </p:spPr>
        <p:txBody>
          <a:bodyPr>
            <a:spAutoFit/>
          </a:bodyPr>
          <a:lstStyle/>
          <a:p>
            <a:pPr eaLnBrk="0" hangingPunct="0">
              <a:spcBef>
                <a:spcPct val="50000"/>
              </a:spcBef>
            </a:pPr>
            <a:endParaRPr lang="en-CA"/>
          </a:p>
        </p:txBody>
      </p:sp>
      <p:sp>
        <p:nvSpPr>
          <p:cNvPr id="16392" name="Rectangle 14"/>
          <p:cNvSpPr>
            <a:spLocks noChangeArrowheads="1"/>
          </p:cNvSpPr>
          <p:nvPr/>
        </p:nvSpPr>
        <p:spPr bwMode="auto">
          <a:xfrm>
            <a:off x="5181600" y="1600200"/>
            <a:ext cx="3733800" cy="2819400"/>
          </a:xfrm>
          <a:prstGeom prst="rect">
            <a:avLst/>
          </a:prstGeom>
          <a:noFill/>
          <a:ln w="9525">
            <a:noFill/>
            <a:miter lim="800000"/>
            <a:headEnd/>
            <a:tailEnd/>
          </a:ln>
        </p:spPr>
        <p:txBody>
          <a:bodyPr lIns="0" tIns="0" rIns="0" bIns="0"/>
          <a:lstStyle/>
          <a:p>
            <a:pPr marL="342900" indent="-342900">
              <a:lnSpc>
                <a:spcPct val="120000"/>
              </a:lnSpc>
              <a:spcBef>
                <a:spcPct val="20000"/>
              </a:spcBef>
              <a:buClr>
                <a:srgbClr val="F10040"/>
              </a:buClr>
              <a:buFont typeface="Wingdings" pitchFamily="2" charset="2"/>
              <a:buChar char="§"/>
            </a:pPr>
            <a:r>
              <a:rPr lang="en-US" sz="2300">
                <a:latin typeface="Egyptienne F Black"/>
              </a:rPr>
              <a:t>Augmented Reality</a:t>
            </a:r>
          </a:p>
          <a:p>
            <a:pPr marL="342900" indent="-342900">
              <a:lnSpc>
                <a:spcPct val="120000"/>
              </a:lnSpc>
              <a:spcBef>
                <a:spcPct val="20000"/>
              </a:spcBef>
              <a:buClr>
                <a:srgbClr val="F10040"/>
              </a:buClr>
              <a:buFont typeface="Wingdings" pitchFamily="2" charset="2"/>
              <a:buChar char="§"/>
            </a:pPr>
            <a:r>
              <a:rPr lang="en-US" sz="2300">
                <a:latin typeface="Egyptienne F Black"/>
              </a:rPr>
              <a:t>Server Model</a:t>
            </a:r>
          </a:p>
          <a:p>
            <a:pPr marL="342900" indent="-342900">
              <a:lnSpc>
                <a:spcPct val="120000"/>
              </a:lnSpc>
              <a:spcBef>
                <a:spcPct val="20000"/>
              </a:spcBef>
              <a:buClr>
                <a:srgbClr val="F10040"/>
              </a:buClr>
              <a:buFont typeface="Wingdings" pitchFamily="2" charset="2"/>
              <a:buChar char="§"/>
            </a:pPr>
            <a:r>
              <a:rPr lang="en-US" sz="2300">
                <a:latin typeface="Egyptienne F Black"/>
              </a:rPr>
              <a:t>Testing Plan</a:t>
            </a:r>
            <a:endParaRPr lang="en-US" sz="1800">
              <a:latin typeface="Egyptienne F Black"/>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CA" smtClean="0"/>
              <a:t>Augmented Reality</a:t>
            </a:r>
          </a:p>
        </p:txBody>
      </p:sp>
      <p:sp>
        <p:nvSpPr>
          <p:cNvPr id="17410" name="Rectangle 4"/>
          <p:cNvSpPr>
            <a:spLocks noGrp="1" noChangeArrowheads="1"/>
          </p:cNvSpPr>
          <p:nvPr>
            <p:ph type="body" sz="half" idx="1"/>
          </p:nvPr>
        </p:nvSpPr>
        <p:spPr>
          <a:xfrm>
            <a:off x="1981200" y="1981200"/>
            <a:ext cx="6781800" cy="990600"/>
          </a:xfrm>
        </p:spPr>
        <p:txBody>
          <a:bodyPr/>
          <a:lstStyle/>
          <a:p>
            <a:r>
              <a:rPr lang="en-CA" sz="2100" smtClean="0"/>
              <a:t>A fast growing area of research and development with never before thought of everyday applications.</a:t>
            </a:r>
          </a:p>
          <a:p>
            <a:endParaRPr lang="en-CA" sz="2100" smtClean="0"/>
          </a:p>
        </p:txBody>
      </p:sp>
      <p:sp>
        <p:nvSpPr>
          <p:cNvPr id="17416" name="Rectangle 8"/>
          <p:cNvSpPr>
            <a:spLocks noGrp="1" noChangeArrowheads="1"/>
          </p:cNvSpPr>
          <p:nvPr>
            <p:ph type="body" sz="half" idx="4294967295"/>
          </p:nvPr>
        </p:nvSpPr>
        <p:spPr>
          <a:xfrm>
            <a:off x="2209800" y="5486400"/>
            <a:ext cx="6629400" cy="1371600"/>
          </a:xfrm>
        </p:spPr>
        <p:txBody>
          <a:bodyPr/>
          <a:lstStyle/>
          <a:p>
            <a:r>
              <a:rPr lang="en-CA" sz="2100" smtClean="0"/>
              <a:t>Applications made possible largely thanks to easily searchable data in the internet, combined with wireless technology.</a:t>
            </a:r>
          </a:p>
        </p:txBody>
      </p:sp>
      <p:pic>
        <p:nvPicPr>
          <p:cNvPr id="17411" name="Picture 6" descr="augmented_reality"/>
          <p:cNvPicPr>
            <a:picLocks noGrp="1" noChangeAspect="1" noChangeArrowheads="1"/>
          </p:cNvPicPr>
          <p:nvPr>
            <p:ph sz="half" idx="2"/>
          </p:nvPr>
        </p:nvPicPr>
        <p:blipFill>
          <a:blip r:embed="rId2" cstate="print"/>
          <a:srcRect/>
          <a:stretch>
            <a:fillRect/>
          </a:stretch>
        </p:blipFill>
        <p:spPr>
          <a:xfrm>
            <a:off x="3352800" y="2895600"/>
            <a:ext cx="3657600" cy="2706688"/>
          </a:xfrm>
        </p:spPr>
      </p:pic>
      <p:sp>
        <p:nvSpPr>
          <p:cNvPr id="17413" name="Text Box 5"/>
          <p:cNvSpPr txBox="1">
            <a:spLocks noChangeArrowheads="1"/>
          </p:cNvSpPr>
          <p:nvPr/>
        </p:nvSpPr>
        <p:spPr bwMode="auto">
          <a:xfrm>
            <a:off x="6934200" y="3962400"/>
            <a:ext cx="914400" cy="307777"/>
          </a:xfrm>
          <a:prstGeom prst="rect">
            <a:avLst/>
          </a:prstGeom>
          <a:noFill/>
          <a:ln w="9525">
            <a:noFill/>
            <a:miter lim="800000"/>
            <a:headEnd/>
            <a:tailEnd/>
          </a:ln>
          <a:effectLst/>
        </p:spPr>
        <p:txBody>
          <a:bodyPr>
            <a:spAutoFit/>
          </a:bodyPr>
          <a:lstStyle/>
          <a:p>
            <a:pPr>
              <a:spcBef>
                <a:spcPct val="50000"/>
              </a:spcBef>
            </a:pPr>
            <a:r>
              <a:rPr lang="en-CA" sz="1400" dirty="0" smtClean="0">
                <a:latin typeface="+mn-lt"/>
              </a:rPr>
              <a:t>[8]</a:t>
            </a:r>
            <a:endParaRPr lang="en-CA" sz="1400" dirty="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CA" smtClean="0"/>
              <a:t>Augmented Reality</a:t>
            </a:r>
          </a:p>
        </p:txBody>
      </p:sp>
      <p:sp>
        <p:nvSpPr>
          <p:cNvPr id="18434" name="Rectangle 7"/>
          <p:cNvSpPr>
            <a:spLocks noGrp="1" noChangeArrowheads="1"/>
          </p:cNvSpPr>
          <p:nvPr>
            <p:ph type="body" sz="half" idx="1"/>
          </p:nvPr>
        </p:nvSpPr>
        <p:spPr/>
        <p:txBody>
          <a:bodyPr/>
          <a:lstStyle/>
          <a:p>
            <a:r>
              <a:rPr lang="en-CA" sz="2100" smtClean="0"/>
              <a:t>Today’s mobile platforms and devices are very powerful.</a:t>
            </a:r>
          </a:p>
          <a:p>
            <a:r>
              <a:rPr lang="en-CA" sz="2100" smtClean="0"/>
              <a:t>Access to internet and advanced visual interfaces allow for new ideas to be realised easier than before.</a:t>
            </a:r>
          </a:p>
        </p:txBody>
      </p:sp>
      <p:pic>
        <p:nvPicPr>
          <p:cNvPr id="18435" name="Picture 8" descr="future_search7-2"/>
          <p:cNvPicPr>
            <a:picLocks noChangeAspect="1" noChangeArrowheads="1"/>
          </p:cNvPicPr>
          <p:nvPr/>
        </p:nvPicPr>
        <p:blipFill>
          <a:blip r:embed="rId2" cstate="print"/>
          <a:srcRect/>
          <a:stretch>
            <a:fillRect/>
          </a:stretch>
        </p:blipFill>
        <p:spPr bwMode="auto">
          <a:xfrm>
            <a:off x="2362200" y="3886200"/>
            <a:ext cx="2667000" cy="2667000"/>
          </a:xfrm>
          <a:prstGeom prst="rect">
            <a:avLst/>
          </a:prstGeom>
          <a:noFill/>
          <a:ln w="9525">
            <a:noFill/>
            <a:miter lim="800000"/>
            <a:headEnd/>
            <a:tailEnd/>
          </a:ln>
        </p:spPr>
      </p:pic>
      <p:pic>
        <p:nvPicPr>
          <p:cNvPr id="18436" name="Picture 9" descr="other_purposes-1"/>
          <p:cNvPicPr>
            <a:picLocks noChangeAspect="1" noChangeArrowheads="1"/>
          </p:cNvPicPr>
          <p:nvPr/>
        </p:nvPicPr>
        <p:blipFill>
          <a:blip r:embed="rId3" cstate="print"/>
          <a:srcRect/>
          <a:stretch>
            <a:fillRect/>
          </a:stretch>
        </p:blipFill>
        <p:spPr bwMode="auto">
          <a:xfrm>
            <a:off x="5715000" y="3886200"/>
            <a:ext cx="2628900" cy="2628900"/>
          </a:xfrm>
          <a:prstGeom prst="rect">
            <a:avLst/>
          </a:prstGeom>
          <a:noFill/>
          <a:ln w="9525">
            <a:noFill/>
            <a:miter lim="800000"/>
            <a:headEnd/>
            <a:tailEnd/>
          </a:ln>
        </p:spPr>
      </p:pic>
      <p:sp>
        <p:nvSpPr>
          <p:cNvPr id="18438" name="Text Box 6"/>
          <p:cNvSpPr txBox="1">
            <a:spLocks noChangeArrowheads="1"/>
          </p:cNvSpPr>
          <p:nvPr/>
        </p:nvSpPr>
        <p:spPr bwMode="auto">
          <a:xfrm>
            <a:off x="8382000" y="6248400"/>
            <a:ext cx="914400" cy="307777"/>
          </a:xfrm>
          <a:prstGeom prst="rect">
            <a:avLst/>
          </a:prstGeom>
          <a:noFill/>
          <a:ln w="9525">
            <a:noFill/>
            <a:miter lim="800000"/>
            <a:headEnd/>
            <a:tailEnd/>
          </a:ln>
          <a:effectLst/>
        </p:spPr>
        <p:txBody>
          <a:bodyPr>
            <a:spAutoFit/>
          </a:bodyPr>
          <a:lstStyle/>
          <a:p>
            <a:pPr>
              <a:spcBef>
                <a:spcPct val="50000"/>
              </a:spcBef>
            </a:pPr>
            <a:r>
              <a:rPr lang="en-CA" sz="1400" dirty="0" smtClean="0">
                <a:latin typeface="+mn-lt"/>
              </a:rPr>
              <a:t>[9]</a:t>
            </a:r>
            <a:endParaRPr lang="en-CA" sz="14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r>
              <a:rPr lang="en-CA" smtClean="0"/>
              <a:t>Augmented Reality</a:t>
            </a:r>
          </a:p>
        </p:txBody>
      </p:sp>
      <p:sp>
        <p:nvSpPr>
          <p:cNvPr id="19458" name="Rectangle 5"/>
          <p:cNvSpPr>
            <a:spLocks noGrp="1" noChangeArrowheads="1"/>
          </p:cNvSpPr>
          <p:nvPr>
            <p:ph type="body" sz="half" idx="1"/>
          </p:nvPr>
        </p:nvSpPr>
        <p:spPr/>
        <p:txBody>
          <a:bodyPr/>
          <a:lstStyle/>
          <a:p>
            <a:r>
              <a:rPr lang="en-CA" sz="2100" smtClean="0"/>
              <a:t>Actual example in today’s technology: WordLens, a real time translation app for IPhone.</a:t>
            </a:r>
          </a:p>
        </p:txBody>
      </p:sp>
      <p:pic>
        <p:nvPicPr>
          <p:cNvPr id="19459" name="Picture 10" descr="quest-visual-word-lens-1"/>
          <p:cNvPicPr>
            <a:picLocks noGrp="1" noChangeAspect="1" noChangeArrowheads="1"/>
          </p:cNvPicPr>
          <p:nvPr>
            <p:ph sz="half" idx="2"/>
          </p:nvPr>
        </p:nvPicPr>
        <p:blipFill>
          <a:blip r:embed="rId2" cstate="print"/>
          <a:srcRect/>
          <a:stretch>
            <a:fillRect/>
          </a:stretch>
        </p:blipFill>
        <p:spPr>
          <a:xfrm>
            <a:off x="2286000" y="2971800"/>
            <a:ext cx="5935663" cy="3657600"/>
          </a:xfrm>
        </p:spPr>
      </p:pic>
      <p:sp>
        <p:nvSpPr>
          <p:cNvPr id="19461" name="Text Box 5"/>
          <p:cNvSpPr txBox="1">
            <a:spLocks noChangeArrowheads="1"/>
          </p:cNvSpPr>
          <p:nvPr/>
        </p:nvSpPr>
        <p:spPr bwMode="auto">
          <a:xfrm>
            <a:off x="7543800" y="6248400"/>
            <a:ext cx="914400" cy="307777"/>
          </a:xfrm>
          <a:prstGeom prst="rect">
            <a:avLst/>
          </a:prstGeom>
          <a:noFill/>
          <a:ln w="9525">
            <a:noFill/>
            <a:miter lim="800000"/>
            <a:headEnd/>
            <a:tailEnd/>
          </a:ln>
          <a:effectLst/>
        </p:spPr>
        <p:txBody>
          <a:bodyPr>
            <a:spAutoFit/>
          </a:bodyPr>
          <a:lstStyle/>
          <a:p>
            <a:pPr>
              <a:spcBef>
                <a:spcPct val="50000"/>
              </a:spcBef>
            </a:pPr>
            <a:r>
              <a:rPr lang="en-CA" sz="1400" dirty="0" smtClean="0">
                <a:latin typeface="+mn-lt"/>
              </a:rPr>
              <a:t>[10]</a:t>
            </a:r>
            <a:endParaRPr lang="en-CA" sz="1400"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2286000" y="1143000"/>
            <a:ext cx="6858000" cy="914400"/>
          </a:xfrm>
        </p:spPr>
        <p:txBody>
          <a:bodyPr/>
          <a:lstStyle/>
          <a:p>
            <a:r>
              <a:rPr lang="en-CA" smtClean="0"/>
              <a:t>Structure of System – How It Works</a:t>
            </a:r>
          </a:p>
        </p:txBody>
      </p:sp>
      <p:pic>
        <p:nvPicPr>
          <p:cNvPr id="20484" name="Picture 4" descr="slidesPic1"/>
          <p:cNvPicPr>
            <a:picLocks noChangeAspect="1" noChangeArrowheads="1"/>
          </p:cNvPicPr>
          <p:nvPr/>
        </p:nvPicPr>
        <p:blipFill>
          <a:blip r:embed="rId2" cstate="print"/>
          <a:srcRect/>
          <a:stretch>
            <a:fillRect/>
          </a:stretch>
        </p:blipFill>
        <p:spPr bwMode="auto">
          <a:xfrm>
            <a:off x="1905000" y="1974850"/>
            <a:ext cx="7239000" cy="3968750"/>
          </a:xfrm>
          <a:prstGeom prst="rect">
            <a:avLst/>
          </a:prstGeom>
          <a:noFill/>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Project Objectives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To develop </a:t>
            </a:r>
            <a:r>
              <a:rPr lang="en-CA" dirty="0">
                <a:solidFill>
                  <a:schemeClr val="tx1"/>
                </a:solidFill>
                <a:latin typeface="+mn-lt"/>
                <a:ea typeface="+mn-ea"/>
                <a:cs typeface="+mn-cs"/>
              </a:rPr>
              <a:t>a robotics control system which is both intuitive to use and is implemented on a mobile platform that is widely available and used by the public</a:t>
            </a:r>
            <a:r>
              <a:rPr lang="en-CA" dirty="0" smtClean="0">
                <a:solidFill>
                  <a:schemeClr val="tx1"/>
                </a:solidFill>
                <a:latin typeface="+mn-lt"/>
                <a:ea typeface="+mn-ea"/>
                <a:cs typeface="+mn-cs"/>
              </a:rPr>
              <a:t>.</a:t>
            </a:r>
          </a:p>
          <a:p>
            <a:pPr lvl="0"/>
            <a:endParaRPr lang="en-CA" dirty="0">
              <a:solidFill>
                <a:schemeClr val="tx1"/>
              </a:solidFill>
              <a:latin typeface="+mn-lt"/>
              <a:ea typeface="+mn-ea"/>
              <a:cs typeface="+mn-cs"/>
            </a:endParaRPr>
          </a:p>
          <a:p>
            <a:pPr lvl="0"/>
            <a:r>
              <a:rPr lang="en-CA" dirty="0" smtClean="0">
                <a:solidFill>
                  <a:schemeClr val="tx1"/>
                </a:solidFill>
                <a:latin typeface="+mn-lt"/>
                <a:ea typeface="+mn-ea"/>
                <a:cs typeface="+mn-cs"/>
              </a:rPr>
              <a:t>To experiment </a:t>
            </a:r>
            <a:r>
              <a:rPr lang="en-CA" dirty="0">
                <a:solidFill>
                  <a:schemeClr val="tx1"/>
                </a:solidFill>
                <a:latin typeface="+mn-lt"/>
                <a:ea typeface="+mn-ea"/>
                <a:cs typeface="+mn-cs"/>
              </a:rPr>
              <a:t>with the combination of live video and virtually generated, overlaid imagery to enhance the ease of use and feature set of a robotics control system. This technology is commonly referred to as </a:t>
            </a:r>
            <a:r>
              <a:rPr lang="en-CA" b="1" dirty="0">
                <a:solidFill>
                  <a:schemeClr val="tx1"/>
                </a:solidFill>
                <a:latin typeface="+mn-lt"/>
                <a:ea typeface="+mn-ea"/>
                <a:cs typeface="+mn-cs"/>
              </a:rPr>
              <a:t>augmented reality</a:t>
            </a:r>
            <a:r>
              <a:rPr lang="en-CA" dirty="0">
                <a:solidFill>
                  <a:schemeClr val="tx1"/>
                </a:solidFill>
                <a:latin typeface="+mn-lt"/>
                <a:ea typeface="+mn-ea"/>
                <a:cs typeface="+mn-cs"/>
              </a:rPr>
              <a:t>.</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idx="4294967295"/>
          </p:nvPr>
        </p:nvSpPr>
        <p:spPr/>
        <p:txBody>
          <a:bodyPr/>
          <a:lstStyle/>
          <a:p>
            <a:r>
              <a:rPr lang="en-CA" smtClean="0"/>
              <a:t>Responsibilities of the Server</a:t>
            </a:r>
          </a:p>
        </p:txBody>
      </p:sp>
      <p:pic>
        <p:nvPicPr>
          <p:cNvPr id="23558" name="Picture 6" descr="slide pic 4"/>
          <p:cNvPicPr>
            <a:picLocks noChangeAspect="1" noChangeArrowheads="1"/>
          </p:cNvPicPr>
          <p:nvPr/>
        </p:nvPicPr>
        <p:blipFill>
          <a:blip r:embed="rId2" cstate="print"/>
          <a:srcRect/>
          <a:stretch>
            <a:fillRect/>
          </a:stretch>
        </p:blipFill>
        <p:spPr bwMode="auto">
          <a:xfrm>
            <a:off x="1981200" y="1828800"/>
            <a:ext cx="6934200" cy="4576763"/>
          </a:xfrm>
          <a:prstGeom prst="rect">
            <a:avLst/>
          </a:prstGeom>
          <a:noFill/>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CA" smtClean="0"/>
              <a:t>Structure of System</a:t>
            </a:r>
          </a:p>
        </p:txBody>
      </p:sp>
      <p:sp>
        <p:nvSpPr>
          <p:cNvPr id="24578" name="Rectangle 3"/>
          <p:cNvSpPr>
            <a:spLocks noGrp="1" noChangeArrowheads="1"/>
          </p:cNvSpPr>
          <p:nvPr>
            <p:ph type="body" idx="1"/>
          </p:nvPr>
        </p:nvSpPr>
        <p:spPr/>
        <p:txBody>
          <a:bodyPr/>
          <a:lstStyle/>
          <a:p>
            <a:r>
              <a:rPr lang="en-CA" smtClean="0"/>
              <a:t>Discrete modules with rigidly defined responsibilities.</a:t>
            </a:r>
          </a:p>
          <a:p>
            <a:r>
              <a:rPr lang="en-CA" smtClean="0"/>
              <a:t>Easy to test with unit testing (internal functionality only).</a:t>
            </a:r>
          </a:p>
          <a:p>
            <a:r>
              <a:rPr lang="en-CA" smtClean="0"/>
              <a:t>For functionality that depend on signals passed in from other modules, stubbing is required for ease of testing.</a:t>
            </a:r>
          </a:p>
          <a:p>
            <a:r>
              <a:rPr lang="en-CA" smtClean="0"/>
              <a:t>No unrelated functionality of stub is needed, only meant for injecting all possible signals for given module to process.</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2286000" y="1143000"/>
            <a:ext cx="6858000" cy="914400"/>
          </a:xfrm>
        </p:spPr>
        <p:txBody>
          <a:bodyPr/>
          <a:lstStyle/>
          <a:p>
            <a:r>
              <a:rPr lang="en-CA" smtClean="0"/>
              <a:t>Stubbing of System Modules</a:t>
            </a:r>
          </a:p>
        </p:txBody>
      </p:sp>
      <p:pic>
        <p:nvPicPr>
          <p:cNvPr id="25602" name="Picture 4" descr="slidesPic2"/>
          <p:cNvPicPr>
            <a:picLocks noChangeAspect="1" noChangeArrowheads="1"/>
          </p:cNvPicPr>
          <p:nvPr/>
        </p:nvPicPr>
        <p:blipFill>
          <a:blip r:embed="rId2" cstate="print"/>
          <a:srcRect/>
          <a:stretch>
            <a:fillRect/>
          </a:stretch>
        </p:blipFill>
        <p:spPr bwMode="auto">
          <a:xfrm>
            <a:off x="2209800" y="1905000"/>
            <a:ext cx="6307138" cy="3514725"/>
          </a:xfrm>
          <a:prstGeom prst="rect">
            <a:avLst/>
          </a:prstGeom>
          <a:noFill/>
          <a:ln w="9525">
            <a:noFill/>
            <a:miter lim="800000"/>
            <a:headEnd/>
            <a:tailEnd/>
          </a:ln>
        </p:spPr>
      </p:pic>
      <p:pic>
        <p:nvPicPr>
          <p:cNvPr id="25604" name="Picture 4" descr="slidesPic2"/>
          <p:cNvPicPr>
            <a:picLocks noChangeAspect="1" noChangeArrowheads="1"/>
          </p:cNvPicPr>
          <p:nvPr/>
        </p:nvPicPr>
        <p:blipFill>
          <a:blip r:embed="rId3" cstate="print"/>
          <a:srcRect/>
          <a:stretch>
            <a:fillRect/>
          </a:stretch>
        </p:blipFill>
        <p:spPr bwMode="auto">
          <a:xfrm>
            <a:off x="1905000" y="1681163"/>
            <a:ext cx="7239000" cy="4033837"/>
          </a:xfrm>
          <a:prstGeom prst="rect">
            <a:avLst/>
          </a:prstGeom>
          <a:noFill/>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CA" smtClean="0"/>
              <a:t>Stubbing of System Modules</a:t>
            </a:r>
          </a:p>
        </p:txBody>
      </p:sp>
      <p:sp>
        <p:nvSpPr>
          <p:cNvPr id="26626" name="Rectangle 3"/>
          <p:cNvSpPr>
            <a:spLocks noGrp="1" noChangeArrowheads="1"/>
          </p:cNvSpPr>
          <p:nvPr>
            <p:ph type="body" idx="1"/>
          </p:nvPr>
        </p:nvSpPr>
        <p:spPr/>
        <p:txBody>
          <a:bodyPr/>
          <a:lstStyle/>
          <a:p>
            <a:r>
              <a:rPr lang="en-CA" smtClean="0"/>
              <a:t>The Model stub</a:t>
            </a:r>
          </a:p>
          <a:p>
            <a:pPr lvl="1"/>
            <a:r>
              <a:rPr lang="en-CA" smtClean="0"/>
              <a:t>A subclass of GameModel class, a game type with no virtual entities and no command restrictions.</a:t>
            </a:r>
          </a:p>
          <a:p>
            <a:pPr lvl="1"/>
            <a:endParaRPr lang="en-CA" smtClean="0"/>
          </a:p>
          <a:p>
            <a:r>
              <a:rPr lang="en-CA" smtClean="0"/>
              <a:t>The Robot Stub</a:t>
            </a:r>
          </a:p>
          <a:p>
            <a:pPr lvl="1"/>
            <a:r>
              <a:rPr lang="en-CA" smtClean="0"/>
              <a:t>Fully functioning software representation of robot. Lejos navigator classes hooked up to simulated motors.</a:t>
            </a:r>
          </a:p>
          <a:p>
            <a:pPr lvl="1">
              <a:buFontTx/>
              <a:buNone/>
            </a:pPr>
            <a:endParaRPr lang="en-CA" smtClean="0"/>
          </a:p>
          <a:p>
            <a:r>
              <a:rPr lang="en-CA" smtClean="0"/>
              <a:t>The Client Stub</a:t>
            </a:r>
          </a:p>
          <a:p>
            <a:pPr lvl="1"/>
            <a:r>
              <a:rPr lang="en-CA" smtClean="0"/>
              <a:t>A simple client simulator controlled at console command line.</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Grp="1" noChangeArrowheads="1"/>
          </p:cNvSpPr>
          <p:nvPr>
            <p:ph type="title" idx="4294967295"/>
          </p:nvPr>
        </p:nvSpPr>
        <p:spPr>
          <a:xfrm>
            <a:off x="2286000" y="1143000"/>
            <a:ext cx="6858000" cy="914400"/>
          </a:xfrm>
        </p:spPr>
        <p:txBody>
          <a:bodyPr/>
          <a:lstStyle/>
          <a:p>
            <a:r>
              <a:rPr lang="en-CA" smtClean="0"/>
              <a:t>Stubbing of System Modules</a:t>
            </a:r>
          </a:p>
        </p:txBody>
      </p:sp>
      <p:pic>
        <p:nvPicPr>
          <p:cNvPr id="27652" name="Picture 4" descr="slidesPic3"/>
          <p:cNvPicPr>
            <a:picLocks noChangeAspect="1" noChangeArrowheads="1"/>
          </p:cNvPicPr>
          <p:nvPr/>
        </p:nvPicPr>
        <p:blipFill>
          <a:blip r:embed="rId2" cstate="print"/>
          <a:srcRect/>
          <a:stretch>
            <a:fillRect/>
          </a:stretch>
        </p:blipFill>
        <p:spPr bwMode="auto">
          <a:xfrm>
            <a:off x="1874838" y="1739900"/>
            <a:ext cx="7269162" cy="4051300"/>
          </a:xfrm>
          <a:prstGeom prst="rect">
            <a:avLst/>
          </a:prstGeom>
          <a:noFill/>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CA" smtClean="0"/>
              <a:t>Stubbing of System Modules</a:t>
            </a:r>
          </a:p>
        </p:txBody>
      </p:sp>
      <p:sp>
        <p:nvSpPr>
          <p:cNvPr id="28674" name="Rectangle 3"/>
          <p:cNvSpPr>
            <a:spLocks noGrp="1" noChangeArrowheads="1"/>
          </p:cNvSpPr>
          <p:nvPr>
            <p:ph type="body" idx="1"/>
          </p:nvPr>
        </p:nvSpPr>
        <p:spPr/>
        <p:txBody>
          <a:bodyPr/>
          <a:lstStyle/>
          <a:p>
            <a:r>
              <a:rPr lang="en-CA" smtClean="0"/>
              <a:t>The Controller Stubs</a:t>
            </a:r>
          </a:p>
          <a:p>
            <a:pPr marL="742950" lvl="1" indent="-285750"/>
            <a:r>
              <a:rPr lang="en-CA" smtClean="0"/>
              <a:t>Simulating controller for each module require different implementations.</a:t>
            </a:r>
          </a:p>
          <a:p>
            <a:pPr marL="742950" lvl="1" indent="-285750"/>
            <a:r>
              <a:rPr lang="en-CA" smtClean="0"/>
              <a:t>Each stub has different in/out signals to generate.</a:t>
            </a:r>
          </a:p>
          <a:p>
            <a:pPr marL="742950" lvl="1" indent="-285750"/>
            <a:r>
              <a:rPr lang="en-CA" smtClean="0"/>
              <a:t>Controller stub for robot completed.</a:t>
            </a:r>
          </a:p>
          <a:p>
            <a:pPr marL="742950" lvl="1" indent="-285750"/>
            <a:r>
              <a:rPr lang="en-CA" smtClean="0"/>
              <a:t>Controller stubs for model and client are in progress.</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r>
              <a:rPr lang="en-CA" smtClean="0"/>
              <a:t>Non-Functional Testing</a:t>
            </a:r>
          </a:p>
        </p:txBody>
      </p:sp>
      <p:sp>
        <p:nvSpPr>
          <p:cNvPr id="29698" name="Rectangle 3"/>
          <p:cNvSpPr>
            <a:spLocks noGrp="1" noChangeArrowheads="1"/>
          </p:cNvSpPr>
          <p:nvPr>
            <p:ph type="body" idx="4294967295"/>
          </p:nvPr>
        </p:nvSpPr>
        <p:spPr/>
        <p:txBody>
          <a:bodyPr/>
          <a:lstStyle/>
          <a:p>
            <a:r>
              <a:rPr lang="en-CA" smtClean="0"/>
              <a:t>Other things to consider when testing system wide:</a:t>
            </a:r>
          </a:p>
          <a:p>
            <a:pPr lvl="1"/>
            <a:r>
              <a:rPr lang="en-CA" smtClean="0"/>
              <a:t>Network Latency</a:t>
            </a:r>
          </a:p>
          <a:p>
            <a:pPr lvl="1"/>
            <a:r>
              <a:rPr lang="en-CA" smtClean="0"/>
              <a:t>Network Bandwidth</a:t>
            </a:r>
          </a:p>
          <a:p>
            <a:pPr lvl="1"/>
            <a:r>
              <a:rPr lang="en-CA" smtClean="0"/>
              <a:t>Performance Issues</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42A66B96-C0A7-4AC3-8556-566139EA21E8}" type="slidenum">
              <a:rPr lang="en-US" smtClean="0">
                <a:latin typeface="Egyptienne F Bold"/>
              </a:rPr>
              <a:pPr/>
              <a:t>37</a:t>
            </a:fld>
            <a:endParaRPr lang="en-US" smtClean="0">
              <a:latin typeface="Egyptienne F Bold"/>
            </a:endParaRPr>
          </a:p>
        </p:txBody>
      </p:sp>
      <p:sp>
        <p:nvSpPr>
          <p:cNvPr id="3075"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p:spPr>
        <p:txBody>
          <a:bodyPr wrap="none" anchor="ctr"/>
          <a:lstStyle/>
          <a:p>
            <a:pPr eaLnBrk="0" hangingPunct="0"/>
            <a:endParaRPr lang="en-CA"/>
          </a:p>
        </p:txBody>
      </p:sp>
      <p:sp>
        <p:nvSpPr>
          <p:cNvPr id="3076" name="Text Box 6"/>
          <p:cNvSpPr txBox="1">
            <a:spLocks noChangeArrowheads="1"/>
          </p:cNvSpPr>
          <p:nvPr/>
        </p:nvSpPr>
        <p:spPr bwMode="auto">
          <a:xfrm>
            <a:off x="2133600" y="1371600"/>
            <a:ext cx="2590800" cy="1323975"/>
          </a:xfrm>
          <a:prstGeom prst="rect">
            <a:avLst/>
          </a:prstGeom>
          <a:noFill/>
          <a:ln w="9525">
            <a:noFill/>
            <a:miter lim="800000"/>
            <a:headEnd/>
            <a:tailEnd/>
          </a:ln>
        </p:spPr>
        <p:txBody>
          <a:bodyPr>
            <a:spAutoFit/>
          </a:bodyPr>
          <a:lstStyle/>
          <a:p>
            <a:pPr algn="ctr" eaLnBrk="0" hangingPunct="0">
              <a:spcBef>
                <a:spcPct val="50000"/>
              </a:spcBef>
            </a:pPr>
            <a:r>
              <a:rPr lang="en-US" sz="3200" b="1" dirty="0">
                <a:solidFill>
                  <a:schemeClr val="bg1"/>
                </a:solidFill>
                <a:latin typeface="Egyptienne F Black" charset="0"/>
              </a:rPr>
              <a:t>RoboWars </a:t>
            </a:r>
          </a:p>
          <a:p>
            <a:pPr algn="ctr" eaLnBrk="0" hangingPunct="0">
              <a:spcBef>
                <a:spcPct val="50000"/>
              </a:spcBef>
            </a:pPr>
            <a:r>
              <a:rPr lang="en-US" sz="3200" b="1" dirty="0">
                <a:solidFill>
                  <a:schemeClr val="bg1"/>
                </a:solidFill>
                <a:latin typeface="Egyptienne F Black" charset="0"/>
              </a:rPr>
              <a:t>Robotics</a:t>
            </a:r>
            <a:endParaRPr lang="en-US" sz="3200" b="1" dirty="0">
              <a:solidFill>
                <a:schemeClr val="bg1"/>
              </a:solidFill>
              <a:latin typeface="Egyptienne F Roman"/>
            </a:endParaRPr>
          </a:p>
        </p:txBody>
      </p:sp>
      <p:sp>
        <p:nvSpPr>
          <p:cNvPr id="3077" name="Text Box 7"/>
          <p:cNvSpPr txBox="1">
            <a:spLocks noChangeArrowheads="1"/>
          </p:cNvSpPr>
          <p:nvPr/>
        </p:nvSpPr>
        <p:spPr bwMode="auto">
          <a:xfrm>
            <a:off x="5181600" y="1066800"/>
            <a:ext cx="35814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3" name="Text Box 9"/>
          <p:cNvSpPr txBox="1">
            <a:spLocks noChangeArrowheads="1"/>
          </p:cNvSpPr>
          <p:nvPr/>
        </p:nvSpPr>
        <p:spPr bwMode="auto">
          <a:xfrm>
            <a:off x="2133600" y="3200400"/>
            <a:ext cx="2590800" cy="800100"/>
          </a:xfrm>
          <a:prstGeom prst="rect">
            <a:avLst/>
          </a:prstGeom>
          <a:noFill/>
          <a:ln w="9525">
            <a:noFill/>
            <a:miter lim="800000"/>
            <a:headEnd/>
            <a:tailEnd/>
          </a:ln>
          <a:effectLst/>
        </p:spPr>
        <p:txBody>
          <a:bodyPr>
            <a:spAutoFit/>
          </a:bodyPr>
          <a:lstStyle/>
          <a:p>
            <a:pPr algn="ctr" eaLnBrk="0" hangingPunct="0">
              <a:spcBef>
                <a:spcPct val="50000"/>
              </a:spcBef>
              <a:defRPr/>
            </a:pPr>
            <a:r>
              <a:rPr lang="en-US" sz="2300" dirty="0">
                <a:solidFill>
                  <a:schemeClr val="bg1"/>
                </a:solidFill>
                <a:latin typeface="+mn-lt"/>
              </a:rPr>
              <a:t>Presented By:</a:t>
            </a:r>
            <a:br>
              <a:rPr lang="en-US" sz="2300" dirty="0">
                <a:solidFill>
                  <a:schemeClr val="bg1"/>
                </a:solidFill>
                <a:latin typeface="+mn-lt"/>
              </a:rPr>
            </a:br>
            <a:r>
              <a:rPr lang="en-US" sz="2300" dirty="0">
                <a:solidFill>
                  <a:schemeClr val="bg1"/>
                </a:solidFill>
                <a:latin typeface="+mn-lt"/>
              </a:rPr>
              <a:t>Michael Wright</a:t>
            </a:r>
          </a:p>
        </p:txBody>
      </p:sp>
      <p:sp>
        <p:nvSpPr>
          <p:cNvPr id="3079" name="Text Box 10"/>
          <p:cNvSpPr txBox="1">
            <a:spLocks noChangeArrowheads="1"/>
          </p:cNvSpPr>
          <p:nvPr/>
        </p:nvSpPr>
        <p:spPr bwMode="auto">
          <a:xfrm>
            <a:off x="5105400" y="1066800"/>
            <a:ext cx="3810000" cy="457200"/>
          </a:xfrm>
          <a:prstGeom prst="rect">
            <a:avLst/>
          </a:prstGeom>
          <a:noFill/>
          <a:ln w="9525">
            <a:noFill/>
            <a:miter lim="800000"/>
            <a:headEnd/>
            <a:tailEnd/>
          </a:ln>
        </p:spPr>
        <p:txBody>
          <a:bodyPr>
            <a:spAutoFit/>
          </a:bodyPr>
          <a:lstStyle/>
          <a:p>
            <a:pPr eaLnBrk="0" hangingPunct="0">
              <a:spcBef>
                <a:spcPct val="50000"/>
              </a:spcBef>
            </a:pPr>
            <a:r>
              <a:rPr lang="en-US">
                <a:latin typeface="Egyptienne F Black" charset="0"/>
              </a:rPr>
              <a:t>Topics:</a:t>
            </a:r>
          </a:p>
        </p:txBody>
      </p:sp>
      <p:sp>
        <p:nvSpPr>
          <p:cNvPr id="3080" name="Text Box 11"/>
          <p:cNvSpPr txBox="1">
            <a:spLocks noChangeArrowheads="1"/>
          </p:cNvSpPr>
          <p:nvPr/>
        </p:nvSpPr>
        <p:spPr bwMode="auto">
          <a:xfrm>
            <a:off x="5105400" y="1600200"/>
            <a:ext cx="36576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a:lnSpc>
                <a:spcPct val="120000"/>
              </a:lnSpc>
              <a:spcBef>
                <a:spcPct val="20000"/>
              </a:spcBef>
              <a:buClr>
                <a:srgbClr val="F10040"/>
              </a:buClr>
              <a:buFont typeface="Wingdings" pitchFamily="2" charset="2"/>
              <a:buChar char="§"/>
              <a:defRPr/>
            </a:pPr>
            <a:r>
              <a:rPr lang="en-US" sz="2300" dirty="0">
                <a:latin typeface="+mn-lt"/>
              </a:rPr>
              <a:t>Robotics Requirements</a:t>
            </a:r>
          </a:p>
          <a:p>
            <a:pPr marL="342900" indent="-342900">
              <a:lnSpc>
                <a:spcPct val="120000"/>
              </a:lnSpc>
              <a:spcBef>
                <a:spcPct val="20000"/>
              </a:spcBef>
              <a:buClr>
                <a:srgbClr val="F10040"/>
              </a:buClr>
              <a:buFont typeface="Wingdings" pitchFamily="2" charset="2"/>
              <a:buChar char="§"/>
              <a:defRPr/>
            </a:pPr>
            <a:r>
              <a:rPr lang="en-US" sz="2300" dirty="0">
                <a:latin typeface="+mn-lt"/>
              </a:rPr>
              <a:t>Lego NXT 2.0 </a:t>
            </a:r>
            <a:r>
              <a:rPr lang="en-US" sz="2300" dirty="0" err="1">
                <a:latin typeface="+mn-lt"/>
              </a:rPr>
              <a:t>Mindstorms</a:t>
            </a:r>
            <a:endParaRPr lang="en-US" sz="2300" dirty="0">
              <a:latin typeface="+mn-lt"/>
            </a:endParaRPr>
          </a:p>
          <a:p>
            <a:pPr marL="342900" indent="-342900">
              <a:lnSpc>
                <a:spcPct val="120000"/>
              </a:lnSpc>
              <a:spcBef>
                <a:spcPct val="20000"/>
              </a:spcBef>
              <a:buClr>
                <a:srgbClr val="F10040"/>
              </a:buClr>
              <a:buFont typeface="Wingdings" pitchFamily="2" charset="2"/>
              <a:buChar char="§"/>
              <a:defRPr/>
            </a:pPr>
            <a:r>
              <a:rPr lang="en-US" sz="2300" dirty="0" err="1">
                <a:latin typeface="+mn-lt"/>
              </a:rPr>
              <a:t>Lejos</a:t>
            </a:r>
            <a:r>
              <a:rPr lang="en-US" sz="2300" dirty="0">
                <a:latin typeface="+mn-lt"/>
              </a:rPr>
              <a:t> Firmware</a:t>
            </a:r>
          </a:p>
          <a:p>
            <a:pPr marL="342900" indent="-342900">
              <a:lnSpc>
                <a:spcPct val="120000"/>
              </a:lnSpc>
              <a:spcBef>
                <a:spcPct val="20000"/>
              </a:spcBef>
              <a:buClr>
                <a:srgbClr val="F10040"/>
              </a:buClr>
              <a:buFont typeface="Wingdings" pitchFamily="2" charset="2"/>
              <a:buChar char="§"/>
              <a:defRPr/>
            </a:pPr>
            <a:r>
              <a:rPr lang="en-US" sz="2300" dirty="0">
                <a:latin typeface="+mn-lt"/>
              </a:rPr>
              <a:t>Controls And Positioning</a:t>
            </a:r>
          </a:p>
          <a:p>
            <a:pPr marL="342900" indent="-342900">
              <a:lnSpc>
                <a:spcPct val="120000"/>
              </a:lnSpc>
              <a:spcBef>
                <a:spcPct val="20000"/>
              </a:spcBef>
              <a:buClr>
                <a:srgbClr val="F10040"/>
              </a:buClr>
              <a:buFont typeface="Wingdings" pitchFamily="2" charset="2"/>
              <a:buChar char="§"/>
              <a:defRPr/>
            </a:pPr>
            <a:r>
              <a:rPr lang="en-US" sz="2300" dirty="0">
                <a:latin typeface="+mn-lt"/>
              </a:rPr>
              <a:t>Error Corrections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15680BB0-D719-4D7A-8BE4-8989218EC5A6}" type="slidenum">
              <a:rPr lang="en-US" smtClean="0">
                <a:latin typeface="Egyptienne F Bold"/>
              </a:rPr>
              <a:pPr/>
              <a:t>38</a:t>
            </a:fld>
            <a:endParaRPr lang="en-US" smtClean="0">
              <a:latin typeface="Egyptienne F Bold"/>
            </a:endParaRPr>
          </a:p>
        </p:txBody>
      </p:sp>
      <p:sp>
        <p:nvSpPr>
          <p:cNvPr id="4099" name="Rectangle 4"/>
          <p:cNvSpPr>
            <a:spLocks noGrp="1" noChangeArrowheads="1"/>
          </p:cNvSpPr>
          <p:nvPr>
            <p:ph type="title"/>
          </p:nvPr>
        </p:nvSpPr>
        <p:spPr>
          <a:xfrm>
            <a:off x="1981200" y="1143000"/>
            <a:ext cx="6858000" cy="457200"/>
          </a:xfrm>
        </p:spPr>
        <p:txBody>
          <a:bodyPr/>
          <a:lstStyle/>
          <a:p>
            <a:pPr eaLnBrk="1" hangingPunct="1"/>
            <a:r>
              <a:rPr lang="en-US" smtClean="0"/>
              <a:t>Robotics Requirements</a:t>
            </a:r>
            <a:endParaRPr lang="en-US" b="1" smtClean="0"/>
          </a:p>
        </p:txBody>
      </p:sp>
      <p:sp>
        <p:nvSpPr>
          <p:cNvPr id="4100" name="Rectangle 5"/>
          <p:cNvSpPr>
            <a:spLocks noGrp="1" noChangeArrowheads="1"/>
          </p:cNvSpPr>
          <p:nvPr>
            <p:ph type="body" idx="1"/>
          </p:nvPr>
        </p:nvSpPr>
        <p:spPr>
          <a:xfrm>
            <a:off x="1905000" y="1676400"/>
            <a:ext cx="3429000" cy="4419600"/>
          </a:xfrm>
        </p:spPr>
        <p:txBody>
          <a:bodyPr/>
          <a:lstStyle/>
          <a:p>
            <a:pPr eaLnBrk="1" hangingPunct="1"/>
            <a:r>
              <a:rPr lang="en-US" smtClean="0"/>
              <a:t>Point Turning</a:t>
            </a:r>
          </a:p>
          <a:p>
            <a:pPr eaLnBrk="1" hangingPunct="1"/>
            <a:r>
              <a:rPr lang="en-US" smtClean="0"/>
              <a:t>Independent Wheel Control</a:t>
            </a:r>
          </a:p>
          <a:p>
            <a:pPr eaLnBrk="1" hangingPunct="1"/>
            <a:r>
              <a:rPr lang="en-US" smtClean="0"/>
              <a:t>Wireless communication</a:t>
            </a:r>
          </a:p>
          <a:p>
            <a:pPr eaLnBrk="1" hangingPunct="1"/>
            <a:r>
              <a:rPr lang="en-US" smtClean="0"/>
              <a:t>Local Position Tracking</a:t>
            </a:r>
          </a:p>
          <a:p>
            <a:pPr eaLnBrk="1" hangingPunct="1"/>
            <a:endParaRPr lang="en-US" smtClean="0"/>
          </a:p>
          <a:p>
            <a:pPr eaLnBrk="1" hangingPunct="1"/>
            <a:endParaRPr lang="en-US" smtClean="0"/>
          </a:p>
          <a:p>
            <a:pPr eaLnBrk="1" hangingPunct="1"/>
            <a:endParaRPr lang="en-US" smtClean="0"/>
          </a:p>
        </p:txBody>
      </p:sp>
      <p:pic>
        <p:nvPicPr>
          <p:cNvPr id="4101" name="Picture 2"/>
          <p:cNvPicPr>
            <a:picLocks noChangeAspect="1" noChangeArrowheads="1"/>
          </p:cNvPicPr>
          <p:nvPr/>
        </p:nvPicPr>
        <p:blipFill>
          <a:blip r:embed="rId3" cstate="print"/>
          <a:srcRect/>
          <a:stretch>
            <a:fillRect/>
          </a:stretch>
        </p:blipFill>
        <p:spPr bwMode="auto">
          <a:xfrm>
            <a:off x="5486400" y="1676400"/>
            <a:ext cx="3381375" cy="3067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53DC57BD-D168-4BA1-956B-61BC2A975213}" type="slidenum">
              <a:rPr lang="en-US" smtClean="0">
                <a:latin typeface="Egyptienne F Bold"/>
              </a:rPr>
              <a:pPr/>
              <a:t>39</a:t>
            </a:fld>
            <a:endParaRPr lang="en-US" smtClean="0">
              <a:latin typeface="Egyptienne F Bold"/>
            </a:endParaRPr>
          </a:p>
        </p:txBody>
      </p:sp>
      <p:sp>
        <p:nvSpPr>
          <p:cNvPr id="5123" name="Rectangle 4"/>
          <p:cNvSpPr>
            <a:spLocks noGrp="1" noChangeArrowheads="1"/>
          </p:cNvSpPr>
          <p:nvPr>
            <p:ph type="title"/>
          </p:nvPr>
        </p:nvSpPr>
        <p:spPr>
          <a:xfrm>
            <a:off x="1981200" y="1143000"/>
            <a:ext cx="6858000" cy="457200"/>
          </a:xfrm>
        </p:spPr>
        <p:txBody>
          <a:bodyPr/>
          <a:lstStyle/>
          <a:p>
            <a:pPr eaLnBrk="1" hangingPunct="1"/>
            <a:r>
              <a:rPr lang="en-US" smtClean="0"/>
              <a:t>Lego NXT 2.0 Mindstroms</a:t>
            </a:r>
            <a:endParaRPr lang="en-US" b="1" smtClean="0"/>
          </a:p>
        </p:txBody>
      </p:sp>
      <p:sp>
        <p:nvSpPr>
          <p:cNvPr id="5124" name="Rectangle 5"/>
          <p:cNvSpPr>
            <a:spLocks noGrp="1" noChangeArrowheads="1"/>
          </p:cNvSpPr>
          <p:nvPr>
            <p:ph type="body" idx="1"/>
          </p:nvPr>
        </p:nvSpPr>
        <p:spPr>
          <a:xfrm>
            <a:off x="1905000" y="1676400"/>
            <a:ext cx="3429000" cy="4419600"/>
          </a:xfrm>
        </p:spPr>
        <p:txBody>
          <a:bodyPr/>
          <a:lstStyle/>
          <a:p>
            <a:pPr eaLnBrk="1" hangingPunct="1"/>
            <a:r>
              <a:rPr lang="en-US" smtClean="0"/>
              <a:t>Programmable robotics kit</a:t>
            </a:r>
          </a:p>
          <a:p>
            <a:pPr eaLnBrk="1" hangingPunct="1"/>
            <a:r>
              <a:rPr lang="en-US" smtClean="0"/>
              <a:t>Highly Modifiable</a:t>
            </a:r>
          </a:p>
          <a:p>
            <a:pPr eaLnBrk="1" hangingPunct="1"/>
            <a:r>
              <a:rPr lang="en-US" smtClean="0"/>
              <a:t>Large number of advanced sensors</a:t>
            </a:r>
          </a:p>
          <a:p>
            <a:pPr eaLnBrk="1" hangingPunct="1"/>
            <a:endParaRPr lang="en-US" smtClean="0"/>
          </a:p>
        </p:txBody>
      </p:sp>
      <p:pic>
        <p:nvPicPr>
          <p:cNvPr id="5125" name="Picture 2"/>
          <p:cNvPicPr>
            <a:picLocks noChangeAspect="1" noChangeArrowheads="1"/>
          </p:cNvPicPr>
          <p:nvPr/>
        </p:nvPicPr>
        <p:blipFill>
          <a:blip r:embed="rId3" cstate="print"/>
          <a:srcRect/>
          <a:stretch>
            <a:fillRect/>
          </a:stretch>
        </p:blipFill>
        <p:spPr bwMode="auto">
          <a:xfrm>
            <a:off x="5486400" y="1676400"/>
            <a:ext cx="3381375" cy="3067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a:t>
            </a:fld>
            <a:endParaRPr lang="en-US"/>
          </a:p>
        </p:txBody>
      </p:sp>
      <p:sp>
        <p:nvSpPr>
          <p:cNvPr id="4100" name="Rectangle 4"/>
          <p:cNvSpPr>
            <a:spLocks noGrp="1" noChangeArrowheads="1"/>
          </p:cNvSpPr>
          <p:nvPr>
            <p:ph type="title"/>
          </p:nvPr>
        </p:nvSpPr>
        <p:spPr/>
        <p:txBody>
          <a:bodyPr/>
          <a:lstStyle/>
          <a:p>
            <a:r>
              <a:rPr lang="en-US" dirty="0" smtClean="0"/>
              <a:t>Solution</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The project </a:t>
            </a:r>
            <a:r>
              <a:rPr lang="en-CA" dirty="0">
                <a:solidFill>
                  <a:schemeClr val="tx1"/>
                </a:solidFill>
                <a:latin typeface="+mn-lt"/>
                <a:ea typeface="+mn-ea"/>
                <a:cs typeface="+mn-cs"/>
              </a:rPr>
              <a:t>aims to create a system which </a:t>
            </a:r>
            <a:r>
              <a:rPr lang="en-CA" dirty="0" smtClean="0">
                <a:solidFill>
                  <a:schemeClr val="tx1"/>
                </a:solidFill>
                <a:latin typeface="+mn-lt"/>
                <a:ea typeface="+mn-ea"/>
                <a:cs typeface="+mn-cs"/>
              </a:rPr>
              <a:t>allows </a:t>
            </a:r>
            <a:r>
              <a:rPr lang="en-CA" dirty="0">
                <a:solidFill>
                  <a:schemeClr val="tx1"/>
                </a:solidFill>
                <a:latin typeface="+mn-lt"/>
                <a:ea typeface="+mn-ea"/>
                <a:cs typeface="+mn-cs"/>
              </a:rPr>
              <a:t>remotely controlled robots to share and interact with a simple virtual </a:t>
            </a:r>
            <a:r>
              <a:rPr lang="en-CA" dirty="0" smtClean="0">
                <a:solidFill>
                  <a:schemeClr val="tx1"/>
                </a:solidFill>
                <a:latin typeface="+mn-lt"/>
                <a:ea typeface="+mn-ea"/>
                <a:cs typeface="+mn-cs"/>
              </a:rPr>
              <a:t>world, </a:t>
            </a:r>
            <a:r>
              <a:rPr lang="en-CA" dirty="0">
                <a:solidFill>
                  <a:schemeClr val="tx1"/>
                </a:solidFill>
                <a:latin typeface="+mn-lt"/>
                <a:ea typeface="+mn-ea"/>
                <a:cs typeface="+mn-cs"/>
              </a:rPr>
              <a:t>which will be rendered </a:t>
            </a:r>
            <a:r>
              <a:rPr lang="en-CA" dirty="0" smtClean="0">
                <a:solidFill>
                  <a:schemeClr val="tx1"/>
                </a:solidFill>
                <a:latin typeface="+mn-lt"/>
                <a:ea typeface="+mn-ea"/>
                <a:cs typeface="+mn-cs"/>
              </a:rPr>
              <a:t>overtop of </a:t>
            </a:r>
            <a:r>
              <a:rPr lang="en-CA" dirty="0">
                <a:solidFill>
                  <a:schemeClr val="tx1"/>
                </a:solidFill>
                <a:latin typeface="+mn-lt"/>
                <a:ea typeface="+mn-ea"/>
                <a:cs typeface="+mn-cs"/>
              </a:rPr>
              <a:t>a live video feed and displayed to </a:t>
            </a:r>
            <a:r>
              <a:rPr lang="en-CA" dirty="0" smtClean="0"/>
              <a:t>the remote operators</a:t>
            </a:r>
            <a:r>
              <a:rPr lang="en-CA" dirty="0" smtClean="0">
                <a:solidFill>
                  <a:schemeClr val="tx1"/>
                </a:solidFill>
                <a:latin typeface="+mn-lt"/>
                <a:ea typeface="+mn-ea"/>
                <a:cs typeface="+mn-cs"/>
              </a:rPr>
              <a:t>. </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4AF2427C-1035-4112-A091-98CFC942EDE5}" type="slidenum">
              <a:rPr lang="en-US" smtClean="0">
                <a:latin typeface="Egyptienne F Bold"/>
              </a:rPr>
              <a:pPr/>
              <a:t>40</a:t>
            </a:fld>
            <a:endParaRPr lang="en-US" smtClean="0">
              <a:latin typeface="Egyptienne F Bold"/>
            </a:endParaRPr>
          </a:p>
        </p:txBody>
      </p:sp>
      <p:sp>
        <p:nvSpPr>
          <p:cNvPr id="6147" name="Rectangle 4"/>
          <p:cNvSpPr>
            <a:spLocks noGrp="1" noChangeArrowheads="1"/>
          </p:cNvSpPr>
          <p:nvPr>
            <p:ph type="title"/>
          </p:nvPr>
        </p:nvSpPr>
        <p:spPr>
          <a:xfrm>
            <a:off x="1981200" y="1143000"/>
            <a:ext cx="6858000" cy="457200"/>
          </a:xfrm>
        </p:spPr>
        <p:txBody>
          <a:bodyPr/>
          <a:lstStyle/>
          <a:p>
            <a:pPr eaLnBrk="1" hangingPunct="1"/>
            <a:r>
              <a:rPr lang="en-US" smtClean="0"/>
              <a:t>NXT Brick</a:t>
            </a:r>
            <a:endParaRPr lang="en-US" b="1" smtClean="0"/>
          </a:p>
        </p:txBody>
      </p:sp>
      <p:sp>
        <p:nvSpPr>
          <p:cNvPr id="6148" name="Rectangle 5"/>
          <p:cNvSpPr>
            <a:spLocks noGrp="1" noChangeArrowheads="1"/>
          </p:cNvSpPr>
          <p:nvPr>
            <p:ph type="body" idx="1"/>
          </p:nvPr>
        </p:nvSpPr>
        <p:spPr>
          <a:xfrm>
            <a:off x="1905000" y="1676400"/>
            <a:ext cx="3429000" cy="4419600"/>
          </a:xfrm>
        </p:spPr>
        <p:txBody>
          <a:bodyPr/>
          <a:lstStyle/>
          <a:p>
            <a:pPr eaLnBrk="1" hangingPunct="1"/>
            <a:r>
              <a:rPr lang="en-US" dirty="0" smtClean="0"/>
              <a:t>3 Motor output Ports, 4 Sensor Input Ports</a:t>
            </a:r>
          </a:p>
          <a:p>
            <a:pPr eaLnBrk="1" hangingPunct="1"/>
            <a:r>
              <a:rPr lang="en-US" dirty="0" smtClean="0"/>
              <a:t>Supports USB 2.0 and Bluetooth 2.1</a:t>
            </a:r>
          </a:p>
          <a:p>
            <a:pPr eaLnBrk="1" hangingPunct="1"/>
            <a:r>
              <a:rPr lang="en-US" dirty="0" smtClean="0"/>
              <a:t>48MHz microprocessor [17]</a:t>
            </a:r>
          </a:p>
          <a:p>
            <a:pPr eaLnBrk="1" hangingPunct="1"/>
            <a:r>
              <a:rPr lang="en-US" dirty="0" smtClean="0"/>
              <a:t>Can support and playback 8Hz sound [11]</a:t>
            </a:r>
          </a:p>
          <a:p>
            <a:pPr eaLnBrk="1" hangingPunct="1"/>
            <a:endParaRPr lang="en-US" dirty="0" smtClean="0"/>
          </a:p>
        </p:txBody>
      </p:sp>
      <p:sp>
        <p:nvSpPr>
          <p:cNvPr id="6149" name="TextBox 5"/>
          <p:cNvSpPr txBox="1">
            <a:spLocks noChangeArrowheads="1"/>
          </p:cNvSpPr>
          <p:nvPr/>
        </p:nvSpPr>
        <p:spPr bwMode="auto">
          <a:xfrm>
            <a:off x="5486400" y="4800600"/>
            <a:ext cx="3505200" cy="338554"/>
          </a:xfrm>
          <a:prstGeom prst="rect">
            <a:avLst/>
          </a:prstGeom>
          <a:noFill/>
          <a:ln w="9525">
            <a:noFill/>
            <a:miter lim="800000"/>
            <a:headEnd/>
            <a:tailEnd/>
          </a:ln>
        </p:spPr>
        <p:txBody>
          <a:bodyPr wrap="square">
            <a:spAutoFit/>
          </a:bodyPr>
          <a:lstStyle/>
          <a:p>
            <a:pPr eaLnBrk="0" hangingPunct="0"/>
            <a:r>
              <a:rPr lang="en-US" sz="1600" dirty="0" smtClean="0">
                <a:latin typeface="+mn-lt"/>
              </a:rPr>
              <a:t>[16] The NXT 2.0 Intelligent Brick</a:t>
            </a:r>
            <a:endParaRPr lang="en-CA" sz="1600" dirty="0">
              <a:latin typeface="+mn-lt"/>
            </a:endParaRPr>
          </a:p>
        </p:txBody>
      </p:sp>
      <p:pic>
        <p:nvPicPr>
          <p:cNvPr id="6150" name="Picture 2"/>
          <p:cNvPicPr>
            <a:picLocks noChangeAspect="1" noChangeArrowheads="1"/>
          </p:cNvPicPr>
          <p:nvPr/>
        </p:nvPicPr>
        <p:blipFill>
          <a:blip r:embed="rId3" cstate="print"/>
          <a:srcRect/>
          <a:stretch>
            <a:fillRect/>
          </a:stretch>
        </p:blipFill>
        <p:spPr bwMode="auto">
          <a:xfrm>
            <a:off x="5430837" y="2057400"/>
            <a:ext cx="3636963" cy="2667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C6FCF041-51CC-4079-BA91-E3B853388B97}" type="slidenum">
              <a:rPr lang="en-US" smtClean="0">
                <a:latin typeface="Egyptienne F Bold"/>
              </a:rPr>
              <a:pPr/>
              <a:t>41</a:t>
            </a:fld>
            <a:endParaRPr lang="en-US" smtClean="0">
              <a:latin typeface="Egyptienne F Bold"/>
            </a:endParaRPr>
          </a:p>
        </p:txBody>
      </p:sp>
      <p:sp>
        <p:nvSpPr>
          <p:cNvPr id="7171" name="Rectangle 4"/>
          <p:cNvSpPr>
            <a:spLocks noGrp="1" noChangeArrowheads="1"/>
          </p:cNvSpPr>
          <p:nvPr>
            <p:ph type="title"/>
          </p:nvPr>
        </p:nvSpPr>
        <p:spPr>
          <a:xfrm>
            <a:off x="1981200" y="1143000"/>
            <a:ext cx="6858000" cy="457200"/>
          </a:xfrm>
        </p:spPr>
        <p:txBody>
          <a:bodyPr/>
          <a:lstStyle/>
          <a:p>
            <a:pPr eaLnBrk="1" hangingPunct="1"/>
            <a:r>
              <a:rPr lang="en-US" smtClean="0"/>
              <a:t>NXT Sensors And Motors</a:t>
            </a:r>
            <a:endParaRPr lang="en-US" b="1" smtClean="0"/>
          </a:p>
        </p:txBody>
      </p:sp>
      <p:sp>
        <p:nvSpPr>
          <p:cNvPr id="7172" name="Rectangle 5"/>
          <p:cNvSpPr>
            <a:spLocks noGrp="1" noChangeArrowheads="1"/>
          </p:cNvSpPr>
          <p:nvPr>
            <p:ph type="body" idx="1"/>
          </p:nvPr>
        </p:nvSpPr>
        <p:spPr>
          <a:xfrm>
            <a:off x="1905000" y="1676400"/>
            <a:ext cx="3429000" cy="4419600"/>
          </a:xfrm>
        </p:spPr>
        <p:txBody>
          <a:bodyPr/>
          <a:lstStyle/>
          <a:p>
            <a:pPr eaLnBrk="1" hangingPunct="1"/>
            <a:r>
              <a:rPr lang="en-US" dirty="0" smtClean="0"/>
              <a:t>2 Servo Motors capable of up to 180 rpm unloaded. [13]</a:t>
            </a:r>
          </a:p>
          <a:p>
            <a:pPr eaLnBrk="1" hangingPunct="1"/>
            <a:r>
              <a:rPr lang="en-US" dirty="0" smtClean="0"/>
              <a:t>1 </a:t>
            </a:r>
            <a:r>
              <a:rPr lang="en-US" dirty="0" err="1" smtClean="0"/>
              <a:t>Colour</a:t>
            </a:r>
            <a:r>
              <a:rPr lang="en-US" dirty="0" smtClean="0"/>
              <a:t> sensor capable of reading full 8Bit RGB [14]</a:t>
            </a:r>
          </a:p>
          <a:p>
            <a:pPr eaLnBrk="1" hangingPunct="1"/>
            <a:r>
              <a:rPr lang="en-US" dirty="0" smtClean="0"/>
              <a:t> 2 Touch Sensors</a:t>
            </a:r>
          </a:p>
          <a:p>
            <a:pPr eaLnBrk="1" hangingPunct="1"/>
            <a:r>
              <a:rPr lang="en-US" dirty="0" smtClean="0"/>
              <a:t> Ultrasonic Sensor [15]</a:t>
            </a:r>
          </a:p>
          <a:p>
            <a:pPr eaLnBrk="1" hangingPunct="1"/>
            <a:endParaRPr lang="en-US" dirty="0" smtClean="0"/>
          </a:p>
          <a:p>
            <a:pPr eaLnBrk="1" hangingPunct="1"/>
            <a:endParaRPr lang="en-US" dirty="0" smtClean="0"/>
          </a:p>
        </p:txBody>
      </p:sp>
      <p:pic>
        <p:nvPicPr>
          <p:cNvPr id="7173" name="Picture 2"/>
          <p:cNvPicPr>
            <a:picLocks noChangeAspect="1" noChangeArrowheads="1"/>
          </p:cNvPicPr>
          <p:nvPr/>
        </p:nvPicPr>
        <p:blipFill>
          <a:blip r:embed="rId3" cstate="print"/>
          <a:srcRect/>
          <a:stretch>
            <a:fillRect/>
          </a:stretch>
        </p:blipFill>
        <p:spPr bwMode="auto">
          <a:xfrm>
            <a:off x="5638800" y="1809750"/>
            <a:ext cx="3381375" cy="3067050"/>
          </a:xfrm>
          <a:prstGeom prst="rect">
            <a:avLst/>
          </a:prstGeom>
          <a:noFill/>
          <a:ln w="9525">
            <a:noFill/>
            <a:miter lim="800000"/>
            <a:headEnd/>
            <a:tailEnd/>
          </a:ln>
        </p:spPr>
      </p:pic>
      <p:sp>
        <p:nvSpPr>
          <p:cNvPr id="7174" name="TextBox 5"/>
          <p:cNvSpPr txBox="1">
            <a:spLocks noChangeArrowheads="1"/>
          </p:cNvSpPr>
          <p:nvPr/>
        </p:nvSpPr>
        <p:spPr bwMode="auto">
          <a:xfrm>
            <a:off x="5715000" y="4876800"/>
            <a:ext cx="3200400" cy="646331"/>
          </a:xfrm>
          <a:prstGeom prst="rect">
            <a:avLst/>
          </a:prstGeom>
          <a:noFill/>
          <a:ln w="9525">
            <a:noFill/>
            <a:miter lim="800000"/>
            <a:headEnd/>
            <a:tailEnd/>
          </a:ln>
        </p:spPr>
        <p:txBody>
          <a:bodyPr wrap="square">
            <a:spAutoFit/>
          </a:bodyPr>
          <a:lstStyle/>
          <a:p>
            <a:r>
              <a:rPr lang="en-US" sz="1800" dirty="0" smtClean="0">
                <a:latin typeface="+mn-lt"/>
              </a:rPr>
              <a:t>[12] peripherals packaged with the standard NXT 2.0 kit</a:t>
            </a:r>
            <a:endParaRPr lang="en-CA" sz="1800" dirty="0">
              <a:latin typeface="+mn-lt"/>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4224C28C-CB39-4B64-B6E7-4ADC0B824ED1}" type="slidenum">
              <a:rPr lang="en-US" smtClean="0">
                <a:latin typeface="Egyptienne F Bold"/>
              </a:rPr>
              <a:pPr/>
              <a:t>42</a:t>
            </a:fld>
            <a:endParaRPr lang="en-US" smtClean="0">
              <a:latin typeface="Egyptienne F Bold"/>
            </a:endParaRPr>
          </a:p>
        </p:txBody>
      </p:sp>
      <p:sp>
        <p:nvSpPr>
          <p:cNvPr id="8195" name="Rectangle 4"/>
          <p:cNvSpPr>
            <a:spLocks noGrp="1" noChangeArrowheads="1"/>
          </p:cNvSpPr>
          <p:nvPr>
            <p:ph type="title"/>
          </p:nvPr>
        </p:nvSpPr>
        <p:spPr>
          <a:xfrm>
            <a:off x="1981200" y="1143000"/>
            <a:ext cx="6858000" cy="457200"/>
          </a:xfrm>
        </p:spPr>
        <p:txBody>
          <a:bodyPr/>
          <a:lstStyle/>
          <a:p>
            <a:pPr eaLnBrk="1" hangingPunct="1"/>
            <a:r>
              <a:rPr lang="en-US" dirty="0" err="1" smtClean="0"/>
              <a:t>Lejos</a:t>
            </a:r>
            <a:r>
              <a:rPr lang="en-US" dirty="0" smtClean="0"/>
              <a:t> Firmware</a:t>
            </a:r>
            <a:endParaRPr lang="en-US" b="1" dirty="0" smtClean="0"/>
          </a:p>
        </p:txBody>
      </p:sp>
      <p:sp>
        <p:nvSpPr>
          <p:cNvPr id="8196" name="Rectangle 5"/>
          <p:cNvSpPr>
            <a:spLocks noGrp="1" noChangeArrowheads="1"/>
          </p:cNvSpPr>
          <p:nvPr>
            <p:ph type="body" idx="1"/>
          </p:nvPr>
        </p:nvSpPr>
        <p:spPr>
          <a:xfrm>
            <a:off x="1905000" y="1676400"/>
            <a:ext cx="6781800" cy="4419600"/>
          </a:xfrm>
        </p:spPr>
        <p:txBody>
          <a:bodyPr/>
          <a:lstStyle/>
          <a:p>
            <a:pPr eaLnBrk="1" hangingPunct="1"/>
            <a:r>
              <a:rPr lang="en-US" dirty="0" smtClean="0"/>
              <a:t>Open source microcontroller firmware</a:t>
            </a:r>
          </a:p>
          <a:p>
            <a:pPr eaLnBrk="1" hangingPunct="1"/>
            <a:r>
              <a:rPr lang="en-US" dirty="0" smtClean="0"/>
              <a:t>Provides a JVM for the NXT brick</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Has large libraries for position control</a:t>
            </a:r>
          </a:p>
          <a:p>
            <a:pPr eaLnBrk="1" hangingPunct="1"/>
            <a:r>
              <a:rPr lang="en-US" dirty="0" smtClean="0"/>
              <a:t>Wide support for USB and Bluetooth communication</a:t>
            </a:r>
          </a:p>
          <a:p>
            <a:pPr eaLnBrk="1" hangingPunct="1"/>
            <a:endParaRPr lang="en-US" dirty="0" smtClean="0"/>
          </a:p>
          <a:p>
            <a:pPr eaLnBrk="1" hangingPunct="1"/>
            <a:endParaRPr lang="en-US" dirty="0" smtClean="0"/>
          </a:p>
        </p:txBody>
      </p:sp>
      <p:sp>
        <p:nvSpPr>
          <p:cNvPr id="8197" name="TextBox 5"/>
          <p:cNvSpPr txBox="1">
            <a:spLocks noChangeArrowheads="1"/>
          </p:cNvSpPr>
          <p:nvPr/>
        </p:nvSpPr>
        <p:spPr bwMode="auto">
          <a:xfrm>
            <a:off x="4953000" y="4343400"/>
            <a:ext cx="1143000" cy="369332"/>
          </a:xfrm>
          <a:prstGeom prst="rect">
            <a:avLst/>
          </a:prstGeom>
          <a:noFill/>
          <a:ln w="9525">
            <a:noFill/>
            <a:miter lim="800000"/>
            <a:headEnd/>
            <a:tailEnd/>
          </a:ln>
        </p:spPr>
        <p:txBody>
          <a:bodyPr>
            <a:spAutoFit/>
          </a:bodyPr>
          <a:lstStyle/>
          <a:p>
            <a:pPr eaLnBrk="0" hangingPunct="0"/>
            <a:r>
              <a:rPr lang="en-US" sz="1800" dirty="0" smtClean="0">
                <a:latin typeface="+mn-lt"/>
              </a:rPr>
              <a:t>[17</a:t>
            </a:r>
            <a:r>
              <a:rPr lang="en-US" sz="1800" dirty="0">
                <a:latin typeface="+mn-lt"/>
              </a:rPr>
              <a:t>]</a:t>
            </a:r>
            <a:endParaRPr lang="en-CA" sz="1800" dirty="0">
              <a:latin typeface="+mn-lt"/>
            </a:endParaRPr>
          </a:p>
        </p:txBody>
      </p:sp>
      <p:pic>
        <p:nvPicPr>
          <p:cNvPr id="8198" name="Picture 2"/>
          <p:cNvPicPr>
            <a:picLocks noChangeAspect="1" noChangeArrowheads="1"/>
          </p:cNvPicPr>
          <p:nvPr/>
        </p:nvPicPr>
        <p:blipFill>
          <a:blip r:embed="rId3" cstate="print"/>
          <a:srcRect/>
          <a:stretch>
            <a:fillRect/>
          </a:stretch>
        </p:blipFill>
        <p:spPr bwMode="auto">
          <a:xfrm>
            <a:off x="2743199" y="2971800"/>
            <a:ext cx="4953001" cy="1371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62F340FB-C790-41E4-81CE-6C9FFA6010C5}" type="slidenum">
              <a:rPr lang="en-US" smtClean="0">
                <a:latin typeface="Egyptienne F Bold"/>
              </a:rPr>
              <a:pPr/>
              <a:t>43</a:t>
            </a:fld>
            <a:endParaRPr lang="en-US" smtClean="0">
              <a:latin typeface="Egyptienne F Bold"/>
            </a:endParaRPr>
          </a:p>
        </p:txBody>
      </p:sp>
      <p:sp>
        <p:nvSpPr>
          <p:cNvPr id="9219" name="Rectangle 4"/>
          <p:cNvSpPr>
            <a:spLocks noGrp="1" noChangeArrowheads="1"/>
          </p:cNvSpPr>
          <p:nvPr>
            <p:ph type="title"/>
          </p:nvPr>
        </p:nvSpPr>
        <p:spPr>
          <a:xfrm>
            <a:off x="1981200" y="1143000"/>
            <a:ext cx="6858000" cy="457200"/>
          </a:xfrm>
        </p:spPr>
        <p:txBody>
          <a:bodyPr/>
          <a:lstStyle/>
          <a:p>
            <a:pPr eaLnBrk="1" hangingPunct="1"/>
            <a:r>
              <a:rPr lang="en-US" smtClean="0"/>
              <a:t>Lejos Navigation Library</a:t>
            </a:r>
            <a:endParaRPr lang="en-US" b="1" smtClean="0"/>
          </a:p>
        </p:txBody>
      </p:sp>
      <p:sp>
        <p:nvSpPr>
          <p:cNvPr id="9220" name="Rectangle 5"/>
          <p:cNvSpPr>
            <a:spLocks noGrp="1" noChangeArrowheads="1"/>
          </p:cNvSpPr>
          <p:nvPr>
            <p:ph type="body" idx="1"/>
          </p:nvPr>
        </p:nvSpPr>
        <p:spPr>
          <a:xfrm>
            <a:off x="1905000" y="1676400"/>
            <a:ext cx="3429000" cy="4419600"/>
          </a:xfrm>
        </p:spPr>
        <p:txBody>
          <a:bodyPr/>
          <a:lstStyle/>
          <a:p>
            <a:pPr eaLnBrk="1" hangingPunct="1"/>
            <a:r>
              <a:rPr lang="en-US" dirty="0" smtClean="0"/>
              <a:t>Overall Control done by Navigator Interface</a:t>
            </a:r>
          </a:p>
          <a:p>
            <a:pPr eaLnBrk="1" hangingPunct="1"/>
            <a:endParaRPr lang="en-US" dirty="0" smtClean="0"/>
          </a:p>
          <a:p>
            <a:pPr eaLnBrk="1" hangingPunct="1"/>
            <a:r>
              <a:rPr lang="en-US" dirty="0" smtClean="0"/>
              <a:t>Through a  pilot motion commands are given</a:t>
            </a:r>
          </a:p>
          <a:p>
            <a:pPr eaLnBrk="1" hangingPunct="1"/>
            <a:endParaRPr lang="en-US" dirty="0" smtClean="0"/>
          </a:p>
          <a:p>
            <a:pPr eaLnBrk="1" hangingPunct="1"/>
            <a:r>
              <a:rPr lang="en-US" dirty="0" smtClean="0"/>
              <a:t>The pilot will then issue the correct action to the individual motors</a:t>
            </a:r>
          </a:p>
          <a:p>
            <a:pPr eaLnBrk="1" hangingPunct="1"/>
            <a:endParaRPr lang="en-US" dirty="0" smtClean="0"/>
          </a:p>
          <a:p>
            <a:pPr eaLnBrk="1" hangingPunct="1"/>
            <a:endParaRPr lang="en-US" dirty="0" smtClean="0"/>
          </a:p>
        </p:txBody>
      </p:sp>
      <p:pic>
        <p:nvPicPr>
          <p:cNvPr id="9221" name="Picture 2"/>
          <p:cNvPicPr>
            <a:picLocks noChangeAspect="1" noChangeArrowheads="1"/>
          </p:cNvPicPr>
          <p:nvPr/>
        </p:nvPicPr>
        <p:blipFill>
          <a:blip r:embed="rId3" cstate="print"/>
          <a:srcRect/>
          <a:stretch>
            <a:fillRect/>
          </a:stretch>
        </p:blipFill>
        <p:spPr bwMode="auto">
          <a:xfrm>
            <a:off x="5410201" y="1828800"/>
            <a:ext cx="3657600" cy="350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12A04FE2-A3D9-4E58-84B8-EE24FB1B691C}" type="slidenum">
              <a:rPr lang="en-US" smtClean="0">
                <a:latin typeface="Egyptienne F Bold"/>
              </a:rPr>
              <a:pPr/>
              <a:t>44</a:t>
            </a:fld>
            <a:endParaRPr lang="en-US" smtClean="0">
              <a:latin typeface="Egyptienne F Bold"/>
            </a:endParaRPr>
          </a:p>
        </p:txBody>
      </p:sp>
      <p:sp>
        <p:nvSpPr>
          <p:cNvPr id="10243" name="Rectangle 4"/>
          <p:cNvSpPr>
            <a:spLocks noGrp="1" noChangeArrowheads="1"/>
          </p:cNvSpPr>
          <p:nvPr>
            <p:ph type="title"/>
          </p:nvPr>
        </p:nvSpPr>
        <p:spPr>
          <a:xfrm>
            <a:off x="1981200" y="1143000"/>
            <a:ext cx="6858000" cy="457200"/>
          </a:xfrm>
        </p:spPr>
        <p:txBody>
          <a:bodyPr/>
          <a:lstStyle/>
          <a:p>
            <a:pPr eaLnBrk="1" hangingPunct="1"/>
            <a:r>
              <a:rPr lang="en-US" smtClean="0"/>
              <a:t>Controls and Positioning</a:t>
            </a:r>
            <a:endParaRPr lang="en-US" b="1" smtClean="0"/>
          </a:p>
        </p:txBody>
      </p:sp>
      <p:pic>
        <p:nvPicPr>
          <p:cNvPr id="10244" name="Picture 8"/>
          <p:cNvPicPr>
            <a:picLocks noChangeAspect="1" noChangeArrowheads="1"/>
          </p:cNvPicPr>
          <p:nvPr/>
        </p:nvPicPr>
        <p:blipFill>
          <a:blip r:embed="rId3" cstate="print"/>
          <a:srcRect/>
          <a:stretch>
            <a:fillRect/>
          </a:stretch>
        </p:blipFill>
        <p:spPr bwMode="auto">
          <a:xfrm>
            <a:off x="2133600" y="1828800"/>
            <a:ext cx="6191250" cy="3124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F865BDCB-F8C6-4C80-B2A5-8E8A00EB0DAC}" type="slidenum">
              <a:rPr lang="en-US" smtClean="0">
                <a:latin typeface="Egyptienne F Bold"/>
              </a:rPr>
              <a:pPr/>
              <a:t>45</a:t>
            </a:fld>
            <a:endParaRPr lang="en-US" smtClean="0">
              <a:latin typeface="Egyptienne F Bold"/>
            </a:endParaRPr>
          </a:p>
        </p:txBody>
      </p:sp>
      <p:sp>
        <p:nvSpPr>
          <p:cNvPr id="11267" name="Rectangle 4"/>
          <p:cNvSpPr>
            <a:spLocks noGrp="1" noChangeArrowheads="1"/>
          </p:cNvSpPr>
          <p:nvPr>
            <p:ph type="title"/>
          </p:nvPr>
        </p:nvSpPr>
        <p:spPr>
          <a:xfrm>
            <a:off x="1981200" y="1143000"/>
            <a:ext cx="6858000" cy="457200"/>
          </a:xfrm>
        </p:spPr>
        <p:txBody>
          <a:bodyPr/>
          <a:lstStyle/>
          <a:p>
            <a:pPr eaLnBrk="1" hangingPunct="1"/>
            <a:r>
              <a:rPr lang="en-US" smtClean="0"/>
              <a:t>Error Correction And The Grid</a:t>
            </a:r>
            <a:endParaRPr lang="en-US" b="1" smtClean="0"/>
          </a:p>
        </p:txBody>
      </p:sp>
      <p:sp>
        <p:nvSpPr>
          <p:cNvPr id="11268" name="Rectangle 5"/>
          <p:cNvSpPr>
            <a:spLocks noGrp="1" noChangeArrowheads="1"/>
          </p:cNvSpPr>
          <p:nvPr>
            <p:ph type="body" idx="1"/>
          </p:nvPr>
        </p:nvSpPr>
        <p:spPr>
          <a:xfrm>
            <a:off x="1905000" y="1676400"/>
            <a:ext cx="3429000" cy="4419600"/>
          </a:xfrm>
        </p:spPr>
        <p:txBody>
          <a:bodyPr/>
          <a:lstStyle/>
          <a:p>
            <a:pPr eaLnBrk="1" hangingPunct="1"/>
            <a:r>
              <a:rPr lang="en-US" dirty="0" smtClean="0"/>
              <a:t>Errors will be compounded thus must be corrected</a:t>
            </a:r>
          </a:p>
          <a:p>
            <a:pPr eaLnBrk="1" hangingPunct="1"/>
            <a:endParaRPr lang="en-US" dirty="0" smtClean="0"/>
          </a:p>
          <a:p>
            <a:pPr eaLnBrk="1" hangingPunct="1"/>
            <a:r>
              <a:rPr lang="en-US" dirty="0" err="1" smtClean="0"/>
              <a:t>Colour</a:t>
            </a:r>
            <a:r>
              <a:rPr lang="en-US" dirty="0" smtClean="0"/>
              <a:t> Sensor and the grid are used in tandem</a:t>
            </a:r>
          </a:p>
          <a:p>
            <a:pPr eaLnBrk="1" hangingPunct="1">
              <a:buFont typeface="Wingdings" pitchFamily="2" charset="2"/>
              <a:buNone/>
            </a:pPr>
            <a:endParaRPr lang="en-US" dirty="0" smtClean="0"/>
          </a:p>
        </p:txBody>
      </p:sp>
      <p:pic>
        <p:nvPicPr>
          <p:cNvPr id="11269" name="Picture 2"/>
          <p:cNvPicPr>
            <a:picLocks noChangeAspect="1" noChangeArrowheads="1"/>
          </p:cNvPicPr>
          <p:nvPr/>
        </p:nvPicPr>
        <p:blipFill>
          <a:blip r:embed="rId3" cstate="print"/>
          <a:srcRect/>
          <a:stretch>
            <a:fillRect/>
          </a:stretch>
        </p:blipFill>
        <p:spPr bwMode="auto">
          <a:xfrm>
            <a:off x="6172200" y="1752600"/>
            <a:ext cx="1666875" cy="26479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C8AF0DB5-D2FA-4802-BDC6-1085DE211C18}" type="slidenum">
              <a:rPr lang="en-US" smtClean="0">
                <a:latin typeface="Egyptienne F Bold"/>
              </a:rPr>
              <a:pPr/>
              <a:t>46</a:t>
            </a:fld>
            <a:endParaRPr lang="en-US" smtClean="0">
              <a:latin typeface="Egyptienne F Bold"/>
            </a:endParaRPr>
          </a:p>
        </p:txBody>
      </p:sp>
      <p:sp>
        <p:nvSpPr>
          <p:cNvPr id="12291"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p:spPr>
        <p:txBody>
          <a:bodyPr wrap="none" anchor="ctr"/>
          <a:lstStyle/>
          <a:p>
            <a:pPr eaLnBrk="0" hangingPunct="0"/>
            <a:endParaRPr lang="en-CA"/>
          </a:p>
        </p:txBody>
      </p:sp>
      <p:sp>
        <p:nvSpPr>
          <p:cNvPr id="12292" name="Text Box 6"/>
          <p:cNvSpPr txBox="1">
            <a:spLocks noChangeArrowheads="1"/>
          </p:cNvSpPr>
          <p:nvPr/>
        </p:nvSpPr>
        <p:spPr bwMode="auto">
          <a:xfrm>
            <a:off x="2133600" y="1371600"/>
            <a:ext cx="2590800" cy="1816100"/>
          </a:xfrm>
          <a:prstGeom prst="rect">
            <a:avLst/>
          </a:prstGeom>
          <a:noFill/>
          <a:ln w="9525">
            <a:noFill/>
            <a:miter lim="800000"/>
            <a:headEnd/>
            <a:tailEnd/>
          </a:ln>
        </p:spPr>
        <p:txBody>
          <a:bodyPr>
            <a:spAutoFit/>
          </a:bodyPr>
          <a:lstStyle/>
          <a:p>
            <a:pPr algn="ctr" eaLnBrk="0" hangingPunct="0">
              <a:spcBef>
                <a:spcPct val="50000"/>
              </a:spcBef>
            </a:pPr>
            <a:r>
              <a:rPr lang="en-US" sz="3200" b="1" dirty="0">
                <a:solidFill>
                  <a:schemeClr val="bg1"/>
                </a:solidFill>
                <a:latin typeface="Egyptienne F Black" charset="0"/>
              </a:rPr>
              <a:t>RoboWars </a:t>
            </a:r>
          </a:p>
          <a:p>
            <a:pPr algn="ctr" eaLnBrk="0" hangingPunct="0">
              <a:spcBef>
                <a:spcPct val="50000"/>
              </a:spcBef>
            </a:pPr>
            <a:r>
              <a:rPr lang="en-US" sz="3200" b="1" dirty="0">
                <a:solidFill>
                  <a:schemeClr val="bg1"/>
                </a:solidFill>
                <a:latin typeface="Egyptienne F Black" charset="0"/>
              </a:rPr>
              <a:t>Future Works</a:t>
            </a:r>
            <a:endParaRPr lang="en-US" sz="3200" b="1" dirty="0">
              <a:solidFill>
                <a:schemeClr val="bg1"/>
              </a:solidFill>
              <a:latin typeface="Egyptienne F Roman"/>
            </a:endParaRPr>
          </a:p>
        </p:txBody>
      </p:sp>
      <p:sp>
        <p:nvSpPr>
          <p:cNvPr id="12293" name="Text Box 7"/>
          <p:cNvSpPr txBox="1">
            <a:spLocks noChangeArrowheads="1"/>
          </p:cNvSpPr>
          <p:nvPr/>
        </p:nvSpPr>
        <p:spPr bwMode="auto">
          <a:xfrm>
            <a:off x="5181600" y="1066800"/>
            <a:ext cx="35814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3" name="Text Box 9"/>
          <p:cNvSpPr txBox="1">
            <a:spLocks noChangeArrowheads="1"/>
          </p:cNvSpPr>
          <p:nvPr/>
        </p:nvSpPr>
        <p:spPr bwMode="auto">
          <a:xfrm>
            <a:off x="2133600" y="3200400"/>
            <a:ext cx="2590800" cy="800100"/>
          </a:xfrm>
          <a:prstGeom prst="rect">
            <a:avLst/>
          </a:prstGeom>
          <a:noFill/>
          <a:ln w="9525">
            <a:noFill/>
            <a:miter lim="800000"/>
            <a:headEnd/>
            <a:tailEnd/>
          </a:ln>
          <a:effectLst/>
        </p:spPr>
        <p:txBody>
          <a:bodyPr>
            <a:spAutoFit/>
          </a:bodyPr>
          <a:lstStyle/>
          <a:p>
            <a:pPr algn="ctr" eaLnBrk="0" hangingPunct="0">
              <a:spcBef>
                <a:spcPct val="50000"/>
              </a:spcBef>
              <a:defRPr/>
            </a:pPr>
            <a:r>
              <a:rPr lang="en-US" sz="2300" dirty="0">
                <a:solidFill>
                  <a:schemeClr val="bg1"/>
                </a:solidFill>
                <a:latin typeface="+mn-lt"/>
              </a:rPr>
              <a:t>Presented By:</a:t>
            </a:r>
            <a:br>
              <a:rPr lang="en-US" sz="2300" dirty="0">
                <a:solidFill>
                  <a:schemeClr val="bg1"/>
                </a:solidFill>
                <a:latin typeface="+mn-lt"/>
              </a:rPr>
            </a:br>
            <a:r>
              <a:rPr lang="en-US" sz="2300" dirty="0">
                <a:solidFill>
                  <a:schemeClr val="bg1"/>
                </a:solidFill>
                <a:latin typeface="+mn-lt"/>
              </a:rPr>
              <a:t>Michael Wright</a:t>
            </a:r>
          </a:p>
        </p:txBody>
      </p:sp>
      <p:sp>
        <p:nvSpPr>
          <p:cNvPr id="12295" name="Text Box 10"/>
          <p:cNvSpPr txBox="1">
            <a:spLocks noChangeArrowheads="1"/>
          </p:cNvSpPr>
          <p:nvPr/>
        </p:nvSpPr>
        <p:spPr bwMode="auto">
          <a:xfrm>
            <a:off x="5105400" y="1066800"/>
            <a:ext cx="3810000" cy="457200"/>
          </a:xfrm>
          <a:prstGeom prst="rect">
            <a:avLst/>
          </a:prstGeom>
          <a:noFill/>
          <a:ln w="9525">
            <a:noFill/>
            <a:miter lim="800000"/>
            <a:headEnd/>
            <a:tailEnd/>
          </a:ln>
        </p:spPr>
        <p:txBody>
          <a:bodyPr>
            <a:spAutoFit/>
          </a:bodyPr>
          <a:lstStyle/>
          <a:p>
            <a:pPr eaLnBrk="0" hangingPunct="0">
              <a:spcBef>
                <a:spcPct val="50000"/>
              </a:spcBef>
            </a:pPr>
            <a:r>
              <a:rPr lang="en-US">
                <a:latin typeface="Egyptienne F Black" charset="0"/>
              </a:rPr>
              <a:t>Topics:</a:t>
            </a:r>
          </a:p>
        </p:txBody>
      </p:sp>
      <p:sp>
        <p:nvSpPr>
          <p:cNvPr id="12296" name="Text Box 11"/>
          <p:cNvSpPr txBox="1">
            <a:spLocks noChangeArrowheads="1"/>
          </p:cNvSpPr>
          <p:nvPr/>
        </p:nvSpPr>
        <p:spPr bwMode="auto">
          <a:xfrm>
            <a:off x="5105400" y="1600200"/>
            <a:ext cx="36576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a:lnSpc>
                <a:spcPct val="120000"/>
              </a:lnSpc>
              <a:spcBef>
                <a:spcPct val="20000"/>
              </a:spcBef>
              <a:buClr>
                <a:srgbClr val="F10040"/>
              </a:buClr>
              <a:buFont typeface="Wingdings" pitchFamily="2" charset="2"/>
              <a:buChar char="§"/>
              <a:defRPr/>
            </a:pPr>
            <a:r>
              <a:rPr lang="en-US" sz="2300" dirty="0">
                <a:latin typeface="+mn-lt"/>
              </a:rPr>
              <a:t>OpenGL integration</a:t>
            </a:r>
          </a:p>
          <a:p>
            <a:pPr marL="342900" indent="-342900">
              <a:lnSpc>
                <a:spcPct val="120000"/>
              </a:lnSpc>
              <a:spcBef>
                <a:spcPct val="20000"/>
              </a:spcBef>
              <a:buClr>
                <a:srgbClr val="F10040"/>
              </a:buClr>
              <a:buFont typeface="Wingdings" pitchFamily="2" charset="2"/>
              <a:buChar char="§"/>
              <a:defRPr/>
            </a:pPr>
            <a:r>
              <a:rPr lang="en-US" sz="2300" dirty="0">
                <a:latin typeface="+mn-lt"/>
              </a:rPr>
              <a:t>Video streaming</a:t>
            </a:r>
          </a:p>
          <a:p>
            <a:pPr marL="342900" indent="-342900">
              <a:lnSpc>
                <a:spcPct val="120000"/>
              </a:lnSpc>
              <a:spcBef>
                <a:spcPct val="20000"/>
              </a:spcBef>
              <a:buClr>
                <a:srgbClr val="F10040"/>
              </a:buClr>
              <a:buFont typeface="Wingdings" pitchFamily="2" charset="2"/>
              <a:buChar char="§"/>
              <a:defRPr/>
            </a:pPr>
            <a:r>
              <a:rPr lang="en-US" sz="2300" dirty="0">
                <a:latin typeface="+mn-lt"/>
              </a:rPr>
              <a:t>Testing</a:t>
            </a:r>
          </a:p>
          <a:p>
            <a:pPr marL="342900" indent="-342900">
              <a:lnSpc>
                <a:spcPct val="120000"/>
              </a:lnSpc>
              <a:spcBef>
                <a:spcPct val="20000"/>
              </a:spcBef>
              <a:buClr>
                <a:srgbClr val="F10040"/>
              </a:buClr>
              <a:buFont typeface="Wingdings" pitchFamily="2" charset="2"/>
              <a:buChar char="§"/>
              <a:defRPr/>
            </a:pPr>
            <a:r>
              <a:rPr lang="en-US" sz="2300" dirty="0">
                <a:latin typeface="+mn-lt"/>
              </a:rPr>
              <a:t>Arena</a:t>
            </a:r>
          </a:p>
          <a:p>
            <a:pPr marL="342900" indent="-342900">
              <a:lnSpc>
                <a:spcPct val="120000"/>
              </a:lnSpc>
              <a:spcBef>
                <a:spcPct val="20000"/>
              </a:spcBef>
              <a:buClr>
                <a:srgbClr val="F10040"/>
              </a:buClr>
              <a:buFont typeface="Wingdings" pitchFamily="2" charset="2"/>
              <a:buChar char="§"/>
              <a:defRPr/>
            </a:pPr>
            <a:r>
              <a:rPr lang="en-US" sz="2300" dirty="0">
                <a:latin typeface="+mn-lt"/>
              </a:rPr>
              <a:t>Additional Robot Integration</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905000" y="1219200"/>
            <a:ext cx="7239000" cy="1981200"/>
          </a:xfrm>
        </p:spPr>
        <p:txBody>
          <a:bodyPr/>
          <a:lstStyle/>
          <a:p>
            <a:r>
              <a:rPr lang="en-US" sz="4800" b="1" dirty="0" smtClean="0"/>
              <a:t>RoboWars</a:t>
            </a:r>
            <a:r>
              <a:rPr lang="en-US" dirty="0" smtClean="0"/>
              <a:t/>
            </a:r>
            <a:br>
              <a:rPr lang="en-US" dirty="0" smtClean="0"/>
            </a:br>
            <a:r>
              <a:rPr lang="en-US" dirty="0" smtClean="0"/>
              <a:t>SYSC 4907 Engineering Project</a:t>
            </a:r>
            <a:endParaRPr lang="en-US" dirty="0"/>
          </a:p>
        </p:txBody>
      </p:sp>
      <p:sp>
        <p:nvSpPr>
          <p:cNvPr id="2053" name="Rectangle 5"/>
          <p:cNvSpPr>
            <a:spLocks noGrp="1" noChangeArrowheads="1"/>
          </p:cNvSpPr>
          <p:nvPr>
            <p:ph type="subTitle" idx="1"/>
          </p:nvPr>
        </p:nvSpPr>
        <p:spPr>
          <a:xfrm>
            <a:off x="1905000" y="3581400"/>
            <a:ext cx="7239000" cy="1524000"/>
          </a:xfrm>
        </p:spPr>
        <p:txBody>
          <a:bodyPr/>
          <a:lstStyle/>
          <a:p>
            <a:r>
              <a:rPr lang="en-US" sz="2400" dirty="0" smtClean="0"/>
              <a:t>https://github.com/alexcraig/RoboWars</a:t>
            </a:r>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48</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p:txBody>
          <a:bodyPr/>
          <a:lstStyle/>
          <a:p>
            <a:r>
              <a:rPr lang="en-US" sz="1400" dirty="0" smtClean="0"/>
              <a:t>[1] </a:t>
            </a:r>
            <a:r>
              <a:rPr lang="en-US" sz="1400" dirty="0" smtClean="0">
                <a:hlinkClick r:id="rId2"/>
              </a:rPr>
              <a:t>http://www.htc.com/www/product/desire/specification.html</a:t>
            </a:r>
            <a:endParaRPr lang="en-US" sz="1400" dirty="0" smtClean="0"/>
          </a:p>
          <a:p>
            <a:r>
              <a:rPr lang="en-US" sz="1400" dirty="0" smtClean="0"/>
              <a:t>[2] </a:t>
            </a:r>
            <a:r>
              <a:rPr lang="en-US" sz="1400" dirty="0" smtClean="0">
                <a:hlinkClick r:id="rId3"/>
              </a:rPr>
              <a:t>http://mindstorms.lego.com/en-us/products/default.aspx</a:t>
            </a:r>
            <a:endParaRPr lang="en-US" sz="1400" dirty="0" smtClean="0"/>
          </a:p>
          <a:p>
            <a:r>
              <a:rPr lang="en-US" sz="1400" dirty="0" smtClean="0"/>
              <a:t>[3] </a:t>
            </a:r>
            <a:r>
              <a:rPr lang="en-US" sz="1400" dirty="0" smtClean="0">
                <a:hlinkClick r:id="rId4"/>
              </a:rPr>
              <a:t>http://static.guim.co.uk/sys-images/Technology/Pix/pictures/2009/4/21/1240307015871/Tron-001.jpg</a:t>
            </a:r>
            <a:endParaRPr lang="en-US" sz="1400" dirty="0" smtClean="0"/>
          </a:p>
          <a:p>
            <a:r>
              <a:rPr lang="en-US" sz="1400" dirty="0" smtClean="0"/>
              <a:t>[4] </a:t>
            </a:r>
            <a:r>
              <a:rPr lang="en-US" sz="1400" dirty="0" smtClean="0">
                <a:hlinkClick r:id="rId5"/>
              </a:rPr>
              <a:t>http://1.bp.blogspot.com/_s0SSX3Y2JTw/S-Cv_6lfKVI/AAAAAAAAFE8/SUlrHiF5RUg/s1600/battlezone_1.gif</a:t>
            </a:r>
            <a:endParaRPr lang="en-US" sz="1400" dirty="0" smtClean="0"/>
          </a:p>
          <a:p>
            <a:r>
              <a:rPr lang="en-US" sz="1400" dirty="0" smtClean="0"/>
              <a:t>[5] </a:t>
            </a:r>
            <a:r>
              <a:rPr lang="en-US" sz="1400" dirty="0" smtClean="0">
                <a:hlinkClick r:id="rId6"/>
              </a:rPr>
              <a:t>http://www.logitech.com/en-us/webcam-communications/webcams/devices/6333</a:t>
            </a:r>
            <a:endParaRPr lang="en-US" sz="1400" dirty="0" smtClean="0"/>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[6] </a:t>
            </a:r>
            <a:r>
              <a:rPr lang="en-US" sz="1400" dirty="0" smtClean="0">
                <a:solidFill>
                  <a:srgbClr val="000000"/>
                </a:solidFill>
                <a:latin typeface="Egyptienne F Black" charset="0"/>
                <a:hlinkClick r:id="rId7"/>
              </a:rPr>
              <a:t>http://www.canalys.com/pr/2010/r2010081.html</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[7] </a:t>
            </a:r>
            <a:r>
              <a:rPr lang="en-US" sz="1400" dirty="0" smtClean="0">
                <a:solidFill>
                  <a:srgbClr val="000000"/>
                </a:solidFill>
                <a:latin typeface="Egyptienne F Black" charset="0"/>
                <a:hlinkClick r:id="rId8"/>
              </a:rPr>
              <a:t>http://developer.android.com/reference/android/widget/LinearLayout.html</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[8] </a:t>
            </a:r>
            <a:r>
              <a:rPr lang="en-US" sz="1400" dirty="0" smtClean="0">
                <a:solidFill>
                  <a:srgbClr val="000000"/>
                </a:solidFill>
                <a:latin typeface="Egyptienne F Black" charset="0"/>
                <a:hlinkClick r:id="rId9"/>
              </a:rPr>
              <a:t>http://www.raizlabs.com/blog/262/augmented-reality-gps</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[9] </a:t>
            </a:r>
            <a:r>
              <a:rPr lang="en-US" sz="1400" dirty="0" smtClean="0">
                <a:solidFill>
                  <a:srgbClr val="000000"/>
                </a:solidFill>
                <a:latin typeface="Egyptienne F Black" charset="0"/>
                <a:hlinkClick r:id="rId10"/>
              </a:rPr>
              <a:t>http://petitinvention.wordpress.com/2008/08/20/future-of-mobile-search-virtual-shopping-1/</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[10] </a:t>
            </a:r>
            <a:r>
              <a:rPr lang="en-US" sz="1400" dirty="0" smtClean="0">
                <a:solidFill>
                  <a:srgbClr val="000000"/>
                </a:solidFill>
                <a:latin typeface="Egyptienne F Black" charset="0"/>
                <a:hlinkClick r:id="rId11"/>
              </a:rPr>
              <a:t>http://questvisual.com/</a:t>
            </a:r>
            <a:endParaRPr lang="en-US" sz="1400" dirty="0" smtClean="0">
              <a:solidFill>
                <a:srgbClr val="000000"/>
              </a:solidFill>
              <a:latin typeface="Egyptienne F Black" charset="0"/>
            </a:endParaRPr>
          </a:p>
          <a:p>
            <a:pPr>
              <a:spcBef>
                <a:spcPts val="463"/>
              </a:spcBef>
              <a:buNone/>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endParaRPr lang="en-US" sz="1400" dirty="0" smtClean="0"/>
          </a:p>
          <a:p>
            <a:pPr>
              <a:buNone/>
            </a:pPr>
            <a:endParaRPr lang="en-US" sz="1400" dirty="0" smtClean="0"/>
          </a:p>
          <a:p>
            <a:pPr>
              <a:buNone/>
            </a:pPr>
            <a:endParaRPr lang="en-US" sz="1800" dirty="0" smtClean="0"/>
          </a:p>
          <a:p>
            <a:endParaRPr lang="en-US" sz="1800" dirty="0" smtClean="0"/>
          </a:p>
          <a:p>
            <a:endParaRPr lang="en-US" sz="1800"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49</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p:txBody>
          <a:bodyPr/>
          <a:lstStyle/>
          <a:p>
            <a:pPr eaLnBrk="1" hangingPunct="1"/>
            <a:r>
              <a:rPr lang="en-US" sz="1400" dirty="0" smtClean="0"/>
              <a:t>[11] </a:t>
            </a:r>
            <a:r>
              <a:rPr lang="en-US" sz="1400" dirty="0" smtClean="0">
                <a:hlinkClick r:id="rId2"/>
              </a:rPr>
              <a:t>http://shop.lego.com/Product/?p=9841</a:t>
            </a:r>
            <a:endParaRPr lang="en-US" sz="1400" dirty="0" smtClean="0"/>
          </a:p>
          <a:p>
            <a:pPr eaLnBrk="1" hangingPunct="1"/>
            <a:r>
              <a:rPr lang="en-US" sz="1400" dirty="0" smtClean="0"/>
              <a:t>[12] </a:t>
            </a:r>
            <a:r>
              <a:rPr lang="en-US" sz="1400" dirty="0" smtClean="0">
                <a:hlinkClick r:id="rId3"/>
              </a:rPr>
              <a:t>http://engk12.ece.missouri.edu/LegoCamp/pictures/NXT%20Robots/LEGO%20NXT%20Brick.jpg</a:t>
            </a:r>
            <a:endParaRPr lang="en-US" sz="1400" dirty="0" smtClean="0"/>
          </a:p>
          <a:p>
            <a:pPr eaLnBrk="1" hangingPunct="1"/>
            <a:r>
              <a:rPr lang="en-US" sz="1400" dirty="0" smtClean="0"/>
              <a:t>[13] </a:t>
            </a:r>
            <a:r>
              <a:rPr lang="en-US" sz="1400" dirty="0" smtClean="0">
                <a:hlinkClick r:id="rId4"/>
              </a:rPr>
              <a:t>http://www.philohome.com/nxtmotor/nxtmotor.htm</a:t>
            </a:r>
            <a:endParaRPr lang="en-US" sz="1400" dirty="0" smtClean="0"/>
          </a:p>
          <a:p>
            <a:pPr eaLnBrk="1" hangingPunct="1"/>
            <a:r>
              <a:rPr lang="en-US" sz="1400" dirty="0" smtClean="0"/>
              <a:t>[14] </a:t>
            </a:r>
            <a:r>
              <a:rPr lang="en-US" sz="1400" dirty="0" smtClean="0">
                <a:hlinkClick r:id="rId5"/>
              </a:rPr>
              <a:t>http://www.hitechnic.com/cgi-bin/commerce.cgi?preadd=action&amp;key=NCO1038</a:t>
            </a:r>
            <a:endParaRPr lang="en-US" sz="1400" dirty="0" smtClean="0"/>
          </a:p>
          <a:p>
            <a:pPr eaLnBrk="1" hangingPunct="1"/>
            <a:r>
              <a:rPr lang="en-US" sz="1400" dirty="0" smtClean="0"/>
              <a:t>[15] </a:t>
            </a:r>
            <a:r>
              <a:rPr lang="en-US" sz="1400" dirty="0" smtClean="0">
                <a:hlinkClick r:id="rId6"/>
              </a:rPr>
              <a:t>http://shop.lego.com/ByTheme/Product.aspx?p=9846&amp;cn=17</a:t>
            </a:r>
            <a:endParaRPr lang="en-US" sz="1400" dirty="0" smtClean="0"/>
          </a:p>
          <a:p>
            <a:pPr eaLnBrk="1" hangingPunct="1"/>
            <a:r>
              <a:rPr lang="en-US" sz="1400" dirty="0" smtClean="0"/>
              <a:t>[16] </a:t>
            </a:r>
            <a:r>
              <a:rPr lang="en-US" sz="1400" dirty="0" smtClean="0">
                <a:hlinkClick r:id="rId7"/>
              </a:rPr>
              <a:t>http://pirate.shu.edu/~wachsmut/Teaching/CSAS3085/images/nxt-brick-labeled.jpg</a:t>
            </a:r>
            <a:endParaRPr lang="en-US" sz="1400" dirty="0" smtClean="0"/>
          </a:p>
          <a:p>
            <a:pPr eaLnBrk="1" hangingPunct="1"/>
            <a:r>
              <a:rPr lang="en-US" sz="1400" dirty="0" smtClean="0"/>
              <a:t>[17]</a:t>
            </a:r>
            <a:r>
              <a:rPr lang="en-US" sz="1400" dirty="0" smtClean="0">
                <a:hlinkClick r:id="rId8"/>
              </a:rPr>
              <a:t> http://christhompson.ca/2009/08/at91sam7s256-aka-the-nxt-brain/</a:t>
            </a:r>
            <a:endParaRPr lang="en-US" sz="1400" dirty="0" smtClean="0"/>
          </a:p>
          <a:p>
            <a:pPr>
              <a:spcBef>
                <a:spcPts val="463"/>
              </a:spcBef>
              <a:buNone/>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endParaRPr lang="en-US" sz="1400" dirty="0" smtClean="0"/>
          </a:p>
          <a:p>
            <a:pPr>
              <a:buNone/>
            </a:pPr>
            <a:endParaRPr lang="en-US" sz="1400" dirty="0" smtClean="0"/>
          </a:p>
          <a:p>
            <a:pPr>
              <a:buNone/>
            </a:pPr>
            <a:endParaRPr lang="en-US" sz="1800" dirty="0" smtClean="0"/>
          </a:p>
          <a:p>
            <a:endParaRPr lang="en-US" sz="1800" dirty="0" smtClean="0"/>
          </a:p>
          <a:p>
            <a:endParaRPr lang="en-US" sz="18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a:t>
            </a:fld>
            <a:endParaRPr lang="en-US"/>
          </a:p>
        </p:txBody>
      </p:sp>
      <p:sp>
        <p:nvSpPr>
          <p:cNvPr id="4100" name="Rectangle 4"/>
          <p:cNvSpPr>
            <a:spLocks noGrp="1" noChangeArrowheads="1"/>
          </p:cNvSpPr>
          <p:nvPr>
            <p:ph type="title"/>
          </p:nvPr>
        </p:nvSpPr>
        <p:spPr/>
        <p:txBody>
          <a:bodyPr/>
          <a:lstStyle/>
          <a:p>
            <a:r>
              <a:rPr lang="en-US" dirty="0" smtClean="0"/>
              <a:t>Solution - System Architecture</a:t>
            </a:r>
            <a:endParaRPr lang="en-US" dirty="0"/>
          </a:p>
        </p:txBody>
      </p:sp>
      <p:pic>
        <p:nvPicPr>
          <p:cNvPr id="6" name="Picture 5" descr="architecture_diagram.jpg"/>
          <p:cNvPicPr>
            <a:picLocks noChangeAspect="1"/>
          </p:cNvPicPr>
          <p:nvPr/>
        </p:nvPicPr>
        <p:blipFill>
          <a:blip r:embed="rId3" cstate="print"/>
          <a:stretch>
            <a:fillRect/>
          </a:stretch>
        </p:blipFill>
        <p:spPr>
          <a:xfrm>
            <a:off x="1886851" y="1524001"/>
            <a:ext cx="7028549" cy="4800599"/>
          </a:xfrm>
          <a:prstGeom prst="rect">
            <a:avLst/>
          </a:prstGeom>
        </p:spPr>
      </p:pic>
      <p:sp>
        <p:nvSpPr>
          <p:cNvPr id="5" name="Rectangle 4"/>
          <p:cNvSpPr/>
          <p:nvPr/>
        </p:nvSpPr>
        <p:spPr bwMode="auto">
          <a:xfrm>
            <a:off x="4267200" y="1600201"/>
            <a:ext cx="4419600" cy="152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pitchFamily="18"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6</a:t>
            </a:fld>
            <a:endParaRPr lang="en-US"/>
          </a:p>
        </p:txBody>
      </p:sp>
      <p:sp>
        <p:nvSpPr>
          <p:cNvPr id="4100" name="Rectangle 4"/>
          <p:cNvSpPr>
            <a:spLocks noGrp="1" noChangeArrowheads="1"/>
          </p:cNvSpPr>
          <p:nvPr>
            <p:ph type="title"/>
          </p:nvPr>
        </p:nvSpPr>
        <p:spPr>
          <a:xfrm>
            <a:off x="1981200" y="1143000"/>
            <a:ext cx="6858000" cy="533400"/>
          </a:xfrm>
        </p:spPr>
        <p:txBody>
          <a:bodyPr/>
          <a:lstStyle/>
          <a:p>
            <a:r>
              <a:rPr lang="en-US" dirty="0" smtClean="0"/>
              <a:t>Solution - Hardware</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2057400" y="2305050"/>
            <a:ext cx="2352675" cy="310515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5334000" y="2438400"/>
            <a:ext cx="3352800" cy="3004868"/>
          </a:xfrm>
          <a:prstGeom prst="rect">
            <a:avLst/>
          </a:prstGeom>
          <a:noFill/>
          <a:ln w="9525">
            <a:noFill/>
            <a:miter lim="800000"/>
            <a:headEnd/>
            <a:tailEnd/>
          </a:ln>
        </p:spPr>
      </p:pic>
      <p:sp>
        <p:nvSpPr>
          <p:cNvPr id="7" name="Content Placeholder 6"/>
          <p:cNvSpPr>
            <a:spLocks noGrp="1"/>
          </p:cNvSpPr>
          <p:nvPr>
            <p:ph idx="1"/>
          </p:nvPr>
        </p:nvSpPr>
        <p:spPr>
          <a:xfrm>
            <a:off x="1905000" y="5334000"/>
            <a:ext cx="3048000" cy="1295400"/>
          </a:xfrm>
        </p:spPr>
        <p:txBody>
          <a:bodyPr/>
          <a:lstStyle/>
          <a:p>
            <a:r>
              <a:rPr lang="en-CA" sz="2000" dirty="0" smtClean="0"/>
              <a:t>Smart phones running Android version 2.2 [1]</a:t>
            </a:r>
            <a:endParaRPr lang="en-CA" sz="2000" dirty="0"/>
          </a:p>
        </p:txBody>
      </p:sp>
      <p:sp>
        <p:nvSpPr>
          <p:cNvPr id="8" name="Rectangle 4"/>
          <p:cNvSpPr txBox="1">
            <a:spLocks noChangeArrowheads="1"/>
          </p:cNvSpPr>
          <p:nvPr/>
        </p:nvSpPr>
        <p:spPr bwMode="auto">
          <a:xfrm>
            <a:off x="22098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Mobile</a:t>
            </a:r>
            <a:r>
              <a:rPr kumimoji="0" lang="en-US" b="0" i="0" u="sng" strike="noStrike" kern="0" cap="none" spc="0" normalizeH="0" noProof="0" dirty="0" smtClean="0">
                <a:ln>
                  <a:noFill/>
                </a:ln>
                <a:solidFill>
                  <a:srgbClr val="F10040"/>
                </a:solidFill>
                <a:effectLst/>
                <a:uLnTx/>
                <a:uFillTx/>
                <a:latin typeface="+mj-lt"/>
                <a:ea typeface="+mj-ea"/>
                <a:cs typeface="+mj-cs"/>
              </a:rPr>
              <a:t> Client</a:t>
            </a:r>
            <a:endParaRPr kumimoji="0" lang="en-US" b="0" i="0" u="sng" strike="noStrike" kern="0" cap="none" spc="0" normalizeH="0" baseline="0" noProof="0" dirty="0" smtClean="0">
              <a:ln>
                <a:noFill/>
              </a:ln>
              <a:solidFill>
                <a:srgbClr val="F10040"/>
              </a:solidFill>
              <a:effectLst/>
              <a:uLnTx/>
              <a:uFillTx/>
              <a:latin typeface="+mj-lt"/>
              <a:ea typeface="+mj-ea"/>
              <a:cs typeface="+mj-cs"/>
            </a:endParaRPr>
          </a:p>
        </p:txBody>
      </p:sp>
      <p:sp>
        <p:nvSpPr>
          <p:cNvPr id="9" name="Rectangle 4"/>
          <p:cNvSpPr txBox="1">
            <a:spLocks noChangeArrowheads="1"/>
          </p:cNvSpPr>
          <p:nvPr/>
        </p:nvSpPr>
        <p:spPr bwMode="auto">
          <a:xfrm>
            <a:off x="62484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Robotics</a:t>
            </a:r>
          </a:p>
        </p:txBody>
      </p:sp>
      <p:sp>
        <p:nvSpPr>
          <p:cNvPr id="10" name="Content Placeholder 6"/>
          <p:cNvSpPr txBox="1">
            <a:spLocks/>
          </p:cNvSpPr>
          <p:nvPr/>
        </p:nvSpPr>
        <p:spPr bwMode="auto">
          <a:xfrm>
            <a:off x="5562600" y="5334000"/>
            <a:ext cx="3048000" cy="1295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CA" sz="2000" b="0" i="0" u="none" strike="noStrike" kern="0" cap="none" spc="0" normalizeH="0" baseline="0" noProof="0" dirty="0" smtClean="0">
                <a:ln>
                  <a:noFill/>
                </a:ln>
                <a:solidFill>
                  <a:schemeClr val="tx1"/>
                </a:solidFill>
                <a:effectLst/>
                <a:uLnTx/>
                <a:uFillTx/>
                <a:latin typeface="+mn-lt"/>
                <a:ea typeface="+mn-ea"/>
                <a:cs typeface="+mn-cs"/>
              </a:rPr>
              <a:t>LEGO </a:t>
            </a:r>
            <a:r>
              <a:rPr kumimoji="0" lang="en-CA" sz="2000" b="0" i="0" u="none" strike="noStrike" kern="0" cap="none" spc="0" normalizeH="0" baseline="0" noProof="0" dirty="0" err="1" smtClean="0">
                <a:ln>
                  <a:noFill/>
                </a:ln>
                <a:solidFill>
                  <a:schemeClr val="tx1"/>
                </a:solidFill>
                <a:effectLst/>
                <a:uLnTx/>
                <a:uFillTx/>
                <a:latin typeface="+mn-lt"/>
                <a:ea typeface="+mn-ea"/>
                <a:cs typeface="+mn-cs"/>
              </a:rPr>
              <a:t>Mindstorms</a:t>
            </a:r>
            <a:r>
              <a:rPr kumimoji="0" lang="en-CA" sz="2000" b="0" i="0" u="none" strike="noStrike" kern="0" cap="none" spc="0" normalizeH="0" noProof="0" dirty="0" smtClean="0">
                <a:ln>
                  <a:noFill/>
                </a:ln>
                <a:solidFill>
                  <a:schemeClr val="tx1"/>
                </a:solidFill>
                <a:effectLst/>
                <a:uLnTx/>
                <a:uFillTx/>
                <a:latin typeface="+mn-lt"/>
                <a:ea typeface="+mn-ea"/>
                <a:cs typeface="+mn-cs"/>
              </a:rPr>
              <a:t> NXT 2.0 Robotics Kits [2]</a:t>
            </a:r>
            <a:endParaRPr kumimoji="0" lang="en-CA"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7</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905000"/>
            <a:ext cx="6858000" cy="4419600"/>
          </a:xfrm>
        </p:spPr>
        <p:txBody>
          <a:bodyPr/>
          <a:lstStyle/>
          <a:p>
            <a:r>
              <a:rPr lang="en-US" dirty="0" smtClean="0">
                <a:latin typeface="+mj-lt"/>
              </a:rPr>
              <a:t>Robots are placed into a designated arena, and register wirelessly with the application server.</a:t>
            </a:r>
          </a:p>
          <a:p>
            <a:endParaRPr lang="en-US" dirty="0" smtClean="0">
              <a:latin typeface="+mj-lt"/>
            </a:endParaRPr>
          </a:p>
          <a:p>
            <a:r>
              <a:rPr lang="en-US" dirty="0" smtClean="0">
                <a:latin typeface="+mj-lt"/>
              </a:rPr>
              <a:t>Mobile users connect to the application server, and are paired to one of the registered robots.</a:t>
            </a:r>
          </a:p>
          <a:p>
            <a:endParaRPr lang="en-US" dirty="0">
              <a:latin typeface="+mj-lt"/>
            </a:endParaRPr>
          </a:p>
          <a:p>
            <a:endParaRPr lang="en-US" dirty="0" smtClean="0">
              <a:latin typeface="+mj-lt"/>
            </a:endParaRPr>
          </a:p>
          <a:p>
            <a:endParaRPr lang="en-US" dirty="0">
              <a:latin typeface="+mj-lt"/>
            </a:endParaRPr>
          </a:p>
          <a:p>
            <a:r>
              <a:rPr lang="en-US" dirty="0" smtClean="0">
                <a:latin typeface="+mj-lt"/>
              </a:rPr>
              <a:t>User input is used to generate and send commands to the user’s paired robot.</a:t>
            </a:r>
          </a:p>
        </p:txBody>
      </p:sp>
      <p:pic>
        <p:nvPicPr>
          <p:cNvPr id="5" name="Picture 2"/>
          <p:cNvPicPr>
            <a:picLocks noChangeAspect="1" noChangeArrowheads="1"/>
          </p:cNvPicPr>
          <p:nvPr/>
        </p:nvPicPr>
        <p:blipFill>
          <a:blip r:embed="rId2" cstate="print"/>
          <a:srcRect/>
          <a:stretch>
            <a:fillRect/>
          </a:stretch>
        </p:blipFill>
        <p:spPr bwMode="auto">
          <a:xfrm>
            <a:off x="3276600" y="4191000"/>
            <a:ext cx="1180497" cy="1558064"/>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5558898" y="4191000"/>
            <a:ext cx="1680102" cy="1505751"/>
          </a:xfrm>
          <a:prstGeom prst="rect">
            <a:avLst/>
          </a:prstGeom>
          <a:noFill/>
          <a:ln w="9525">
            <a:noFill/>
            <a:miter lim="800000"/>
            <a:headEnd/>
            <a:tailEnd/>
          </a:ln>
        </p:spPr>
      </p:pic>
      <p:sp>
        <p:nvSpPr>
          <p:cNvPr id="7" name="Left-Right Arrow 6"/>
          <p:cNvSpPr/>
          <p:nvPr/>
        </p:nvSpPr>
        <p:spPr bwMode="auto">
          <a:xfrm>
            <a:off x="4495800" y="4682264"/>
            <a:ext cx="1143000" cy="381000"/>
          </a:xfrm>
          <a:prstGeom prst="lef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pitchFamily="18"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8</a:t>
            </a:fld>
            <a:endParaRPr lang="en-US" dirty="0"/>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latin typeface="+mj-lt"/>
              </a:rPr>
              <a:t>The application server simulates a real-time virtual environment which the robots interact with based on user input and their current position within the arena.</a:t>
            </a:r>
          </a:p>
          <a:p>
            <a:r>
              <a:rPr lang="en-US" dirty="0" smtClean="0">
                <a:latin typeface="+mj-lt"/>
              </a:rPr>
              <a:t>For our prototype, simple video games will be used as the virtual environments. For example:</a:t>
            </a:r>
          </a:p>
        </p:txBody>
      </p:sp>
      <p:pic>
        <p:nvPicPr>
          <p:cNvPr id="14338" name="Picture 2"/>
          <p:cNvPicPr>
            <a:picLocks noChangeAspect="1" noChangeArrowheads="1"/>
          </p:cNvPicPr>
          <p:nvPr/>
        </p:nvPicPr>
        <p:blipFill>
          <a:blip r:embed="rId2" cstate="print"/>
          <a:srcRect/>
          <a:stretch>
            <a:fillRect/>
          </a:stretch>
        </p:blipFill>
        <p:spPr bwMode="auto">
          <a:xfrm>
            <a:off x="2133600" y="4495800"/>
            <a:ext cx="3619039" cy="1658994"/>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6172200" y="4457700"/>
            <a:ext cx="2286000" cy="1714500"/>
          </a:xfrm>
          <a:prstGeom prst="rect">
            <a:avLst/>
          </a:prstGeom>
          <a:noFill/>
          <a:ln w="9525">
            <a:noFill/>
            <a:miter lim="800000"/>
            <a:headEnd/>
            <a:tailEnd/>
          </a:ln>
        </p:spPr>
      </p:pic>
      <p:sp>
        <p:nvSpPr>
          <p:cNvPr id="10" name="Rectangle 5"/>
          <p:cNvSpPr txBox="1">
            <a:spLocks noChangeArrowheads="1"/>
          </p:cNvSpPr>
          <p:nvPr/>
        </p:nvSpPr>
        <p:spPr bwMode="auto">
          <a:xfrm>
            <a:off x="2971800" y="6172200"/>
            <a:ext cx="23622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[3] Light Cycles</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5"/>
          <p:cNvSpPr txBox="1">
            <a:spLocks noChangeArrowheads="1"/>
          </p:cNvSpPr>
          <p:nvPr/>
        </p:nvSpPr>
        <p:spPr bwMode="auto">
          <a:xfrm>
            <a:off x="6248400" y="6172200"/>
            <a:ext cx="2514600"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[4] Tank Simulation</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9</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A camera connected to the application server overlooks the robot arena.</a:t>
            </a:r>
          </a:p>
          <a:p>
            <a:r>
              <a:rPr lang="en-US" dirty="0" smtClean="0"/>
              <a:t>The application server streams the video feed and the state of the simulated virtual world to remotely connected clients.</a:t>
            </a:r>
          </a:p>
        </p:txBody>
      </p:sp>
      <p:pic>
        <p:nvPicPr>
          <p:cNvPr id="15363" name="Picture 3"/>
          <p:cNvPicPr>
            <a:picLocks noChangeAspect="1" noChangeArrowheads="1"/>
          </p:cNvPicPr>
          <p:nvPr/>
        </p:nvPicPr>
        <p:blipFill>
          <a:blip r:embed="rId2" cstate="print"/>
          <a:srcRect/>
          <a:stretch>
            <a:fillRect/>
          </a:stretch>
        </p:blipFill>
        <p:spPr bwMode="auto">
          <a:xfrm>
            <a:off x="3810000" y="4191000"/>
            <a:ext cx="2622550" cy="1931431"/>
          </a:xfrm>
          <a:prstGeom prst="rect">
            <a:avLst/>
          </a:prstGeom>
          <a:noFill/>
          <a:ln w="9525">
            <a:noFill/>
            <a:miter lim="800000"/>
            <a:headEnd/>
            <a:tailEnd/>
          </a:ln>
        </p:spPr>
      </p:pic>
      <p:sp>
        <p:nvSpPr>
          <p:cNvPr id="12" name="Rectangle 5"/>
          <p:cNvSpPr txBox="1">
            <a:spLocks noChangeArrowheads="1"/>
          </p:cNvSpPr>
          <p:nvPr/>
        </p:nvSpPr>
        <p:spPr bwMode="auto">
          <a:xfrm>
            <a:off x="2362200" y="6172200"/>
            <a:ext cx="55626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ctr"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[5] Logitech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Quickcam</a:t>
            </a:r>
            <a:r>
              <a:rPr kumimoji="0" lang="en-US" sz="2000" b="0" i="0" u="none" strike="noStrike" kern="0" cap="none" spc="0" normalizeH="0" noProof="0" dirty="0" smtClean="0">
                <a:ln>
                  <a:noFill/>
                </a:ln>
                <a:solidFill>
                  <a:schemeClr val="tx1"/>
                </a:solidFill>
                <a:effectLst/>
                <a:uLnTx/>
                <a:uFillTx/>
                <a:latin typeface="+mn-lt"/>
                <a:ea typeface="+mn-ea"/>
                <a:cs typeface="+mn-cs"/>
              </a:rPr>
              <a:t> 9000 Pro</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1990</Words>
  <Application>Microsoft Office PowerPoint</Application>
  <PresentationFormat>On-screen Show (4:3)</PresentationFormat>
  <Paragraphs>345</Paragraphs>
  <Slides>49</Slides>
  <Notes>22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Blank</vt:lpstr>
      <vt:lpstr>RoboWars SYSC 4907 Engineering Project</vt:lpstr>
      <vt:lpstr>Slide 2</vt:lpstr>
      <vt:lpstr>Project Objectives</vt:lpstr>
      <vt:lpstr>Solution</vt:lpstr>
      <vt:lpstr>Solution - System Architecture</vt:lpstr>
      <vt:lpstr>Solution - Hardware</vt:lpstr>
      <vt:lpstr>Solution – How it Works</vt:lpstr>
      <vt:lpstr>Solution – How it Works</vt:lpstr>
      <vt:lpstr>Solution – How it Works</vt:lpstr>
      <vt:lpstr>Solution – How it Works</vt:lpstr>
      <vt:lpstr>Solution - System Architecture</vt:lpstr>
      <vt:lpstr>Potential Applications</vt:lpstr>
      <vt:lpstr>Potential Applications</vt:lpstr>
      <vt:lpstr>Potential Application Elderly / Disabled Assistance</vt:lpstr>
      <vt:lpstr>Potential Application Search and Rescue</vt:lpstr>
      <vt:lpstr>Potential Application Security and Surveillance</vt:lpstr>
      <vt:lpstr>Slide 17</vt:lpstr>
      <vt:lpstr>Android – Why Android?</vt:lpstr>
      <vt:lpstr>Android – Why Android? (cont'd)</vt:lpstr>
      <vt:lpstr>Android – Why Android? (cont'd)</vt:lpstr>
      <vt:lpstr>Android – Requirements and Components</vt:lpstr>
      <vt:lpstr>Android – Progress</vt:lpstr>
      <vt:lpstr>Android – Progress (cont’d)</vt:lpstr>
      <vt:lpstr>Android</vt:lpstr>
      <vt:lpstr>Slide 25</vt:lpstr>
      <vt:lpstr>Augmented Reality</vt:lpstr>
      <vt:lpstr>Augmented Reality</vt:lpstr>
      <vt:lpstr>Augmented Reality</vt:lpstr>
      <vt:lpstr>Structure of System – How It Works</vt:lpstr>
      <vt:lpstr>Responsibilities of the Server</vt:lpstr>
      <vt:lpstr>Structure of System</vt:lpstr>
      <vt:lpstr>Stubbing of System Modules</vt:lpstr>
      <vt:lpstr>Stubbing of System Modules</vt:lpstr>
      <vt:lpstr>Stubbing of System Modules</vt:lpstr>
      <vt:lpstr>Stubbing of System Modules</vt:lpstr>
      <vt:lpstr>Non-Functional Testing</vt:lpstr>
      <vt:lpstr>Slide 37</vt:lpstr>
      <vt:lpstr>Robotics Requirements</vt:lpstr>
      <vt:lpstr>Lego NXT 2.0 Mindstroms</vt:lpstr>
      <vt:lpstr>NXT Brick</vt:lpstr>
      <vt:lpstr>NXT Sensors And Motors</vt:lpstr>
      <vt:lpstr>Lejos Firmware</vt:lpstr>
      <vt:lpstr>Lejos Navigation Library</vt:lpstr>
      <vt:lpstr>Controls and Positioning</vt:lpstr>
      <vt:lpstr>Error Correction And The Grid</vt:lpstr>
      <vt:lpstr>Slide 46</vt:lpstr>
      <vt:lpstr>RoboWars SYSC 4907 Engineering Project</vt:lpstr>
      <vt:lpstr>References</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Alexander Craig</cp:lastModifiedBy>
  <cp:revision>91</cp:revision>
  <cp:lastPrinted>2003-01-16T15:49:46Z</cp:lastPrinted>
  <dcterms:created xsi:type="dcterms:W3CDTF">2003-01-15T21:15:39Z</dcterms:created>
  <dcterms:modified xsi:type="dcterms:W3CDTF">2011-01-17T14:27:19Z</dcterms:modified>
</cp:coreProperties>
</file>