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6" r:id="rId2"/>
    <p:sldId id="258" r:id="rId3"/>
    <p:sldId id="271" r:id="rId4"/>
    <p:sldId id="264" r:id="rId5"/>
    <p:sldId id="269" r:id="rId6"/>
    <p:sldId id="262" r:id="rId7"/>
    <p:sldId id="257" r:id="rId8"/>
    <p:sldId id="266" r:id="rId9"/>
    <p:sldId id="267" r:id="rId10"/>
    <p:sldId id="268" r:id="rId11"/>
    <p:sldId id="275" r:id="rId12"/>
    <p:sldId id="276" r:id="rId13"/>
    <p:sldId id="265" r:id="rId14"/>
    <p:sldId id="272" r:id="rId15"/>
    <p:sldId id="273" r:id="rId16"/>
    <p:sldId id="274" r:id="rId17"/>
    <p:sldId id="263"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84" d="100"/>
          <a:sy n="84" d="100"/>
        </p:scale>
        <p:origin x="-474" y="-90"/>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Remote</a:t>
            </a:r>
            <a:r>
              <a:rPr lang="en-CA" baseline="0" dirty="0" smtClean="0"/>
              <a:t> users from any internet capable location</a:t>
            </a:r>
          </a:p>
          <a:p>
            <a:pPr>
              <a:buFontTx/>
              <a:buChar char="-"/>
            </a:pPr>
            <a:endParaRPr lang="en-CA" baseline="0" dirty="0" smtClean="0"/>
          </a:p>
          <a:p>
            <a:pPr>
              <a:buFontTx/>
              <a:buChar char="-"/>
            </a:pPr>
            <a:r>
              <a:rPr lang="en-CA" baseline="0" dirty="0" smtClean="0"/>
              <a:t> Connect to our server and use our robotics kits</a:t>
            </a:r>
          </a:p>
          <a:p>
            <a:pPr>
              <a:buFontTx/>
              <a:buChar char="-"/>
            </a:pPr>
            <a:endParaRPr lang="en-CA" baseline="0" dirty="0" smtClean="0"/>
          </a:p>
          <a:p>
            <a:pPr>
              <a:buFontTx/>
              <a:buChar char="-"/>
            </a:pPr>
            <a:r>
              <a:rPr lang="en-CA" baseline="0" dirty="0" smtClean="0"/>
              <a:t> Interact with a simple virtual world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Try to</a:t>
            </a:r>
            <a:r>
              <a:rPr lang="en-CA" baseline="0" dirty="0" smtClean="0"/>
              <a:t> avoid talking about robot arena</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FIX</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indstorms.lego.com/en-us/products/default.aspx" TargetMode="External"/><Relationship Id="rId2" Type="http://schemas.openxmlformats.org/officeDocument/2006/relationships/hyperlink" Target="http://www.htc.com/www/product/desire/specification.html" TargetMode="External"/><Relationship Id="rId1" Type="http://schemas.openxmlformats.org/officeDocument/2006/relationships/slideLayout" Target="../slideLayouts/slideLayout2.xml"/><Relationship Id="rId6" Type="http://schemas.openxmlformats.org/officeDocument/2006/relationships/hyperlink" Target="http://www.logitech.com/en-us/webcam-communications/webcams/devices/6333" TargetMode="External"/><Relationship Id="rId5" Type="http://schemas.openxmlformats.org/officeDocument/2006/relationships/hyperlink" Target="http://1.bp.blogspot.com/_s0SSX3Y2JTw/S-Cv_6lfKVI/AAAAAAAAFE8/SUlrHiF5RUg/s1600/battlezone_1.gif" TargetMode="External"/><Relationship Id="rId4" Type="http://schemas.openxmlformats.org/officeDocument/2006/relationships/hyperlink" Target="http://static.guim.co.uk/sys-images/Technology/Pix/pictures/2009/4/21/1240307015871/Tron-00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838200"/>
            <a:ext cx="7239000" cy="1981200"/>
          </a:xfrm>
        </p:spPr>
        <p:txBody>
          <a:bodyPr/>
          <a:lstStyle/>
          <a:p>
            <a:r>
              <a:rPr lang="en-US" sz="4800" dirty="0" err="1"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2819400"/>
            <a:ext cx="7239000" cy="1524000"/>
          </a:xfrm>
        </p:spPr>
        <p:txBody>
          <a:bodyPr/>
          <a:lstStyle/>
          <a:p>
            <a:r>
              <a:rPr lang="en-US" dirty="0" smtClean="0"/>
              <a:t>Presented: </a:t>
            </a:r>
            <a:r>
              <a:rPr lang="en-CA" dirty="0" smtClean="0"/>
              <a:t>Monday January 17</a:t>
            </a:r>
            <a:r>
              <a:rPr lang="en-CA" baseline="30000" dirty="0" smtClean="0"/>
              <a:t>th</a:t>
            </a:r>
            <a:r>
              <a:rPr lang="en-CA" dirty="0" smtClean="0"/>
              <a:t>, 2011</a:t>
            </a:r>
            <a:endParaRPr lang="en-US" dirty="0"/>
          </a:p>
          <a:p>
            <a:r>
              <a:rPr lang="en-US" dirty="0" smtClean="0"/>
              <a:t>Development Team:</a:t>
            </a:r>
          </a:p>
          <a:p>
            <a:r>
              <a:rPr lang="en-US" dirty="0" smtClean="0"/>
              <a:t>Alexander Craig		Alexander </a:t>
            </a:r>
            <a:r>
              <a:rPr lang="en-US" dirty="0" err="1" smtClean="0"/>
              <a:t>Dinardo</a:t>
            </a:r>
            <a:endParaRPr lang="en-US" dirty="0" smtClean="0"/>
          </a:p>
          <a:p>
            <a:r>
              <a:rPr lang="en-US" dirty="0" smtClean="0"/>
              <a:t>Steve </a:t>
            </a:r>
            <a:r>
              <a:rPr lang="en-US" dirty="0" err="1" smtClean="0"/>
              <a:t>Legere</a:t>
            </a:r>
            <a:r>
              <a:rPr lang="en-US" dirty="0" smtClean="0"/>
              <a:t>		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The mobile client uses OpenGL to render 3D imagery corresponding to the virtual world state on top of the received live video feed.</a:t>
            </a:r>
          </a:p>
          <a:p>
            <a:endParaRPr lang="en-US" dirty="0" smtClean="0"/>
          </a:p>
          <a:p>
            <a:r>
              <a:rPr lang="en-US" dirty="0" smtClean="0"/>
              <a:t>The end user uses either an on-screen button display or the tilt sensors in their smartphone to send movement commands to their paired robot.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Elderly / Disabled Assistance</a:t>
            </a:r>
          </a:p>
          <a:p>
            <a:endParaRPr lang="en-US" dirty="0" smtClean="0"/>
          </a:p>
          <a:p>
            <a:r>
              <a:rPr lang="en-US" dirty="0" smtClean="0"/>
              <a:t>Search and Rescue</a:t>
            </a:r>
          </a:p>
          <a:p>
            <a:endParaRPr lang="en-US" dirty="0" smtClean="0"/>
          </a:p>
          <a:p>
            <a:r>
              <a:rPr lang="en-US" dirty="0" smtClean="0"/>
              <a:t>Security and Surveillance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Virtual world state could be entirely simulated as in the prototype case, or the virtual world could be used to collaborate sensor information from external sources.</a:t>
            </a:r>
          </a:p>
          <a:p>
            <a:endParaRPr lang="en-US" dirty="0" smtClean="0"/>
          </a:p>
          <a:p>
            <a:r>
              <a:rPr lang="en-US" dirty="0" smtClean="0"/>
              <a:t>In our implementation, robots remain idle when not paired and do not receive virtual world state. Robots could operate autonomously while making use of virtual world data when not actively paired to a human operator.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Elderly / Disabled Assistance</a:t>
            </a:r>
            <a:endParaRPr lang="en-US" b="1" dirty="0"/>
          </a:p>
        </p:txBody>
      </p:sp>
      <p:sp>
        <p:nvSpPr>
          <p:cNvPr id="4101" name="Rectangle 5"/>
          <p:cNvSpPr>
            <a:spLocks noGrp="1" noChangeArrowheads="1"/>
          </p:cNvSpPr>
          <p:nvPr>
            <p:ph type="body" idx="1"/>
          </p:nvPr>
        </p:nvSpPr>
        <p:spPr>
          <a:xfrm>
            <a:off x="1981200" y="2209800"/>
            <a:ext cx="6858000" cy="4419600"/>
          </a:xfrm>
        </p:spPr>
        <p:txBody>
          <a:bodyPr/>
          <a:lstStyle/>
          <a:p>
            <a:r>
              <a:rPr lang="en-US" dirty="0"/>
              <a:t>A</a:t>
            </a:r>
            <a:r>
              <a:rPr lang="en-US" dirty="0" smtClean="0"/>
              <a:t> virtual world could be used to collaborate with other sensors and appliances in a home environment. For example, stored information might </a:t>
            </a:r>
            <a:r>
              <a:rPr lang="en-US" dirty="0" smtClean="0"/>
              <a:t>include </a:t>
            </a:r>
            <a:r>
              <a:rPr lang="en-US" dirty="0" smtClean="0"/>
              <a:t>grocery </a:t>
            </a:r>
            <a:r>
              <a:rPr lang="en-US" dirty="0" smtClean="0"/>
              <a:t>stocks, locations of various items… </a:t>
            </a:r>
            <a:r>
              <a:rPr lang="en-US" dirty="0" smtClean="0"/>
              <a:t>etc</a:t>
            </a:r>
            <a:r>
              <a:rPr lang="en-US" dirty="0" smtClean="0"/>
              <a:t>.</a:t>
            </a:r>
          </a:p>
          <a:p>
            <a:endParaRPr lang="en-US" dirty="0"/>
          </a:p>
          <a:p>
            <a:r>
              <a:rPr lang="en-US" dirty="0" smtClean="0"/>
              <a:t>A remotely controlled robotic drone could be used by the elderly or disabled to perform simple tasks around the home such as fetching items or </a:t>
            </a:r>
            <a:r>
              <a:rPr lang="en-US" dirty="0" smtClean="0"/>
              <a:t>mapping potential hazards in the area</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Search and Rescue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are a means of performing search and rescue operations in areas which may be hazardous or inaccessible to human personnel.</a:t>
            </a:r>
          </a:p>
          <a:p>
            <a:endParaRPr lang="en-US" dirty="0"/>
          </a:p>
          <a:p>
            <a:r>
              <a:rPr lang="en-US" dirty="0" smtClean="0"/>
              <a:t>A virtual world could be used to collaborate sensor information as well as to coordinate the movements of the drones themselves.</a:t>
            </a:r>
          </a:p>
          <a:p>
            <a:endParaRPr lang="en-US" dirty="0" smtClean="0"/>
          </a:p>
          <a:p>
            <a:r>
              <a:rPr lang="en-US" dirty="0" smtClean="0"/>
              <a:t>A small number of personnel could potentially manage a large number of rescue drones.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Security and Surveillance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could be used to augment an existing security system by using a virtual world to collaborate with existing alarm and camera systems.</a:t>
            </a:r>
          </a:p>
          <a:p>
            <a:endParaRPr lang="en-US" dirty="0" smtClean="0"/>
          </a:p>
          <a:p>
            <a:r>
              <a:rPr lang="en-US" dirty="0" smtClean="0"/>
              <a:t>A mobile client ensures that security personnel can operate the drones regardless of their current position when an alarm is </a:t>
            </a:r>
            <a:r>
              <a:rPr lang="en-US" dirty="0" smtClean="0"/>
              <a:t>triggered (greatly decreased the response time to </a:t>
            </a:r>
            <a:r>
              <a:rPr lang="en-US" smtClean="0"/>
              <a:t>an emergency).</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17</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r>
              <a:rPr lang="en-US" sz="1400" dirty="0" smtClean="0"/>
              <a:t>[1] </a:t>
            </a:r>
            <a:r>
              <a:rPr lang="en-US" sz="1400" dirty="0" smtClean="0">
                <a:hlinkClick r:id="rId2"/>
              </a:rPr>
              <a:t>http://www.htc.com/www/product/desire/specification.html</a:t>
            </a:r>
            <a:endParaRPr lang="en-US" sz="1400" dirty="0" smtClean="0"/>
          </a:p>
          <a:p>
            <a:r>
              <a:rPr lang="en-US" sz="1400" dirty="0" smtClean="0"/>
              <a:t>[2] </a:t>
            </a:r>
            <a:r>
              <a:rPr lang="en-US" sz="1400" dirty="0" smtClean="0">
                <a:hlinkClick r:id="rId3"/>
              </a:rPr>
              <a:t>http://mindstorms.lego.com/en-us/products/default.aspx</a:t>
            </a:r>
            <a:endParaRPr lang="en-US" sz="1400" dirty="0" smtClean="0"/>
          </a:p>
          <a:p>
            <a:r>
              <a:rPr lang="en-US" sz="1400" dirty="0" smtClean="0"/>
              <a:t>[3] </a:t>
            </a:r>
            <a:r>
              <a:rPr lang="en-US" sz="1400" dirty="0" smtClean="0">
                <a:hlinkClick r:id="rId4"/>
              </a:rPr>
              <a:t>http://static.guim.co.uk/sys-images/Technology/Pix/pictures/2009/4/21/1240307015871/Tron-001.jpg</a:t>
            </a:r>
            <a:endParaRPr lang="en-US" sz="1400" dirty="0" smtClean="0"/>
          </a:p>
          <a:p>
            <a:r>
              <a:rPr lang="en-US" sz="1400" dirty="0" smtClean="0"/>
              <a:t>[4] </a:t>
            </a:r>
            <a:r>
              <a:rPr lang="en-US" sz="1400" dirty="0" smtClean="0">
                <a:hlinkClick r:id="rId5"/>
              </a:rPr>
              <a:t>http://1.bp.blogspot.com/_s0SSX3Y2JTw/S-Cv_6lfKVI/AAAAAAAAFE8/SUlrHiF5RUg/s1600/battlezone_1.gif</a:t>
            </a:r>
            <a:endParaRPr lang="en-US" sz="1400" dirty="0" smtClean="0"/>
          </a:p>
          <a:p>
            <a:r>
              <a:rPr lang="en-US" sz="1400" dirty="0" smtClean="0"/>
              <a:t>[5] </a:t>
            </a:r>
            <a:r>
              <a:rPr lang="en-US" sz="1400" dirty="0" smtClean="0">
                <a:hlinkClick r:id="rId6"/>
              </a:rPr>
              <a:t>http://www.logitech.com/en-us/webcam-communications/webcams/devices/6333</a:t>
            </a:r>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1077218"/>
          </a:xfrm>
          <a:prstGeom prst="rect">
            <a:avLst/>
          </a:prstGeom>
          <a:noFill/>
          <a:ln w="9525">
            <a:noFill/>
            <a:miter lim="800000"/>
            <a:headEnd/>
            <a:tailEnd/>
          </a:ln>
          <a:effectLst/>
        </p:spPr>
        <p:txBody>
          <a:bodyPr>
            <a:spAutoFit/>
          </a:bodyPr>
          <a:lstStyle/>
          <a:p>
            <a:pPr algn="ctr">
              <a:spcBef>
                <a:spcPct val="50000"/>
              </a:spcBef>
            </a:pPr>
            <a:r>
              <a:rPr lang="en-US" sz="3200" dirty="0" err="1" smtClean="0">
                <a:solidFill>
                  <a:schemeClr val="bg1"/>
                </a:solidFill>
                <a:latin typeface="Egyptienne F Black" pitchFamily="18" charset="0"/>
              </a:rPr>
              <a:t>RoboWars</a:t>
            </a:r>
            <a:r>
              <a:rPr lang="en-US" sz="3200" dirty="0" smtClean="0">
                <a:solidFill>
                  <a:schemeClr val="bg1"/>
                </a:solidFill>
                <a:latin typeface="Egyptienne F Black" pitchFamily="18" charset="0"/>
              </a:rPr>
              <a:t> Overview</a:t>
            </a:r>
            <a:endParaRPr lang="en-US" sz="3200"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200400"/>
            <a:ext cx="2590800" cy="800219"/>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Presented By:</a:t>
            </a:r>
            <a:br>
              <a:rPr lang="en-US" sz="2300" dirty="0" smtClean="0">
                <a:solidFill>
                  <a:schemeClr val="bg1"/>
                </a:solidFill>
                <a:latin typeface="+mn-lt"/>
              </a:rPr>
            </a:br>
            <a:r>
              <a:rPr lang="en-US" sz="2300" dirty="0" smtClean="0">
                <a:solidFill>
                  <a:schemeClr val="bg1"/>
                </a:solidFill>
                <a:latin typeface="+mn-lt"/>
              </a:rPr>
              <a:t>Alexander Craig</a:t>
            </a:r>
            <a:endParaRPr lang="en-US" sz="2300" dirty="0">
              <a:solidFill>
                <a:schemeClr val="bg1"/>
              </a:solidFill>
              <a:latin typeface="+mn-lt"/>
            </a:endParaRPr>
          </a:p>
        </p:txBody>
      </p:sp>
      <p:sp>
        <p:nvSpPr>
          <p:cNvPr id="11274" name="Text Box 10"/>
          <p:cNvSpPr txBox="1">
            <a:spLocks noChangeArrowheads="1"/>
          </p:cNvSpPr>
          <p:nvPr/>
        </p:nvSpPr>
        <p:spPr bwMode="auto">
          <a:xfrm>
            <a:off x="5105400" y="1066800"/>
            <a:ext cx="3810000" cy="457200"/>
          </a:xfrm>
          <a:prstGeom prst="rect">
            <a:avLst/>
          </a:prstGeom>
          <a:noFill/>
          <a:ln w="9525">
            <a:noFill/>
            <a:miter lim="800000"/>
            <a:headEnd/>
            <a:tailEnd/>
          </a:ln>
          <a:effectLst/>
        </p:spPr>
        <p:txBody>
          <a:bodyPr>
            <a:spAutoFit/>
          </a:bodyPr>
          <a:lstStyle/>
          <a:p>
            <a:pPr>
              <a:spcBef>
                <a:spcPct val="50000"/>
              </a:spcBef>
            </a:pPr>
            <a:r>
              <a:rPr lang="en-US" dirty="0" smtClean="0">
                <a:latin typeface="Egyptienne F Black" pitchFamily="18" charset="0"/>
              </a:rPr>
              <a:t>Topics:</a:t>
            </a:r>
            <a:endParaRPr lang="en-US" dirty="0">
              <a:latin typeface="Egyptienne F Black" pitchFamily="18" charset="0"/>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Project Objectives</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Proposed Solution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System Architecture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Potential Applications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Project Objectives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To develop </a:t>
            </a:r>
            <a:r>
              <a:rPr lang="en-CA" dirty="0">
                <a:solidFill>
                  <a:schemeClr val="tx1"/>
                </a:solidFill>
                <a:latin typeface="+mn-lt"/>
                <a:ea typeface="+mn-ea"/>
                <a:cs typeface="+mn-cs"/>
              </a:rPr>
              <a:t>a robotics control system which is both intuitive to use and is implemented on a mobile platform that is widely available and used by the public</a:t>
            </a:r>
            <a:r>
              <a:rPr lang="en-CA" dirty="0" smtClean="0">
                <a:solidFill>
                  <a:schemeClr val="tx1"/>
                </a:solidFill>
                <a:latin typeface="+mn-lt"/>
                <a:ea typeface="+mn-ea"/>
                <a:cs typeface="+mn-cs"/>
              </a:rPr>
              <a:t>.</a:t>
            </a:r>
          </a:p>
          <a:p>
            <a:pPr lvl="0"/>
            <a:endParaRPr lang="en-CA" dirty="0">
              <a:solidFill>
                <a:schemeClr val="tx1"/>
              </a:solidFill>
              <a:latin typeface="+mn-lt"/>
              <a:ea typeface="+mn-ea"/>
              <a:cs typeface="+mn-cs"/>
            </a:endParaRPr>
          </a:p>
          <a:p>
            <a:pPr lvl="0"/>
            <a:r>
              <a:rPr lang="en-CA" dirty="0" smtClean="0">
                <a:solidFill>
                  <a:schemeClr val="tx1"/>
                </a:solidFill>
                <a:latin typeface="+mn-lt"/>
                <a:ea typeface="+mn-ea"/>
                <a:cs typeface="+mn-cs"/>
              </a:rPr>
              <a:t>To experiment </a:t>
            </a:r>
            <a:r>
              <a:rPr lang="en-CA" dirty="0">
                <a:solidFill>
                  <a:schemeClr val="tx1"/>
                </a:solidFill>
                <a:latin typeface="+mn-lt"/>
                <a:ea typeface="+mn-ea"/>
                <a:cs typeface="+mn-cs"/>
              </a:rPr>
              <a:t>with the combination of live video and virtually generated, overlaid imagery to enhance the ease of use and feature set of a robotics control system. This technology is commonly referred to as </a:t>
            </a:r>
            <a:r>
              <a:rPr lang="en-CA" b="1" dirty="0">
                <a:solidFill>
                  <a:schemeClr val="tx1"/>
                </a:solidFill>
                <a:latin typeface="+mn-lt"/>
                <a:ea typeface="+mn-ea"/>
                <a:cs typeface="+mn-cs"/>
              </a:rPr>
              <a:t>augmented reality</a:t>
            </a:r>
            <a:r>
              <a:rPr lang="en-CA" dirty="0">
                <a:solidFill>
                  <a:schemeClr val="tx1"/>
                </a:solidFill>
                <a:latin typeface="+mn-lt"/>
                <a:ea typeface="+mn-ea"/>
                <a:cs typeface="+mn-cs"/>
              </a:rPr>
              <a:t>.</a:t>
            </a: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Solution</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The project </a:t>
            </a:r>
            <a:r>
              <a:rPr lang="en-CA" dirty="0">
                <a:solidFill>
                  <a:schemeClr val="tx1"/>
                </a:solidFill>
                <a:latin typeface="+mn-lt"/>
                <a:ea typeface="+mn-ea"/>
                <a:cs typeface="+mn-cs"/>
              </a:rPr>
              <a:t>aims to create a system which </a:t>
            </a:r>
            <a:r>
              <a:rPr lang="en-CA" dirty="0" smtClean="0">
                <a:solidFill>
                  <a:schemeClr val="tx1"/>
                </a:solidFill>
                <a:latin typeface="+mn-lt"/>
                <a:ea typeface="+mn-ea"/>
                <a:cs typeface="+mn-cs"/>
              </a:rPr>
              <a:t>allows </a:t>
            </a:r>
            <a:r>
              <a:rPr lang="en-CA" dirty="0">
                <a:solidFill>
                  <a:schemeClr val="tx1"/>
                </a:solidFill>
                <a:latin typeface="+mn-lt"/>
                <a:ea typeface="+mn-ea"/>
                <a:cs typeface="+mn-cs"/>
              </a:rPr>
              <a:t>remotely controlled robots to share and interact with a simple virtual </a:t>
            </a:r>
            <a:r>
              <a:rPr lang="en-CA" dirty="0" smtClean="0">
                <a:solidFill>
                  <a:schemeClr val="tx1"/>
                </a:solidFill>
                <a:latin typeface="+mn-lt"/>
                <a:ea typeface="+mn-ea"/>
                <a:cs typeface="+mn-cs"/>
              </a:rPr>
              <a:t>world, </a:t>
            </a:r>
            <a:r>
              <a:rPr lang="en-CA" dirty="0">
                <a:solidFill>
                  <a:schemeClr val="tx1"/>
                </a:solidFill>
                <a:latin typeface="+mn-lt"/>
                <a:ea typeface="+mn-ea"/>
                <a:cs typeface="+mn-cs"/>
              </a:rPr>
              <a:t>which will be rendered </a:t>
            </a:r>
            <a:r>
              <a:rPr lang="en-CA" dirty="0" smtClean="0">
                <a:solidFill>
                  <a:schemeClr val="tx1"/>
                </a:solidFill>
                <a:latin typeface="+mn-lt"/>
                <a:ea typeface="+mn-ea"/>
                <a:cs typeface="+mn-cs"/>
              </a:rPr>
              <a:t>overtop of </a:t>
            </a:r>
            <a:r>
              <a:rPr lang="en-CA" dirty="0">
                <a:solidFill>
                  <a:schemeClr val="tx1"/>
                </a:solidFill>
                <a:latin typeface="+mn-lt"/>
                <a:ea typeface="+mn-ea"/>
                <a:cs typeface="+mn-cs"/>
              </a:rPr>
              <a:t>a live video feed and displayed to </a:t>
            </a:r>
            <a:r>
              <a:rPr lang="en-CA" dirty="0" smtClean="0"/>
              <a:t>the remote operators</a:t>
            </a:r>
            <a:r>
              <a:rPr lang="en-CA" dirty="0" smtClean="0">
                <a:solidFill>
                  <a:schemeClr val="tx1"/>
                </a:solidFill>
                <a:latin typeface="+mn-lt"/>
                <a:ea typeface="+mn-ea"/>
                <a:cs typeface="+mn-cs"/>
              </a:rPr>
              <a:t>.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599"/>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a:xfrm>
            <a:off x="1981200" y="1143000"/>
            <a:ext cx="6858000" cy="533400"/>
          </a:xfrm>
        </p:spPr>
        <p:txBody>
          <a:bodyPr/>
          <a:lstStyle/>
          <a:p>
            <a:r>
              <a:rPr lang="en-US" dirty="0" smtClean="0"/>
              <a:t>Solution - Hardware</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057400" y="2305050"/>
            <a:ext cx="2352675" cy="31051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334000" y="2438400"/>
            <a:ext cx="3352800" cy="3004868"/>
          </a:xfrm>
          <a:prstGeom prst="rect">
            <a:avLst/>
          </a:prstGeom>
          <a:noFill/>
          <a:ln w="9525">
            <a:noFill/>
            <a:miter lim="800000"/>
            <a:headEnd/>
            <a:tailEnd/>
          </a:ln>
        </p:spPr>
      </p:pic>
      <p:sp>
        <p:nvSpPr>
          <p:cNvPr id="7" name="Content Placeholder 6"/>
          <p:cNvSpPr>
            <a:spLocks noGrp="1"/>
          </p:cNvSpPr>
          <p:nvPr>
            <p:ph idx="1"/>
          </p:nvPr>
        </p:nvSpPr>
        <p:spPr>
          <a:xfrm>
            <a:off x="1905000" y="5334000"/>
            <a:ext cx="3048000" cy="1295400"/>
          </a:xfrm>
        </p:spPr>
        <p:txBody>
          <a:bodyPr/>
          <a:lstStyle/>
          <a:p>
            <a:r>
              <a:rPr lang="en-CA" sz="2000" dirty="0" smtClean="0"/>
              <a:t>Smart phones running Android version 2.2 [1]</a:t>
            </a:r>
            <a:endParaRPr lang="en-CA" sz="2000" dirty="0"/>
          </a:p>
        </p:txBody>
      </p:sp>
      <p:sp>
        <p:nvSpPr>
          <p:cNvPr id="8" name="Rectangle 4"/>
          <p:cNvSpPr txBox="1">
            <a:spLocks noChangeArrowheads="1"/>
          </p:cNvSpPr>
          <p:nvPr/>
        </p:nvSpPr>
        <p:spPr bwMode="auto">
          <a:xfrm>
            <a:off x="22098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Mobile</a:t>
            </a:r>
            <a:r>
              <a:rPr kumimoji="0" lang="en-US" b="0" i="0" u="sng" strike="noStrike" kern="0" cap="none" spc="0" normalizeH="0" noProof="0" dirty="0" smtClean="0">
                <a:ln>
                  <a:noFill/>
                </a:ln>
                <a:solidFill>
                  <a:srgbClr val="F10040"/>
                </a:solidFill>
                <a:effectLst/>
                <a:uLnTx/>
                <a:uFillTx/>
                <a:latin typeface="+mj-lt"/>
                <a:ea typeface="+mj-ea"/>
                <a:cs typeface="+mj-cs"/>
              </a:rPr>
              <a:t> Client</a:t>
            </a:r>
            <a:endParaRPr kumimoji="0" lang="en-US" b="0" i="0" u="sng" strike="noStrike" kern="0" cap="none" spc="0" normalizeH="0" baseline="0" noProof="0" dirty="0" smtClean="0">
              <a:ln>
                <a:noFill/>
              </a:ln>
              <a:solidFill>
                <a:srgbClr val="F10040"/>
              </a:solidFill>
              <a:effectLst/>
              <a:uLnTx/>
              <a:uFillTx/>
              <a:latin typeface="+mj-lt"/>
              <a:ea typeface="+mj-ea"/>
              <a:cs typeface="+mj-cs"/>
            </a:endParaRPr>
          </a:p>
        </p:txBody>
      </p:sp>
      <p:sp>
        <p:nvSpPr>
          <p:cNvPr id="9" name="Rectangle 4"/>
          <p:cNvSpPr txBox="1">
            <a:spLocks noChangeArrowheads="1"/>
          </p:cNvSpPr>
          <p:nvPr/>
        </p:nvSpPr>
        <p:spPr bwMode="auto">
          <a:xfrm>
            <a:off x="62484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Robotics</a:t>
            </a:r>
          </a:p>
        </p:txBody>
      </p:sp>
      <p:sp>
        <p:nvSpPr>
          <p:cNvPr id="10" name="Content Placeholder 6"/>
          <p:cNvSpPr txBox="1">
            <a:spLocks/>
          </p:cNvSpPr>
          <p:nvPr/>
        </p:nvSpPr>
        <p:spPr bwMode="auto">
          <a:xfrm>
            <a:off x="5562600" y="5334000"/>
            <a:ext cx="3048000" cy="129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LEGO </a:t>
            </a:r>
            <a:r>
              <a:rPr kumimoji="0" lang="en-CA" sz="2000" b="0" i="0" u="none" strike="noStrike" kern="0" cap="none" spc="0" normalizeH="0" baseline="0" noProof="0" dirty="0" err="1" smtClean="0">
                <a:ln>
                  <a:noFill/>
                </a:ln>
                <a:solidFill>
                  <a:schemeClr val="tx1"/>
                </a:solidFill>
                <a:effectLst/>
                <a:uLnTx/>
                <a:uFillTx/>
                <a:latin typeface="+mn-lt"/>
                <a:ea typeface="+mn-ea"/>
                <a:cs typeface="+mn-cs"/>
              </a:rPr>
              <a:t>Mindstorms</a:t>
            </a:r>
            <a:r>
              <a:rPr kumimoji="0" lang="en-CA" sz="2000" b="0" i="0" u="none" strike="noStrike" kern="0" cap="none" spc="0" normalizeH="0" noProof="0" dirty="0" smtClean="0">
                <a:ln>
                  <a:noFill/>
                </a:ln>
                <a:solidFill>
                  <a:schemeClr val="tx1"/>
                </a:solidFill>
                <a:effectLst/>
                <a:uLnTx/>
                <a:uFillTx/>
                <a:latin typeface="+mn-lt"/>
                <a:ea typeface="+mn-ea"/>
                <a:cs typeface="+mn-cs"/>
              </a:rPr>
              <a:t> NXT 2.0 Robotics Kits [2]</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905000"/>
            <a:ext cx="6858000" cy="4419600"/>
          </a:xfrm>
        </p:spPr>
        <p:txBody>
          <a:bodyPr/>
          <a:lstStyle/>
          <a:p>
            <a:r>
              <a:rPr lang="en-US" dirty="0" smtClean="0">
                <a:latin typeface="+mj-lt"/>
              </a:rPr>
              <a:t>Robots are placed into a designated arena, and register wirelessly with the application server.</a:t>
            </a:r>
          </a:p>
          <a:p>
            <a:endParaRPr lang="en-US" dirty="0" smtClean="0">
              <a:latin typeface="+mj-lt"/>
            </a:endParaRPr>
          </a:p>
          <a:p>
            <a:r>
              <a:rPr lang="en-US" dirty="0" smtClean="0">
                <a:latin typeface="+mj-lt"/>
              </a:rPr>
              <a:t>Mobile users connect to the application server, and are paired to one of the registered robots.</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User input is used to generate and send commands to the user’s paired robot.</a:t>
            </a:r>
          </a:p>
        </p:txBody>
      </p:sp>
      <p:pic>
        <p:nvPicPr>
          <p:cNvPr id="5" name="Picture 2"/>
          <p:cNvPicPr>
            <a:picLocks noChangeAspect="1" noChangeArrowheads="1"/>
          </p:cNvPicPr>
          <p:nvPr/>
        </p:nvPicPr>
        <p:blipFill>
          <a:blip r:embed="rId2" cstate="print"/>
          <a:srcRect/>
          <a:stretch>
            <a:fillRect/>
          </a:stretch>
        </p:blipFill>
        <p:spPr bwMode="auto">
          <a:xfrm>
            <a:off x="3276600" y="4191000"/>
            <a:ext cx="1180497" cy="15580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558898" y="4191000"/>
            <a:ext cx="1680102" cy="1505751"/>
          </a:xfrm>
          <a:prstGeom prst="rect">
            <a:avLst/>
          </a:prstGeom>
          <a:noFill/>
          <a:ln w="9525">
            <a:noFill/>
            <a:miter lim="800000"/>
            <a:headEnd/>
            <a:tailEnd/>
          </a:ln>
        </p:spPr>
      </p:pic>
      <p:sp>
        <p:nvSpPr>
          <p:cNvPr id="7" name="Left-Right Arrow 6"/>
          <p:cNvSpPr/>
          <p:nvPr/>
        </p:nvSpPr>
        <p:spPr bwMode="auto">
          <a:xfrm>
            <a:off x="4495800" y="4682264"/>
            <a:ext cx="1143000" cy="381000"/>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dirty="0"/>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latin typeface="+mj-lt"/>
              </a:rPr>
              <a:t>The application server simulates a real-time virtual environment which the robots interact with based on user input and their current position within the arena.</a:t>
            </a:r>
          </a:p>
          <a:p>
            <a:r>
              <a:rPr lang="en-US" dirty="0" smtClean="0">
                <a:latin typeface="+mj-lt"/>
              </a:rPr>
              <a:t>For our prototype, simple video games will be used as the virtual environments. For example:</a:t>
            </a:r>
          </a:p>
        </p:txBody>
      </p:sp>
      <p:pic>
        <p:nvPicPr>
          <p:cNvPr id="14338" name="Picture 2"/>
          <p:cNvPicPr>
            <a:picLocks noChangeAspect="1" noChangeArrowheads="1"/>
          </p:cNvPicPr>
          <p:nvPr/>
        </p:nvPicPr>
        <p:blipFill>
          <a:blip r:embed="rId2" cstate="print"/>
          <a:srcRect/>
          <a:stretch>
            <a:fillRect/>
          </a:stretch>
        </p:blipFill>
        <p:spPr bwMode="auto">
          <a:xfrm>
            <a:off x="2133600" y="4495800"/>
            <a:ext cx="3619039" cy="165899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172200" y="4457700"/>
            <a:ext cx="2286000" cy="1714500"/>
          </a:xfrm>
          <a:prstGeom prst="rect">
            <a:avLst/>
          </a:prstGeom>
          <a:noFill/>
          <a:ln w="9525">
            <a:noFill/>
            <a:miter lim="800000"/>
            <a:headEnd/>
            <a:tailEnd/>
          </a:ln>
        </p:spPr>
      </p:pic>
      <p:sp>
        <p:nvSpPr>
          <p:cNvPr id="10" name="Rectangle 5"/>
          <p:cNvSpPr txBox="1">
            <a:spLocks noChangeArrowheads="1"/>
          </p:cNvSpPr>
          <p:nvPr/>
        </p:nvSpPr>
        <p:spPr bwMode="auto">
          <a:xfrm>
            <a:off x="2971800" y="6172200"/>
            <a:ext cx="23622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[3] Light Cycles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5"/>
          <p:cNvSpPr txBox="1">
            <a:spLocks noChangeArrowheads="1"/>
          </p:cNvSpPr>
          <p:nvPr/>
        </p:nvSpPr>
        <p:spPr bwMode="auto">
          <a:xfrm>
            <a:off x="6248400" y="6172200"/>
            <a:ext cx="25146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[4] Tank Simulation</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A camera connected to the application server overlooks the robot arena.</a:t>
            </a:r>
          </a:p>
          <a:p>
            <a:r>
              <a:rPr lang="en-US" dirty="0" smtClean="0"/>
              <a:t>The application server streams the video feed and the state of the simulated virtual world to remotely connected clients.</a:t>
            </a:r>
          </a:p>
        </p:txBody>
      </p:sp>
      <p:pic>
        <p:nvPicPr>
          <p:cNvPr id="15363" name="Picture 3"/>
          <p:cNvPicPr>
            <a:picLocks noChangeAspect="1" noChangeArrowheads="1"/>
          </p:cNvPicPr>
          <p:nvPr/>
        </p:nvPicPr>
        <p:blipFill>
          <a:blip r:embed="rId2" cstate="print"/>
          <a:srcRect/>
          <a:stretch>
            <a:fillRect/>
          </a:stretch>
        </p:blipFill>
        <p:spPr bwMode="auto">
          <a:xfrm>
            <a:off x="3810000" y="4191000"/>
            <a:ext cx="2622550" cy="1931431"/>
          </a:xfrm>
          <a:prstGeom prst="rect">
            <a:avLst/>
          </a:prstGeom>
          <a:noFill/>
          <a:ln w="9525">
            <a:noFill/>
            <a:miter lim="800000"/>
            <a:headEnd/>
            <a:tailEnd/>
          </a:ln>
        </p:spPr>
      </p:pic>
      <p:sp>
        <p:nvSpPr>
          <p:cNvPr id="12" name="Rectangle 5"/>
          <p:cNvSpPr txBox="1">
            <a:spLocks noChangeArrowheads="1"/>
          </p:cNvSpPr>
          <p:nvPr/>
        </p:nvSpPr>
        <p:spPr bwMode="auto">
          <a:xfrm>
            <a:off x="2362200" y="6172200"/>
            <a:ext cx="55626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ctr"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[5] Logitech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Quickcam</a:t>
            </a:r>
            <a:r>
              <a:rPr kumimoji="0" lang="en-US" sz="2000" b="0" i="0" u="none" strike="noStrike" kern="0" cap="none" spc="0" normalizeH="0" noProof="0" dirty="0" smtClean="0">
                <a:ln>
                  <a:noFill/>
                </a:ln>
                <a:solidFill>
                  <a:schemeClr val="tx1"/>
                </a:solidFill>
                <a:effectLst/>
                <a:uLnTx/>
                <a:uFillTx/>
                <a:latin typeface="+mn-lt"/>
                <a:ea typeface="+mn-ea"/>
                <a:cs typeface="+mn-cs"/>
              </a:rPr>
              <a:t> 9000 Pro</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735</Words>
  <Application>Microsoft Office PowerPoint</Application>
  <PresentationFormat>On-screen Show (4:3)</PresentationFormat>
  <Paragraphs>104</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vt:lpstr>
      <vt:lpstr>RoboWars SYSC 4907 Engineering Project</vt:lpstr>
      <vt:lpstr>Slide 2</vt:lpstr>
      <vt:lpstr>Project Objectives</vt:lpstr>
      <vt:lpstr>Solution</vt:lpstr>
      <vt:lpstr>Solution - System Architecture</vt:lpstr>
      <vt:lpstr>Solution - Hardware</vt:lpstr>
      <vt:lpstr>Solution – How it Works</vt:lpstr>
      <vt:lpstr>Solution – How it Works</vt:lpstr>
      <vt:lpstr>Solution – How it Works</vt:lpstr>
      <vt:lpstr>Solution – How it Works</vt:lpstr>
      <vt:lpstr>Solution - System Architecture</vt:lpstr>
      <vt:lpstr>Potential Applications</vt:lpstr>
      <vt:lpstr>Potential Applications</vt:lpstr>
      <vt:lpstr>Potential Application Elderly / Disabled Assistance</vt:lpstr>
      <vt:lpstr>Potential Application Search and Rescue</vt:lpstr>
      <vt:lpstr>Potential Application Security and Surveillance</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Alexander Craig</cp:lastModifiedBy>
  <cp:revision>82</cp:revision>
  <cp:lastPrinted>2003-01-16T15:49:46Z</cp:lastPrinted>
  <dcterms:created xsi:type="dcterms:W3CDTF">2003-01-15T21:15:39Z</dcterms:created>
  <dcterms:modified xsi:type="dcterms:W3CDTF">2011-01-16T19:25:45Z</dcterms:modified>
</cp:coreProperties>
</file>