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8" r:id="rId2"/>
    <p:sldId id="272" r:id="rId3"/>
    <p:sldId id="273" r:id="rId4"/>
    <p:sldId id="274" r:id="rId5"/>
    <p:sldId id="266" r:id="rId6"/>
    <p:sldId id="276" r:id="rId7"/>
    <p:sldId id="268" r:id="rId8"/>
    <p:sldId id="269" r:id="rId9"/>
    <p:sldId id="267" r:id="rId10"/>
    <p:sldId id="264" r:id="rId11"/>
    <p:sldId id="270" r:id="rId12"/>
    <p:sldId id="265" r:id="rId13"/>
    <p:sldId id="271" r:id="rId14"/>
    <p:sldId id="277" r:id="rId15"/>
    <p:sldId id="275" r:id="rId1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7070"/>
    <a:srgbClr val="F1004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5620"/>
    <p:restoredTop sz="94660"/>
  </p:normalViewPr>
  <p:slideViewPr>
    <p:cSldViewPr>
      <p:cViewPr varScale="1">
        <p:scale>
          <a:sx n="58" d="100"/>
          <a:sy n="58" d="100"/>
        </p:scale>
        <p:origin x="-84" y="-606"/>
      </p:cViewPr>
      <p:guideLst>
        <p:guide orient="horz" pos="2736"/>
        <p:guide pos="1248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fld id="{D0B3BCFB-CCA6-4C2D-A9A7-5EACA6688D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fld id="{F0BFB156-8091-4831-ABF0-514A9D5BC1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093516-3476-4826-BB14-C0D7E713CA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47272A-4001-449A-BA67-1F9B499A86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24700" y="1143000"/>
            <a:ext cx="1714500" cy="5257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81200" y="1143000"/>
            <a:ext cx="4991100" cy="5257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0ABF5B-ACBC-4F34-A387-27E3B7873A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AD8ACC-C1EC-4E20-8272-B249EC4319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143000"/>
            <a:ext cx="6858000" cy="914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981200" y="1981200"/>
            <a:ext cx="3352800" cy="4419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6400" y="1981200"/>
            <a:ext cx="3352800" cy="4419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5C536A-7770-4A1F-946E-053F34589E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0B1174-1C1B-4ED8-9CFD-D699B1ADD5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143000"/>
            <a:ext cx="6858000" cy="914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981200" y="1981200"/>
            <a:ext cx="6858000" cy="2133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81200" y="4267200"/>
            <a:ext cx="6858000" cy="2133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9ACC75-6063-46E2-86DA-4D6E5636F9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9B8883-6E3E-4CB7-9C75-1489B9E010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4E1105-810E-478D-8EA0-E5494CB459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AA04BF-F7BC-466A-87AF-21907A449D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81200" y="1981200"/>
            <a:ext cx="33528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6400" y="1981200"/>
            <a:ext cx="33528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4BE20F-8C4E-4950-BF66-E902E7151C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B2A9AE-3C86-4759-97D5-C1CB05C152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F39DC0-0516-4ADF-9F22-809D464BDC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6F4D49-435B-4B75-98B8-55620B0963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475D4E-3065-44F7-874E-F6DB28A73E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928F6A-985E-4168-8216-CE7F8D21A5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33D7D2-D3E7-49CE-941A-121B8D5224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5C0E3B-F2B6-4B5B-BAA6-9E0E77803E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47082D-752B-426C-B5B4-B08D381019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15A5C5-2A12-48A7-9CFD-D4E0280849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CA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8023A0-84A9-49F0-BE8C-20C0E35E60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046DFA-BD3A-49D3-8B5D-768A4D7B3B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BFF56E-52DB-47FF-B270-FAA7E18786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4FFBA6-5C5B-4392-A669-10CFC4B459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Rectangle 9"/>
          <p:cNvSpPr>
            <a:spLocks noChangeArrowheads="1"/>
          </p:cNvSpPr>
          <p:nvPr userDrawn="1"/>
        </p:nvSpPr>
        <p:spPr bwMode="auto">
          <a:xfrm>
            <a:off x="0" y="1066800"/>
            <a:ext cx="1828800" cy="3276600"/>
          </a:xfrm>
          <a:prstGeom prst="rect">
            <a:avLst/>
          </a:prstGeom>
          <a:solidFill>
            <a:srgbClr val="70707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CA">
              <a:cs typeface="+mn-cs"/>
            </a:endParaRPr>
          </a:p>
        </p:txBody>
      </p:sp>
      <p:sp>
        <p:nvSpPr>
          <p:cNvPr id="1035" name="Rectangle 11"/>
          <p:cNvSpPr>
            <a:spLocks noChangeArrowheads="1"/>
          </p:cNvSpPr>
          <p:nvPr userDrawn="1"/>
        </p:nvSpPr>
        <p:spPr bwMode="auto">
          <a:xfrm>
            <a:off x="0" y="700088"/>
            <a:ext cx="1828800" cy="301625"/>
          </a:xfrm>
          <a:prstGeom prst="rect">
            <a:avLst/>
          </a:prstGeom>
          <a:solidFill>
            <a:srgbClr val="F1004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CA">
              <a:cs typeface="+mn-cs"/>
            </a:endParaRPr>
          </a:p>
        </p:txBody>
      </p:sp>
      <p:sp>
        <p:nvSpPr>
          <p:cNvPr id="1036" name="Rectangle 12"/>
          <p:cNvSpPr>
            <a:spLocks noChangeArrowheads="1"/>
          </p:cNvSpPr>
          <p:nvPr userDrawn="1"/>
        </p:nvSpPr>
        <p:spPr bwMode="auto">
          <a:xfrm>
            <a:off x="1905000" y="700088"/>
            <a:ext cx="7239000" cy="3048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CA">
              <a:cs typeface="+mn-cs"/>
            </a:endParaRPr>
          </a:p>
        </p:txBody>
      </p:sp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81200" y="1143000"/>
            <a:ext cx="6858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81200" y="1981200"/>
            <a:ext cx="68580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77000"/>
            <a:ext cx="2438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Egyptienne F Bold" charset="0"/>
                <a:cs typeface="+mn-cs"/>
              </a:defRPr>
            </a:lvl1pPr>
          </a:lstStyle>
          <a:p>
            <a:pPr>
              <a:defRPr/>
            </a:pPr>
            <a:fld id="{3AA0ECC0-DD58-4F6A-9018-B62630B042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77000"/>
            <a:ext cx="2438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Egyptienne F Bold" charset="0"/>
                <a:cs typeface="+mn-cs"/>
              </a:defRPr>
            </a:lvl1pPr>
          </a:lstStyle>
          <a:p>
            <a:pPr>
              <a:defRPr/>
            </a:pPr>
            <a:fld id="{17F75431-F629-4E50-AE05-A98CD7E06D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4" name="Picture 14" descr="CarletonWide_Tag_K_186"/>
          <p:cNvPicPr>
            <a:picLocks noChangeAspect="1" noChangeArrowheads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152400" y="4495800"/>
            <a:ext cx="1524000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F1004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F10040"/>
          </a:solidFill>
          <a:latin typeface="Egyptienne F Black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F10040"/>
          </a:solidFill>
          <a:latin typeface="Egyptienne F Black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F10040"/>
          </a:solidFill>
          <a:latin typeface="Egyptienne F Black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F10040"/>
          </a:solidFill>
          <a:latin typeface="Egyptienne F Black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rgbClr val="F10040"/>
          </a:solidFill>
          <a:latin typeface="Egyptienne F Black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rgbClr val="F10040"/>
          </a:solidFill>
          <a:latin typeface="Egyptienne F Black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rgbClr val="F10040"/>
          </a:solidFill>
          <a:latin typeface="Egyptienne F Black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rgbClr val="F10040"/>
          </a:solidFill>
          <a:latin typeface="Egyptienne F Black" pitchFamily="18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F10040"/>
        </a:buClr>
        <a:buFont typeface="Wingdings" pitchFamily="2" charset="2"/>
        <a:buChar char="§"/>
        <a:defRPr sz="2300">
          <a:solidFill>
            <a:schemeClr val="tx1"/>
          </a:solidFill>
          <a:latin typeface="+mn-lt"/>
          <a:ea typeface="+mn-ea"/>
          <a:cs typeface="+mn-cs"/>
        </a:defRPr>
      </a:lvl1pPr>
      <a:lvl2pPr marL="684213" indent="-227013" algn="l" rtl="0" eaLnBrk="0" fontAlgn="base" hangingPunct="0">
        <a:spcBef>
          <a:spcPct val="20000"/>
        </a:spcBef>
        <a:spcAft>
          <a:spcPct val="0"/>
        </a:spcAft>
        <a:buClr>
          <a:srgbClr val="F10040"/>
        </a:buClr>
        <a:buChar char="–"/>
        <a:defRPr>
          <a:solidFill>
            <a:schemeClr val="tx1"/>
          </a:solidFill>
          <a:latin typeface="+mn-lt"/>
        </a:defRPr>
      </a:lvl2pPr>
      <a:lvl3pPr marL="971550" indent="-173038" algn="l" rtl="0" eaLnBrk="0" fontAlgn="base" hangingPunct="0">
        <a:spcBef>
          <a:spcPct val="20000"/>
        </a:spcBef>
        <a:spcAft>
          <a:spcPct val="0"/>
        </a:spcAft>
        <a:buClr>
          <a:srgbClr val="F10040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3pPr>
      <a:lvl4pPr marL="1312863" indent="-227013" algn="l" rtl="0" eaLnBrk="0" fontAlgn="base" hangingPunct="0">
        <a:spcBef>
          <a:spcPct val="20000"/>
        </a:spcBef>
        <a:spcAft>
          <a:spcPct val="0"/>
        </a:spcAft>
        <a:buClr>
          <a:srgbClr val="F10040"/>
        </a:buClr>
        <a:buChar char="–"/>
        <a:defRPr>
          <a:solidFill>
            <a:schemeClr val="tx1"/>
          </a:solidFill>
          <a:latin typeface="+mn-lt"/>
        </a:defRPr>
      </a:lvl4pPr>
      <a:lvl5pPr marL="1595438" indent="-161925" algn="l" rtl="0" eaLnBrk="0" fontAlgn="base" hangingPunct="0">
        <a:spcBef>
          <a:spcPct val="20000"/>
        </a:spcBef>
        <a:spcAft>
          <a:spcPct val="0"/>
        </a:spcAft>
        <a:buClr>
          <a:srgbClr val="F10040"/>
        </a:buClr>
        <a:buChar char="»"/>
        <a:defRPr>
          <a:solidFill>
            <a:schemeClr val="tx1"/>
          </a:solidFill>
          <a:latin typeface="+mn-lt"/>
        </a:defRPr>
      </a:lvl5pPr>
      <a:lvl6pPr marL="2052638" indent="-161925" algn="l" rtl="0" fontAlgn="base">
        <a:spcBef>
          <a:spcPct val="20000"/>
        </a:spcBef>
        <a:spcAft>
          <a:spcPct val="0"/>
        </a:spcAft>
        <a:buClr>
          <a:srgbClr val="F10040"/>
        </a:buClr>
        <a:buChar char="»"/>
        <a:defRPr>
          <a:solidFill>
            <a:schemeClr val="tx1"/>
          </a:solidFill>
          <a:latin typeface="+mn-lt"/>
        </a:defRPr>
      </a:lvl6pPr>
      <a:lvl7pPr marL="2509838" indent="-161925" algn="l" rtl="0" fontAlgn="base">
        <a:spcBef>
          <a:spcPct val="20000"/>
        </a:spcBef>
        <a:spcAft>
          <a:spcPct val="0"/>
        </a:spcAft>
        <a:buClr>
          <a:srgbClr val="F10040"/>
        </a:buClr>
        <a:buChar char="»"/>
        <a:defRPr>
          <a:solidFill>
            <a:schemeClr val="tx1"/>
          </a:solidFill>
          <a:latin typeface="+mn-lt"/>
        </a:defRPr>
      </a:lvl7pPr>
      <a:lvl8pPr marL="2967038" indent="-161925" algn="l" rtl="0" fontAlgn="base">
        <a:spcBef>
          <a:spcPct val="20000"/>
        </a:spcBef>
        <a:spcAft>
          <a:spcPct val="0"/>
        </a:spcAft>
        <a:buClr>
          <a:srgbClr val="F10040"/>
        </a:buClr>
        <a:buChar char="»"/>
        <a:defRPr>
          <a:solidFill>
            <a:schemeClr val="tx1"/>
          </a:solidFill>
          <a:latin typeface="+mn-lt"/>
        </a:defRPr>
      </a:lvl8pPr>
      <a:lvl9pPr marL="3424238" indent="-161925" algn="l" rtl="0" fontAlgn="base">
        <a:spcBef>
          <a:spcPct val="20000"/>
        </a:spcBef>
        <a:spcAft>
          <a:spcPct val="0"/>
        </a:spcAft>
        <a:buClr>
          <a:srgbClr val="F10040"/>
        </a:buClr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E6456843-D061-4CA7-A753-E18045C70C69}" type="slidenum">
              <a:rPr lang="en-US" smtClean="0">
                <a:latin typeface="Egyptienne F Bold"/>
                <a:cs typeface="Arial" charset="0"/>
              </a:rPr>
              <a:pPr/>
              <a:t>1</a:t>
            </a:fld>
            <a:endParaRPr lang="en-US" smtClean="0">
              <a:latin typeface="Egyptienne F Bold"/>
              <a:cs typeface="Arial" charset="0"/>
            </a:endParaRPr>
          </a:p>
        </p:txBody>
      </p:sp>
      <p:sp>
        <p:nvSpPr>
          <p:cNvPr id="16386" name="Rectangle 5"/>
          <p:cNvSpPr>
            <a:spLocks noChangeArrowheads="1"/>
          </p:cNvSpPr>
          <p:nvPr/>
        </p:nvSpPr>
        <p:spPr bwMode="auto">
          <a:xfrm>
            <a:off x="1905000" y="1066800"/>
            <a:ext cx="3124200" cy="3276600"/>
          </a:xfrm>
          <a:prstGeom prst="rect">
            <a:avLst/>
          </a:prstGeom>
          <a:solidFill>
            <a:srgbClr val="F1004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CA"/>
          </a:p>
        </p:txBody>
      </p:sp>
      <p:sp>
        <p:nvSpPr>
          <p:cNvPr id="16387" name="Text Box 6"/>
          <p:cNvSpPr txBox="1">
            <a:spLocks noChangeArrowheads="1"/>
          </p:cNvSpPr>
          <p:nvPr/>
        </p:nvSpPr>
        <p:spPr bwMode="auto">
          <a:xfrm>
            <a:off x="2133600" y="1371600"/>
            <a:ext cx="2590800" cy="1249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800">
                <a:solidFill>
                  <a:schemeClr val="bg1"/>
                </a:solidFill>
                <a:latin typeface="Egyptienne F Black"/>
              </a:rPr>
              <a:t>RoboWars </a:t>
            </a:r>
            <a:r>
              <a:rPr lang="en-US">
                <a:solidFill>
                  <a:schemeClr val="bg1"/>
                </a:solidFill>
                <a:latin typeface="Egyptienne F Black"/>
              </a:rPr>
              <a:t>Virtual Elements and Testing</a:t>
            </a:r>
            <a:endParaRPr lang="en-US">
              <a:solidFill>
                <a:schemeClr val="bg1"/>
              </a:solidFill>
              <a:latin typeface="Egyptienne F Roman"/>
            </a:endParaRPr>
          </a:p>
        </p:txBody>
      </p:sp>
      <p:sp>
        <p:nvSpPr>
          <p:cNvPr id="16388" name="Text Box 7"/>
          <p:cNvSpPr txBox="1">
            <a:spLocks noChangeArrowheads="1"/>
          </p:cNvSpPr>
          <p:nvPr/>
        </p:nvSpPr>
        <p:spPr bwMode="auto">
          <a:xfrm>
            <a:off x="5181600" y="1066800"/>
            <a:ext cx="3581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endParaRPr lang="en-CA"/>
          </a:p>
        </p:txBody>
      </p:sp>
      <p:sp>
        <p:nvSpPr>
          <p:cNvPr id="16389" name="Text Box 9"/>
          <p:cNvSpPr txBox="1">
            <a:spLocks noChangeArrowheads="1"/>
          </p:cNvSpPr>
          <p:nvPr/>
        </p:nvSpPr>
        <p:spPr bwMode="auto">
          <a:xfrm>
            <a:off x="2133600" y="3200400"/>
            <a:ext cx="2590800" cy="79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300">
                <a:solidFill>
                  <a:schemeClr val="bg1"/>
                </a:solidFill>
                <a:latin typeface="Egyptienne F Black"/>
              </a:rPr>
              <a:t>Presented By:</a:t>
            </a:r>
            <a:br>
              <a:rPr lang="en-US" sz="2300">
                <a:solidFill>
                  <a:schemeClr val="bg1"/>
                </a:solidFill>
                <a:latin typeface="Egyptienne F Black"/>
              </a:rPr>
            </a:br>
            <a:r>
              <a:rPr lang="en-US" sz="2300">
                <a:solidFill>
                  <a:schemeClr val="bg1"/>
                </a:solidFill>
                <a:latin typeface="Egyptienne F Black"/>
              </a:rPr>
              <a:t>Alex Dinardo</a:t>
            </a:r>
          </a:p>
        </p:txBody>
      </p:sp>
      <p:sp>
        <p:nvSpPr>
          <p:cNvPr id="16390" name="Text Box 10"/>
          <p:cNvSpPr txBox="1">
            <a:spLocks noChangeArrowheads="1"/>
          </p:cNvSpPr>
          <p:nvPr/>
        </p:nvSpPr>
        <p:spPr bwMode="auto">
          <a:xfrm>
            <a:off x="5105400" y="1066800"/>
            <a:ext cx="381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>
                <a:latin typeface="Egyptienne F Black"/>
              </a:rPr>
              <a:t>Topics:</a:t>
            </a:r>
          </a:p>
        </p:txBody>
      </p:sp>
      <p:sp>
        <p:nvSpPr>
          <p:cNvPr id="16391" name="Text Box 11"/>
          <p:cNvSpPr txBox="1">
            <a:spLocks noChangeArrowheads="1"/>
          </p:cNvSpPr>
          <p:nvPr/>
        </p:nvSpPr>
        <p:spPr bwMode="auto">
          <a:xfrm>
            <a:off x="5105400" y="1600200"/>
            <a:ext cx="3657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endParaRPr lang="en-CA"/>
          </a:p>
        </p:txBody>
      </p:sp>
      <p:sp>
        <p:nvSpPr>
          <p:cNvPr id="16392" name="Rectangle 14"/>
          <p:cNvSpPr>
            <a:spLocks noChangeArrowheads="1"/>
          </p:cNvSpPr>
          <p:nvPr/>
        </p:nvSpPr>
        <p:spPr bwMode="auto">
          <a:xfrm>
            <a:off x="5181600" y="1600200"/>
            <a:ext cx="373380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F10040"/>
              </a:buClr>
              <a:buFont typeface="Wingdings" pitchFamily="2" charset="2"/>
              <a:buChar char="§"/>
            </a:pPr>
            <a:r>
              <a:rPr lang="en-US" sz="2300">
                <a:latin typeface="Egyptienne F Black"/>
              </a:rPr>
              <a:t>Augmented Reality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F10040"/>
              </a:buClr>
              <a:buFont typeface="Wingdings" pitchFamily="2" charset="2"/>
              <a:buChar char="§"/>
            </a:pPr>
            <a:r>
              <a:rPr lang="en-US" sz="2300">
                <a:latin typeface="Egyptienne F Black"/>
              </a:rPr>
              <a:t>Server Model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F10040"/>
              </a:buClr>
              <a:buFont typeface="Wingdings" pitchFamily="2" charset="2"/>
              <a:buChar char="§"/>
            </a:pPr>
            <a:r>
              <a:rPr lang="en-US" sz="2300">
                <a:latin typeface="Egyptienne F Black"/>
              </a:rPr>
              <a:t>Testing Plan</a:t>
            </a:r>
            <a:endParaRPr lang="en-US" sz="1800">
              <a:latin typeface="Egyptienne F Black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0" y="1143000"/>
            <a:ext cx="6858000" cy="914400"/>
          </a:xfrm>
        </p:spPr>
        <p:txBody>
          <a:bodyPr/>
          <a:lstStyle/>
          <a:p>
            <a:r>
              <a:rPr lang="en-CA" smtClean="0"/>
              <a:t>Stubbing of System Modules</a:t>
            </a:r>
          </a:p>
        </p:txBody>
      </p:sp>
      <p:pic>
        <p:nvPicPr>
          <p:cNvPr id="24578" name="Picture 4" descr="slidesPic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9800" y="1905000"/>
            <a:ext cx="6307138" cy="351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Stubbing of System Modules</a:t>
            </a:r>
          </a:p>
        </p:txBody>
      </p:sp>
      <p:sp>
        <p:nvSpPr>
          <p:cNvPr id="2560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mtClean="0"/>
              <a:t>The model stub</a:t>
            </a:r>
          </a:p>
          <a:p>
            <a:pPr lvl="1"/>
            <a:r>
              <a:rPr lang="en-CA" smtClean="0"/>
              <a:t>Only one robot</a:t>
            </a:r>
          </a:p>
          <a:p>
            <a:pPr lvl="1"/>
            <a:r>
              <a:rPr lang="en-CA" smtClean="0"/>
              <a:t>No virtual entities</a:t>
            </a:r>
          </a:p>
          <a:p>
            <a:pPr lvl="1"/>
            <a:r>
              <a:rPr lang="en-CA" smtClean="0"/>
              <a:t>No command or control restrictions</a:t>
            </a:r>
          </a:p>
          <a:p>
            <a:pPr lvl="1"/>
            <a:endParaRPr lang="en-CA" smtClean="0"/>
          </a:p>
          <a:p>
            <a:r>
              <a:rPr lang="en-CA" smtClean="0"/>
              <a:t>Meant for easily testing the communication between the client and robot without worrying about broken game logic.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0" y="1143000"/>
            <a:ext cx="6858000" cy="914400"/>
          </a:xfrm>
        </p:spPr>
        <p:txBody>
          <a:bodyPr/>
          <a:lstStyle/>
          <a:p>
            <a:r>
              <a:rPr lang="en-CA" smtClean="0"/>
              <a:t>Stubbing of System Modules</a:t>
            </a:r>
          </a:p>
        </p:txBody>
      </p:sp>
      <p:pic>
        <p:nvPicPr>
          <p:cNvPr id="26626" name="Picture 6" descr="slidesPic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1600200"/>
            <a:ext cx="7010400" cy="3906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Stubbing of System Modules</a:t>
            </a:r>
          </a:p>
        </p:txBody>
      </p:sp>
      <p:sp>
        <p:nvSpPr>
          <p:cNvPr id="2765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mtClean="0"/>
              <a:t>For testing the outlying modules, stubbing the controller simply involves injecting the set of signals that the given module expects (and some it doesn’t expect).</a:t>
            </a:r>
          </a:p>
          <a:p>
            <a:r>
              <a:rPr lang="en-CA" smtClean="0"/>
              <a:t>Unit testing should cover all methods that don’t rely on external signals.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CA" smtClean="0"/>
              <a:t>Non-Functional Testing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CA" smtClean="0"/>
              <a:t>Other things to consider when testing system wide:</a:t>
            </a:r>
          </a:p>
          <a:p>
            <a:pPr lvl="1"/>
            <a:r>
              <a:rPr lang="en-CA" smtClean="0"/>
              <a:t>Network Latency</a:t>
            </a:r>
          </a:p>
          <a:p>
            <a:pPr lvl="1"/>
            <a:r>
              <a:rPr lang="en-CA" smtClean="0"/>
              <a:t>Network Bandtwidth</a:t>
            </a:r>
          </a:p>
          <a:p>
            <a:pPr lvl="1"/>
            <a:r>
              <a:rPr lang="en-CA" smtClean="0"/>
              <a:t>Performance Issues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References</a:t>
            </a:r>
          </a:p>
        </p:txBody>
      </p:sp>
      <p:sp>
        <p:nvSpPr>
          <p:cNvPr id="2867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z="1600" smtClean="0"/>
              <a:t>http://www.raizlabs.com/blog/262/augmented-reality-gps</a:t>
            </a:r>
          </a:p>
          <a:p>
            <a:r>
              <a:rPr lang="en-CA" sz="1600" smtClean="0"/>
              <a:t>http://questvisual.com/</a:t>
            </a:r>
          </a:p>
          <a:p>
            <a:r>
              <a:rPr lang="en-CA" sz="1600" smtClean="0"/>
              <a:t>http://petitinvention.wordpress.com/2008/08/20/future-of-mobile-search-virtual-shopping-1/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Augmented Reality</a:t>
            </a:r>
          </a:p>
        </p:txBody>
      </p:sp>
      <p:sp>
        <p:nvSpPr>
          <p:cNvPr id="17410" name="Rectangle 4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CA" sz="2100" smtClean="0"/>
              <a:t>A fast growing area of research and development with never before thought of everyday applications.</a:t>
            </a:r>
          </a:p>
          <a:p>
            <a:r>
              <a:rPr lang="en-CA" sz="2100" smtClean="0"/>
              <a:t>Applications made possible largely thanks to easily searchable data in the internet, combined with wireless technology.</a:t>
            </a:r>
          </a:p>
        </p:txBody>
      </p:sp>
      <p:pic>
        <p:nvPicPr>
          <p:cNvPr id="17411" name="Picture 6" descr="augmented_reality"/>
          <p:cNvPicPr>
            <a:picLocks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5257800" y="1828800"/>
            <a:ext cx="3657600" cy="2706688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Augmented Reality</a:t>
            </a:r>
          </a:p>
        </p:txBody>
      </p:sp>
      <p:sp>
        <p:nvSpPr>
          <p:cNvPr id="18434" name="Rectangle 7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CA" sz="2100" smtClean="0"/>
              <a:t>Today’s mobile platforms and devices are very powerful.</a:t>
            </a:r>
          </a:p>
          <a:p>
            <a:r>
              <a:rPr lang="en-CA" sz="2100" smtClean="0"/>
              <a:t>Access to internet and advanced visual interfaces allow for new ideas to be realised easier than before.</a:t>
            </a:r>
          </a:p>
        </p:txBody>
      </p:sp>
      <p:pic>
        <p:nvPicPr>
          <p:cNvPr id="18435" name="Picture 8" descr="future_search7-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62200" y="3886200"/>
            <a:ext cx="26670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6" name="Picture 9" descr="other_purposes-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00" y="3886200"/>
            <a:ext cx="2628900" cy="262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Augmented Reality</a:t>
            </a:r>
          </a:p>
        </p:txBody>
      </p:sp>
      <p:sp>
        <p:nvSpPr>
          <p:cNvPr id="19458" name="Rectangle 5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CA" sz="2100" smtClean="0"/>
              <a:t>Actual example in today’s technology: WordLens, a real time translation app for IPhone.</a:t>
            </a:r>
          </a:p>
        </p:txBody>
      </p:sp>
      <p:pic>
        <p:nvPicPr>
          <p:cNvPr id="19459" name="Picture 10" descr="quest-visual-word-lens-1"/>
          <p:cNvPicPr>
            <a:picLocks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2286000" y="2971800"/>
            <a:ext cx="5935663" cy="3657600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0" y="1143000"/>
            <a:ext cx="6858000" cy="914400"/>
          </a:xfrm>
        </p:spPr>
        <p:txBody>
          <a:bodyPr/>
          <a:lstStyle/>
          <a:p>
            <a:r>
              <a:rPr lang="en-CA" smtClean="0"/>
              <a:t>Structure of System – How It Works</a:t>
            </a:r>
          </a:p>
        </p:txBody>
      </p:sp>
      <p:pic>
        <p:nvPicPr>
          <p:cNvPr id="22530" name="Picture 4" descr="slidesPic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1752600"/>
            <a:ext cx="7086600" cy="3884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CA" smtClean="0"/>
              <a:t>The Server Controller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CA" smtClean="0"/>
              <a:t>Responsibilities:</a:t>
            </a:r>
          </a:p>
          <a:p>
            <a:pPr lvl="1"/>
            <a:r>
              <a:rPr lang="en-CA" smtClean="0"/>
              <a:t>Routing of commands and signals</a:t>
            </a:r>
          </a:p>
          <a:p>
            <a:pPr lvl="1"/>
            <a:r>
              <a:rPr lang="en-CA" smtClean="0"/>
              <a:t>Maintaining network connection between clients and robots</a:t>
            </a:r>
          </a:p>
          <a:p>
            <a:pPr lvl="1"/>
            <a:r>
              <a:rPr lang="en-CA" smtClean="0"/>
              <a:t>Encoding video to stream to mobile clients</a:t>
            </a:r>
          </a:p>
          <a:p>
            <a:pPr lvl="1"/>
            <a:r>
              <a:rPr lang="en-CA" smtClean="0"/>
              <a:t>Lobby system and chat room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The Server Model</a:t>
            </a:r>
          </a:p>
        </p:txBody>
      </p:sp>
      <p:sp>
        <p:nvSpPr>
          <p:cNvPr id="2048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mtClean="0"/>
              <a:t>Stores the logical representation of the robots and their position and heading, and the game state.</a:t>
            </a:r>
          </a:p>
          <a:p>
            <a:r>
              <a:rPr lang="en-CA" smtClean="0"/>
              <a:t>Uses the representation of the robots to interact with the virtual elements of the game.</a:t>
            </a:r>
          </a:p>
          <a:p>
            <a:r>
              <a:rPr lang="en-CA" smtClean="0"/>
              <a:t>Accepts incoming position updates and robot commands from the controller.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The Server Model</a:t>
            </a:r>
          </a:p>
        </p:txBody>
      </p:sp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mtClean="0"/>
              <a:t>Sends game state updates (bound for the client) and override commands (bound for the robot) all to the controller.</a:t>
            </a:r>
          </a:p>
          <a:p>
            <a:r>
              <a:rPr lang="en-CA" smtClean="0"/>
              <a:t>The entire game state is serialized and sent to the Android client, where the changes in the state (represented by 3D OpenGL graphics) are updated on the screen.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Structure of System</a:t>
            </a:r>
          </a:p>
        </p:txBody>
      </p:sp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mtClean="0"/>
              <a:t>Discrete modules with rigidly defined responsibilities.</a:t>
            </a:r>
          </a:p>
          <a:p>
            <a:r>
              <a:rPr lang="en-CA" smtClean="0"/>
              <a:t>Easy to test with unit testing (internal functionality only).</a:t>
            </a:r>
          </a:p>
          <a:p>
            <a:r>
              <a:rPr lang="en-CA" smtClean="0"/>
              <a:t>For functionality that depend on signals passed in from other modules, stubbing is required for ease of testing.</a:t>
            </a:r>
          </a:p>
          <a:p>
            <a:r>
              <a:rPr lang="en-CA" smtClean="0"/>
              <a:t>No unrelated functionality of stub is needed, only meant for injecting all possible signals for given module to process.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1">
      <a:majorFont>
        <a:latin typeface="Egyptienne F Black"/>
        <a:ea typeface=""/>
        <a:cs typeface=""/>
      </a:majorFont>
      <a:minorFont>
        <a:latin typeface="Egyptienne F Blac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559</TotalTime>
  <Words>382</Words>
  <Application>Microsoft Office PowerPoint</Application>
  <PresentationFormat>On-screen Show (4:3)</PresentationFormat>
  <Paragraphs>55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Design Template</vt:lpstr>
      </vt:variant>
      <vt:variant>
        <vt:i4>13</vt:i4>
      </vt:variant>
      <vt:variant>
        <vt:lpstr>Slide Titles</vt:lpstr>
      </vt:variant>
      <vt:variant>
        <vt:i4>15</vt:i4>
      </vt:variant>
    </vt:vector>
  </HeadingPairs>
  <TitlesOfParts>
    <vt:vector size="34" baseType="lpstr">
      <vt:lpstr>Times</vt:lpstr>
      <vt:lpstr>Arial</vt:lpstr>
      <vt:lpstr>Egyptienne F Black</vt:lpstr>
      <vt:lpstr>Wingdings</vt:lpstr>
      <vt:lpstr>Egyptienne F Bold</vt:lpstr>
      <vt:lpstr>Egyptienne F Roman</vt:lpstr>
      <vt:lpstr>Blank</vt:lpstr>
      <vt:lpstr>Blank</vt:lpstr>
      <vt:lpstr>Blank</vt:lpstr>
      <vt:lpstr>Blank</vt:lpstr>
      <vt:lpstr>Blank</vt:lpstr>
      <vt:lpstr>Blank</vt:lpstr>
      <vt:lpstr>Blank</vt:lpstr>
      <vt:lpstr>Blank</vt:lpstr>
      <vt:lpstr>Blank</vt:lpstr>
      <vt:lpstr>Blank</vt:lpstr>
      <vt:lpstr>Blank</vt:lpstr>
      <vt:lpstr>Blank</vt:lpstr>
      <vt:lpstr>Blank</vt:lpstr>
      <vt:lpstr>Slide 1</vt:lpstr>
      <vt:lpstr>Augmented Reality</vt:lpstr>
      <vt:lpstr>Augmented Reality</vt:lpstr>
      <vt:lpstr>Augmented Reality</vt:lpstr>
      <vt:lpstr>Structure of System – How It Works</vt:lpstr>
      <vt:lpstr>The Server Controller</vt:lpstr>
      <vt:lpstr>The Server Model</vt:lpstr>
      <vt:lpstr>The Server Model</vt:lpstr>
      <vt:lpstr>Structure of System</vt:lpstr>
      <vt:lpstr>Stubbing of System Modules</vt:lpstr>
      <vt:lpstr>Stubbing of System Modules</vt:lpstr>
      <vt:lpstr>Stubbing of System Modules</vt:lpstr>
      <vt:lpstr>Stubbing of System Modules</vt:lpstr>
      <vt:lpstr>Non-Functional Testing</vt:lpstr>
      <vt:lpstr>References</vt:lpstr>
    </vt:vector>
  </TitlesOfParts>
  <Company>Hewson Bridge and Smith Ltd.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Studio</dc:creator>
  <cp:lastModifiedBy>Alex</cp:lastModifiedBy>
  <cp:revision>73</cp:revision>
  <cp:lastPrinted>2003-01-16T15:49:46Z</cp:lastPrinted>
  <dcterms:created xsi:type="dcterms:W3CDTF">2003-01-15T21:15:39Z</dcterms:created>
  <dcterms:modified xsi:type="dcterms:W3CDTF">2011-01-16T18:58:28Z</dcterms:modified>
</cp:coreProperties>
</file>