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7070"/>
    <a:srgbClr val="F1004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02" y="-330"/>
      </p:cViewPr>
      <p:guideLst>
        <p:guide orient="horz" pos="2736"/>
        <p:guide pos="124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B95CFC-8D90-4955-B2B9-C1437AEA923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0E7371-80A2-4894-A71A-E39284D7ECA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ChangeArrowheads="1"/>
          </p:cNvSpPr>
          <p:nvPr userDrawn="1"/>
        </p:nvSpPr>
        <p:spPr bwMode="auto">
          <a:xfrm>
            <a:off x="0" y="1066800"/>
            <a:ext cx="1828800" cy="3276600"/>
          </a:xfrm>
          <a:prstGeom prst="rect">
            <a:avLst/>
          </a:prstGeom>
          <a:solidFill>
            <a:srgbClr val="70707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083" name="Rectangle 11"/>
          <p:cNvSpPr>
            <a:spLocks noChangeArrowheads="1"/>
          </p:cNvSpPr>
          <p:nvPr userDrawn="1"/>
        </p:nvSpPr>
        <p:spPr bwMode="auto">
          <a:xfrm>
            <a:off x="1905000" y="1066800"/>
            <a:ext cx="7239000" cy="3276600"/>
          </a:xfrm>
          <a:prstGeom prst="rect">
            <a:avLst/>
          </a:prstGeom>
          <a:solidFill>
            <a:srgbClr val="F1004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080" name="Rectangle 8"/>
          <p:cNvSpPr>
            <a:spLocks noChangeArrowheads="1"/>
          </p:cNvSpPr>
          <p:nvPr userDrawn="1"/>
        </p:nvSpPr>
        <p:spPr bwMode="auto">
          <a:xfrm>
            <a:off x="0" y="700088"/>
            <a:ext cx="1828800" cy="301625"/>
          </a:xfrm>
          <a:prstGeom prst="rect">
            <a:avLst/>
          </a:prstGeom>
          <a:solidFill>
            <a:srgbClr val="F1004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081" name="Rectangle 9"/>
          <p:cNvSpPr>
            <a:spLocks noChangeArrowheads="1"/>
          </p:cNvSpPr>
          <p:nvPr userDrawn="1"/>
        </p:nvSpPr>
        <p:spPr bwMode="auto">
          <a:xfrm>
            <a:off x="1905000" y="700088"/>
            <a:ext cx="7239000" cy="304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1066800"/>
            <a:ext cx="7239000" cy="1981200"/>
          </a:xfrm>
        </p:spPr>
        <p:txBody>
          <a:bodyPr lIns="91440" tIns="45720" rIns="91440" bIns="45720" anchor="ctr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3200400"/>
            <a:ext cx="7239000" cy="1143000"/>
          </a:xfrm>
        </p:spPr>
        <p:txBody>
          <a:bodyPr lIns="91440" tIns="45720" rIns="91440" bIns="45720"/>
          <a:lstStyle>
            <a:lvl1pPr marL="0" indent="0" algn="ctr">
              <a:buFont typeface="Wingdings" pitchFamily="2" charset="2"/>
              <a:buNone/>
              <a:defRPr sz="1800">
                <a:solidFill>
                  <a:schemeClr val="bg1"/>
                </a:solidFill>
                <a:latin typeface="Egyptienne F Bold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3086" name="Picture 14" descr="CarletonWide_Tag_K_18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495800"/>
            <a:ext cx="1524000" cy="58578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49CFD9-8BAA-4A0F-8F20-A891D4175D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1143000"/>
            <a:ext cx="1714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200" y="1143000"/>
            <a:ext cx="4991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7042A6-A296-4C07-AE00-C52EE7194C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AAA69A5-C75C-4017-9902-6D5483EF4E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DD8A70B-4059-4881-A5B3-46D5E90742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3352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981200"/>
            <a:ext cx="3352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241B81-57B7-4E05-A8B4-380D9B6ADB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AA1D56-2B75-4F6B-864D-F45348FE20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2D81207-3B77-4A21-8640-E05D8F4875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3E43F62-AD18-438E-94D7-BEB892D67E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25E2AD7-EE68-4051-906D-7770810C4E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F09DA2-D6ED-485C-9AF3-A8469BAE5A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0" y="1066800"/>
            <a:ext cx="1828800" cy="3276600"/>
          </a:xfrm>
          <a:prstGeom prst="rect">
            <a:avLst/>
          </a:prstGeom>
          <a:solidFill>
            <a:srgbClr val="70707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0" y="700088"/>
            <a:ext cx="1828800" cy="301625"/>
          </a:xfrm>
          <a:prstGeom prst="rect">
            <a:avLst/>
          </a:prstGeom>
          <a:solidFill>
            <a:srgbClr val="F1004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1905000" y="700088"/>
            <a:ext cx="7239000" cy="304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143000"/>
            <a:ext cx="685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981200"/>
            <a:ext cx="6858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438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Egyptienne F Bold" charset="0"/>
              </a:defRPr>
            </a:lvl1pPr>
          </a:lstStyle>
          <a:p>
            <a:fld id="{7AAD6E8B-F330-435F-8DF6-75D3B5C19E2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8" name="Picture 14" descr="CarletonWide_Tag_K_186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4495800"/>
            <a:ext cx="1524000" cy="5857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10040"/>
        </a:buClr>
        <a:buFont typeface="Wingdings" pitchFamily="2" charset="2"/>
        <a:buChar char="§"/>
        <a:defRPr sz="23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fontAlgn="base">
        <a:spcBef>
          <a:spcPct val="20000"/>
        </a:spcBef>
        <a:spcAft>
          <a:spcPct val="0"/>
        </a:spcAft>
        <a:buClr>
          <a:srgbClr val="F10040"/>
        </a:buClr>
        <a:buChar char="–"/>
        <a:defRPr>
          <a:solidFill>
            <a:schemeClr val="tx1"/>
          </a:solidFill>
          <a:latin typeface="+mn-lt"/>
        </a:defRPr>
      </a:lvl2pPr>
      <a:lvl3pPr marL="971550" indent="-173038" algn="l" rtl="0" fontAlgn="base">
        <a:spcBef>
          <a:spcPct val="20000"/>
        </a:spcBef>
        <a:spcAft>
          <a:spcPct val="0"/>
        </a:spcAft>
        <a:buClr>
          <a:srgbClr val="F10040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1312863" indent="-227013" algn="l" rtl="0" fontAlgn="base">
        <a:spcBef>
          <a:spcPct val="20000"/>
        </a:spcBef>
        <a:spcAft>
          <a:spcPct val="0"/>
        </a:spcAft>
        <a:buClr>
          <a:srgbClr val="F10040"/>
        </a:buClr>
        <a:buChar char="–"/>
        <a:defRPr>
          <a:solidFill>
            <a:schemeClr val="tx1"/>
          </a:solidFill>
          <a:latin typeface="+mn-lt"/>
        </a:defRPr>
      </a:lvl4pPr>
      <a:lvl5pPr marL="1595438" indent="-161925" algn="l" rtl="0" fontAlgn="base">
        <a:spcBef>
          <a:spcPct val="20000"/>
        </a:spcBef>
        <a:spcAft>
          <a:spcPct val="0"/>
        </a:spcAft>
        <a:buClr>
          <a:srgbClr val="F10040"/>
        </a:buClr>
        <a:buChar char="»"/>
        <a:defRPr>
          <a:solidFill>
            <a:schemeClr val="tx1"/>
          </a:solidFill>
          <a:latin typeface="+mn-lt"/>
        </a:defRPr>
      </a:lvl5pPr>
      <a:lvl6pPr marL="2052638" indent="-161925" algn="l" rtl="0" fontAlgn="base">
        <a:spcBef>
          <a:spcPct val="20000"/>
        </a:spcBef>
        <a:spcAft>
          <a:spcPct val="0"/>
        </a:spcAft>
        <a:buClr>
          <a:srgbClr val="F10040"/>
        </a:buClr>
        <a:buChar char="»"/>
        <a:defRPr>
          <a:solidFill>
            <a:schemeClr val="tx1"/>
          </a:solidFill>
          <a:latin typeface="+mn-lt"/>
        </a:defRPr>
      </a:lvl6pPr>
      <a:lvl7pPr marL="2509838" indent="-161925" algn="l" rtl="0" fontAlgn="base">
        <a:spcBef>
          <a:spcPct val="20000"/>
        </a:spcBef>
        <a:spcAft>
          <a:spcPct val="0"/>
        </a:spcAft>
        <a:buClr>
          <a:srgbClr val="F10040"/>
        </a:buClr>
        <a:buChar char="»"/>
        <a:defRPr>
          <a:solidFill>
            <a:schemeClr val="tx1"/>
          </a:solidFill>
          <a:latin typeface="+mn-lt"/>
        </a:defRPr>
      </a:lvl7pPr>
      <a:lvl8pPr marL="2967038" indent="-161925" algn="l" rtl="0" fontAlgn="base">
        <a:spcBef>
          <a:spcPct val="20000"/>
        </a:spcBef>
        <a:spcAft>
          <a:spcPct val="0"/>
        </a:spcAft>
        <a:buClr>
          <a:srgbClr val="F10040"/>
        </a:buClr>
        <a:buChar char="»"/>
        <a:defRPr>
          <a:solidFill>
            <a:schemeClr val="tx1"/>
          </a:solidFill>
          <a:latin typeface="+mn-lt"/>
        </a:defRPr>
      </a:lvl8pPr>
      <a:lvl9pPr marL="3424238" indent="-161925" algn="l" rtl="0" fontAlgn="base">
        <a:spcBef>
          <a:spcPct val="20000"/>
        </a:spcBef>
        <a:spcAft>
          <a:spcPct val="0"/>
        </a:spcAft>
        <a:buClr>
          <a:srgbClr val="F10040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17BCD-ADBD-4BB2-84B1-1D2469794772}" type="slidenum">
              <a:rPr lang="en-US"/>
              <a:pPr/>
              <a:t>1</a:t>
            </a:fld>
            <a:endParaRPr 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905000" y="1066800"/>
            <a:ext cx="3124200" cy="3276600"/>
          </a:xfrm>
          <a:prstGeom prst="rect">
            <a:avLst/>
          </a:prstGeom>
          <a:solidFill>
            <a:srgbClr val="F1004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2133600" y="1371600"/>
            <a:ext cx="2590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 smtClean="0">
                <a:solidFill>
                  <a:schemeClr val="bg1"/>
                </a:solidFill>
                <a:latin typeface="Egyptienne F Black" pitchFamily="18" charset="0"/>
              </a:rPr>
              <a:t>Android and Completed Work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5181600" y="10668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2133600" y="3200400"/>
            <a:ext cx="259080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 dirty="0" smtClean="0">
                <a:solidFill>
                  <a:schemeClr val="bg1"/>
                </a:solidFill>
                <a:latin typeface="+mn-lt"/>
              </a:rPr>
              <a:t>Presented By:</a:t>
            </a:r>
            <a:br>
              <a:rPr lang="en-US" sz="2300" dirty="0" smtClean="0">
                <a:solidFill>
                  <a:schemeClr val="bg1"/>
                </a:solidFill>
                <a:latin typeface="+mn-lt"/>
              </a:rPr>
            </a:br>
            <a:r>
              <a:rPr lang="en-US" sz="2300" dirty="0" smtClean="0">
                <a:solidFill>
                  <a:schemeClr val="bg1"/>
                </a:solidFill>
                <a:latin typeface="+mn-lt"/>
              </a:rPr>
              <a:t>Steve </a:t>
            </a:r>
            <a:r>
              <a:rPr lang="en-US" sz="2300" dirty="0" err="1" smtClean="0">
                <a:solidFill>
                  <a:schemeClr val="bg1"/>
                </a:solidFill>
                <a:latin typeface="+mn-lt"/>
              </a:rPr>
              <a:t>Legere</a:t>
            </a:r>
            <a:endParaRPr lang="en-US" sz="23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5105400" y="10668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Egyptienne F Black" pitchFamily="18" charset="0"/>
              </a:rPr>
              <a:t>Topics:</a:t>
            </a:r>
            <a:endParaRPr lang="en-US" dirty="0">
              <a:latin typeface="Egyptienne F Black" pitchFamily="18" charset="0"/>
            </a:endParaRP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5105400" y="16002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5181600" y="1600200"/>
            <a:ext cx="3733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rgbClr val="F10040"/>
              </a:buClr>
              <a:buFont typeface="Wingdings" pitchFamily="2" charset="2"/>
              <a:buChar char="§"/>
            </a:pPr>
            <a:r>
              <a:rPr lang="en-US" sz="2300" dirty="0" smtClean="0">
                <a:latin typeface="+mn-lt"/>
              </a:rPr>
              <a:t>Android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rgbClr val="F10040"/>
              </a:buClr>
              <a:buFont typeface="Wingdings" pitchFamily="2" charset="2"/>
              <a:buChar char="§"/>
            </a:pPr>
            <a:r>
              <a:rPr lang="en-US" sz="2300" dirty="0" smtClean="0">
                <a:latin typeface="+mn-lt"/>
              </a:rPr>
              <a:t>Demonstration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– Why Android?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is Open Source; anyone with sufficient knowledge is able to download the source code and propose new content, modifications, updates or patches.</a:t>
            </a:r>
          </a:p>
          <a:p>
            <a:endParaRPr lang="en-US" dirty="0" smtClean="0"/>
          </a:p>
          <a:p>
            <a:r>
              <a:rPr lang="en-US" dirty="0" smtClean="0"/>
              <a:t>Market Share – Android rose from 4% (Q2 2009) to 27% (Q2 2010). Android held 34% market share in the US (last year), placing it above Apple and RIM. [6]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A69A5-C75C-4017-9902-6D5483EF4E9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517511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–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Currently, the mobile client is able to chat on the main server, initialize a game, and move its paired robot.</a:t>
            </a:r>
          </a:p>
          <a:p>
            <a:endParaRPr lang="en-US" dirty="0"/>
          </a:p>
          <a:p>
            <a:r>
              <a:rPr lang="en-US" dirty="0" smtClean="0"/>
              <a:t>Future work includes streaming video to the mobile client and rendering the augmented reality over the streaming video in real-time.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A69A5-C75C-4017-9902-6D5483EF4E9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963682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sz="5400" b="1" dirty="0" smtClean="0"/>
              <a:t>DEMONSTRATION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A69A5-C75C-4017-9902-6D5483EF4E9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609060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1">
      <a:majorFont>
        <a:latin typeface="Egyptienne F Black"/>
        <a:ea typeface=""/>
        <a:cs typeface=""/>
      </a:majorFont>
      <a:minorFont>
        <a:latin typeface="Egyptienne F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140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Blank</vt:lpstr>
      <vt:lpstr>Slide 1</vt:lpstr>
      <vt:lpstr>Android – Why Android?</vt:lpstr>
      <vt:lpstr>Android – Progress</vt:lpstr>
      <vt:lpstr>Android</vt:lpstr>
    </vt:vector>
  </TitlesOfParts>
  <Company>Hewson Bridge and Smith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Studio</dc:creator>
  <cp:lastModifiedBy>Alexander Craig</cp:lastModifiedBy>
  <cp:revision>71</cp:revision>
  <cp:lastPrinted>2003-01-16T15:49:46Z</cp:lastPrinted>
  <dcterms:created xsi:type="dcterms:W3CDTF">2003-01-15T21:15:39Z</dcterms:created>
  <dcterms:modified xsi:type="dcterms:W3CDTF">2011-01-11T18:32:49Z</dcterms:modified>
</cp:coreProperties>
</file>