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72" r:id="rId2"/>
    <p:sldId id="258" r:id="rId3"/>
    <p:sldId id="274" r:id="rId4"/>
    <p:sldId id="275" r:id="rId5"/>
    <p:sldId id="271" r:id="rId6"/>
    <p:sldId id="276" r:id="rId7"/>
    <p:sldId id="277" r:id="rId8"/>
    <p:sldId id="278" r:id="rId9"/>
    <p:sldId id="279" r:id="rId10"/>
    <p:sldId id="280" r:id="rId11"/>
    <p:sldId id="281" r:id="rId12"/>
    <p:sldId id="273" r:id="rId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70"/>
    <a:srgbClr val="F1004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7643" autoAdjust="0"/>
  </p:normalViewPr>
  <p:slideViewPr>
    <p:cSldViewPr>
      <p:cViewPr varScale="1">
        <p:scale>
          <a:sx n="102" d="100"/>
          <a:sy n="102" d="100"/>
        </p:scale>
        <p:origin x="-1884" y="-102"/>
      </p:cViewPr>
      <p:guideLst>
        <p:guide orient="horz" pos="2736"/>
        <p:guide pos="124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4B95CFC-8D90-4955-B2B9-C1437AEA923F}"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00E7371-80A2-4894-A71A-E39284D7ECA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baseline="0" dirty="0" smtClean="0">
              <a:solidFill>
                <a:schemeClr val="tx1"/>
              </a:solidFill>
              <a:latin typeface="Times" pitchFamily="18" charset="0"/>
              <a:ea typeface="+mn-ea"/>
              <a:cs typeface="+mn-cs"/>
            </a:endParaRPr>
          </a:p>
          <a:p>
            <a:r>
              <a:rPr lang="en-CA" dirty="0" smtClean="0"/>
              <a:t>Security</a:t>
            </a:r>
            <a:r>
              <a:rPr lang="en-CA" baseline="0" dirty="0" smtClean="0"/>
              <a:t> is the top challenge associated with cloud computing.</a:t>
            </a:r>
          </a:p>
          <a:p>
            <a:endParaRPr lang="en-CA" baseline="0" dirty="0" smtClean="0"/>
          </a:p>
          <a:p>
            <a:r>
              <a:rPr lang="en-CA" baseline="0" dirty="0" smtClean="0"/>
              <a:t>Poll by IDC, </a:t>
            </a:r>
            <a:r>
              <a:rPr lang="en-US" sz="1200" b="0" i="0" kern="1200" dirty="0" smtClean="0">
                <a:solidFill>
                  <a:schemeClr val="tx1"/>
                </a:solidFill>
                <a:latin typeface="Times" pitchFamily="18" charset="0"/>
                <a:ea typeface="+mn-ea"/>
                <a:cs typeface="+mn-cs"/>
              </a:rPr>
              <a:t>provider of market intelligence, advisory services, and events for the information technology, telecommunications, and consumer technology markets. </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Cloud Computing</a:t>
            </a:r>
            <a:r>
              <a:rPr lang="en-CA" baseline="0" dirty="0" smtClean="0"/>
              <a:t> offering are a double edged sword.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pitchFamily="18" charset="0"/>
                <a:ea typeface="+mn-ea"/>
                <a:cs typeface="+mn-cs"/>
              </a:rPr>
              <a:t>Other examples:</a:t>
            </a:r>
          </a:p>
          <a:p>
            <a:endParaRPr lang="en-US" sz="1200" b="0" i="0" kern="1200" dirty="0" smtClean="0">
              <a:solidFill>
                <a:schemeClr val="tx1"/>
              </a:solidFill>
              <a:latin typeface="Times" pitchFamily="18" charset="0"/>
              <a:ea typeface="+mn-ea"/>
              <a:cs typeface="+mn-cs"/>
            </a:endParaRPr>
          </a:p>
          <a:p>
            <a:r>
              <a:rPr lang="en-US" sz="1200" b="0" i="0" kern="1200" dirty="0" smtClean="0">
                <a:solidFill>
                  <a:schemeClr val="tx1"/>
                </a:solidFill>
                <a:latin typeface="Times" pitchFamily="18" charset="0"/>
                <a:ea typeface="+mn-ea"/>
                <a:cs typeface="+mn-cs"/>
              </a:rPr>
              <a:t>Public</a:t>
            </a:r>
            <a:r>
              <a:rPr lang="en-US" sz="1200" b="0" i="0" kern="1200" baseline="0" dirty="0" smtClean="0">
                <a:solidFill>
                  <a:schemeClr val="tx1"/>
                </a:solidFill>
                <a:latin typeface="Times" pitchFamily="18" charset="0"/>
                <a:ea typeface="+mn-ea"/>
                <a:cs typeface="+mn-cs"/>
              </a:rPr>
              <a:t> or private h</a:t>
            </a:r>
            <a:r>
              <a:rPr lang="en-US" sz="1200" b="0" i="0" kern="1200" dirty="0" smtClean="0">
                <a:solidFill>
                  <a:schemeClr val="tx1"/>
                </a:solidFill>
                <a:latin typeface="Times" pitchFamily="18" charset="0"/>
                <a:ea typeface="+mn-ea"/>
                <a:cs typeface="+mn-cs"/>
              </a:rPr>
              <a:t>ealth</a:t>
            </a:r>
            <a:r>
              <a:rPr lang="en-US" sz="1200" b="0" i="0" kern="1200" baseline="0" dirty="0" smtClean="0">
                <a:solidFill>
                  <a:schemeClr val="tx1"/>
                </a:solidFill>
                <a:latin typeface="Times" pitchFamily="18" charset="0"/>
                <a:ea typeface="+mn-ea"/>
                <a:cs typeface="+mn-cs"/>
              </a:rPr>
              <a:t> care providers, government bodies.</a:t>
            </a:r>
            <a:endParaRPr lang="en-US" sz="1200" b="0" i="0" kern="1200" dirty="0" smtClean="0">
              <a:solidFill>
                <a:schemeClr val="tx1"/>
              </a:solidFill>
              <a:latin typeface="Times" pitchFamily="18" charset="0"/>
              <a:ea typeface="+mn-ea"/>
              <a:cs typeface="+mn-cs"/>
            </a:endParaRPr>
          </a:p>
          <a:p>
            <a:endParaRPr lang="en-US" sz="1200" b="0" i="0" kern="1200" dirty="0" smtClean="0">
              <a:solidFill>
                <a:schemeClr val="tx1"/>
              </a:solidFill>
              <a:latin typeface="Times" pitchFamily="18" charset="0"/>
              <a:ea typeface="+mn-ea"/>
              <a:cs typeface="+mn-cs"/>
            </a:endParaRPr>
          </a:p>
          <a:p>
            <a:r>
              <a:rPr lang="en-US" sz="1200" b="0" i="0" kern="1200" dirty="0" smtClean="0">
                <a:solidFill>
                  <a:schemeClr val="tx1"/>
                </a:solidFill>
                <a:latin typeface="Times" pitchFamily="18" charset="0"/>
                <a:ea typeface="+mn-ea"/>
                <a:cs typeface="+mn-cs"/>
              </a:rPr>
              <a:t>Customers are ultimately responsible for the security and integrity of their own data, even when it is held by a service provider. </a:t>
            </a:r>
          </a:p>
          <a:p>
            <a:r>
              <a:rPr lang="en-US" sz="1200" b="0" i="0" kern="1200" dirty="0" smtClean="0">
                <a:solidFill>
                  <a:schemeClr val="tx1"/>
                </a:solidFill>
                <a:latin typeface="Times" pitchFamily="18" charset="0"/>
                <a:ea typeface="+mn-ea"/>
                <a:cs typeface="+mn-cs"/>
              </a:rPr>
              <a:t>Privileged user access by cloud administrators implies your information is as secure as those</a:t>
            </a:r>
            <a:r>
              <a:rPr lang="en-US" sz="1200" b="0" i="0" kern="1200" baseline="0" dirty="0" smtClean="0">
                <a:solidFill>
                  <a:schemeClr val="tx1"/>
                </a:solidFill>
                <a:latin typeface="Times" pitchFamily="18" charset="0"/>
                <a:ea typeface="+mn-ea"/>
                <a:cs typeface="+mn-cs"/>
              </a:rPr>
              <a:t> who are entrusted to access it.</a:t>
            </a:r>
          </a:p>
          <a:p>
            <a:endParaRPr lang="en-US" sz="1200" b="0" i="0" kern="1200" baseline="0" dirty="0" smtClean="0">
              <a:solidFill>
                <a:schemeClr val="tx1"/>
              </a:solidFill>
              <a:latin typeface="Times" pitchFamily="18" charset="0"/>
              <a:ea typeface="+mn-ea"/>
              <a:cs typeface="+mn-cs"/>
            </a:endParaRPr>
          </a:p>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Lack</a:t>
            </a:r>
            <a:r>
              <a:rPr lang="en-CA" baseline="0" dirty="0" smtClean="0"/>
              <a:t> of standards don’t allow for quantitative analysis of security.</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Measured in 9’s</a:t>
            </a:r>
          </a:p>
          <a:p>
            <a:r>
              <a:rPr lang="en-CA" dirty="0" smtClean="0"/>
              <a:t>Planned = scheduled maintenance</a:t>
            </a:r>
          </a:p>
          <a:p>
            <a:r>
              <a:rPr lang="en-CA" dirty="0" smtClean="0"/>
              <a:t>Data redundancy,</a:t>
            </a:r>
            <a:r>
              <a:rPr lang="en-CA" baseline="0" dirty="0" smtClean="0"/>
              <a:t> error correction</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SLAs </a:t>
            </a:r>
            <a:r>
              <a:rPr lang="en-US" baseline="0" dirty="0" smtClean="0"/>
              <a:t> i</a:t>
            </a:r>
            <a:r>
              <a:rPr lang="en-US" dirty="0" smtClean="0"/>
              <a:t>nvariably can’t cover actual business losses from downtime or outages “is a rationalization, not a reason” for not engaging the cloud computing model.</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Highly dependent</a:t>
            </a:r>
            <a:r>
              <a:rPr lang="en-CA" baseline="0" dirty="0" smtClean="0"/>
              <a:t> on cloud computing service being provided</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Example:</a:t>
            </a:r>
            <a:r>
              <a:rPr lang="en-CA" baseline="0" dirty="0" smtClean="0"/>
              <a:t> </a:t>
            </a:r>
            <a:r>
              <a:rPr lang="en-CA" dirty="0" smtClean="0"/>
              <a:t>“Image</a:t>
            </a:r>
            <a:r>
              <a:rPr lang="en-CA" baseline="0" dirty="0" smtClean="0"/>
              <a:t> rendering is 50% faster but scrolling provides image </a:t>
            </a:r>
            <a:r>
              <a:rPr lang="en-CA" baseline="0" dirty="0" err="1" smtClean="0"/>
              <a:t>artifacts</a:t>
            </a:r>
            <a:r>
              <a:rPr lang="en-CA" baseline="0" dirty="0" smtClean="0"/>
              <a:t>.”</a:t>
            </a:r>
          </a:p>
          <a:p>
            <a:r>
              <a:rPr lang="en-CA" baseline="0" dirty="0" smtClean="0"/>
              <a:t>		  ^ </a:t>
            </a:r>
            <a:r>
              <a:rPr lang="en-CA" baseline="0" dirty="0" err="1" smtClean="0"/>
              <a:t>QoS</a:t>
            </a:r>
            <a:r>
              <a:rPr lang="en-CA" baseline="0" dirty="0" smtClean="0"/>
              <a:t>			^ Qualitative</a:t>
            </a:r>
            <a:endParaRPr lang="en-CA" dirty="0"/>
          </a:p>
        </p:txBody>
      </p:sp>
      <p:sp>
        <p:nvSpPr>
          <p:cNvPr id="4" name="Slide Number Placeholder 3"/>
          <p:cNvSpPr>
            <a:spLocks noGrp="1"/>
          </p:cNvSpPr>
          <p:nvPr>
            <p:ph type="sldNum" sz="quarter" idx="10"/>
          </p:nvPr>
        </p:nvSpPr>
        <p:spPr/>
        <p:txBody>
          <a:bodyPr/>
          <a:lstStyle/>
          <a:p>
            <a:fld id="{E00E7371-80A2-4894-A71A-E39284D7ECA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2" name="Rectangle 10"/>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3083" name="Rectangle 11"/>
          <p:cNvSpPr>
            <a:spLocks noChangeArrowheads="1"/>
          </p:cNvSpPr>
          <p:nvPr userDrawn="1"/>
        </p:nvSpPr>
        <p:spPr bwMode="auto">
          <a:xfrm>
            <a:off x="1905000" y="1066800"/>
            <a:ext cx="7239000" cy="3276600"/>
          </a:xfrm>
          <a:prstGeom prst="rect">
            <a:avLst/>
          </a:prstGeom>
          <a:solidFill>
            <a:srgbClr val="F10040"/>
          </a:solidFill>
          <a:ln w="9525">
            <a:noFill/>
            <a:miter lim="800000"/>
            <a:headEnd/>
            <a:tailEnd/>
          </a:ln>
          <a:effectLst/>
        </p:spPr>
        <p:txBody>
          <a:bodyPr wrap="none" anchor="ctr"/>
          <a:lstStyle/>
          <a:p>
            <a:endParaRPr lang="en-CA"/>
          </a:p>
        </p:txBody>
      </p:sp>
      <p:sp>
        <p:nvSpPr>
          <p:cNvPr id="3080" name="Rectangle 8"/>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3081" name="Rectangle 9"/>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3074" name="Rectangle 2"/>
          <p:cNvSpPr>
            <a:spLocks noGrp="1" noChangeArrowheads="1"/>
          </p:cNvSpPr>
          <p:nvPr>
            <p:ph type="ctrTitle"/>
          </p:nvPr>
        </p:nvSpPr>
        <p:spPr>
          <a:xfrm>
            <a:off x="1905000" y="1066800"/>
            <a:ext cx="7239000" cy="1981200"/>
          </a:xfrm>
        </p:spPr>
        <p:txBody>
          <a:bodyPr lIns="91440" tIns="45720" rIns="91440" bIns="45720" anchor="ctr"/>
          <a:lstStyle>
            <a:lvl1pPr algn="ctr">
              <a:defRPr sz="3600">
                <a:solidFill>
                  <a:schemeClr val="bg1"/>
                </a:solidFill>
              </a:defRPr>
            </a:lvl1pPr>
          </a:lstStyle>
          <a:p>
            <a:r>
              <a:rPr lang="en-US"/>
              <a:t>Click to edit Master title style</a:t>
            </a:r>
          </a:p>
        </p:txBody>
      </p:sp>
      <p:sp>
        <p:nvSpPr>
          <p:cNvPr id="3075" name="Rectangle 3"/>
          <p:cNvSpPr>
            <a:spLocks noGrp="1" noChangeArrowheads="1"/>
          </p:cNvSpPr>
          <p:nvPr>
            <p:ph type="subTitle" idx="1"/>
          </p:nvPr>
        </p:nvSpPr>
        <p:spPr>
          <a:xfrm>
            <a:off x="1905000" y="3200400"/>
            <a:ext cx="7239000" cy="1143000"/>
          </a:xfrm>
        </p:spPr>
        <p:txBody>
          <a:bodyPr lIns="91440" tIns="45720" rIns="91440" bIns="45720"/>
          <a:lstStyle>
            <a:lvl1pPr marL="0" indent="0" algn="ctr">
              <a:buFont typeface="Wingdings" pitchFamily="2" charset="2"/>
              <a:buNone/>
              <a:defRPr sz="1800">
                <a:solidFill>
                  <a:schemeClr val="bg1"/>
                </a:solidFill>
                <a:latin typeface="Egyptienne F Bold" charset="0"/>
              </a:defRPr>
            </a:lvl1pPr>
          </a:lstStyle>
          <a:p>
            <a:r>
              <a:rPr lang="en-US"/>
              <a:t>Click to edit Master subtitle style</a:t>
            </a:r>
          </a:p>
        </p:txBody>
      </p:sp>
      <p:pic>
        <p:nvPicPr>
          <p:cNvPr id="3086" name="Picture 14" descr="CarletonWide_Tag_K_186"/>
          <p:cNvPicPr>
            <a:picLocks noChangeAspect="1" noChangeArrowheads="1"/>
          </p:cNvPicPr>
          <p:nvPr userDrawn="1"/>
        </p:nvPicPr>
        <p:blipFill>
          <a:blip r:embed="rId2" cstate="print"/>
          <a:srcRect/>
          <a:stretch>
            <a:fillRect/>
          </a:stretch>
        </p:blipFill>
        <p:spPr bwMode="auto">
          <a:xfrm>
            <a:off x="152400" y="4495800"/>
            <a:ext cx="1524000" cy="585788"/>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2C49CFD9-8BAA-4A0F-8F20-A891D4175D52}"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4700" y="1143000"/>
            <a:ext cx="1714500" cy="5257800"/>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981200" y="1143000"/>
            <a:ext cx="49911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6F7042A6-A296-4C07-AE00-C52EE7194C76}"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Slide Number Placeholder 3"/>
          <p:cNvSpPr>
            <a:spLocks noGrp="1"/>
          </p:cNvSpPr>
          <p:nvPr>
            <p:ph type="sldNum" sz="quarter" idx="10"/>
          </p:nvPr>
        </p:nvSpPr>
        <p:spPr/>
        <p:txBody>
          <a:bodyPr/>
          <a:lstStyle>
            <a:lvl1pPr>
              <a:defRPr/>
            </a:lvl1pPr>
          </a:lstStyle>
          <a:p>
            <a:fld id="{FAAA69A5-C75C-4017-9902-6D5483EF4E9B}"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DD8A70B-4059-4881-A5B3-46D5E907429A}"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9812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486400" y="1981200"/>
            <a:ext cx="33528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Slide Number Placeholder 4"/>
          <p:cNvSpPr>
            <a:spLocks noGrp="1"/>
          </p:cNvSpPr>
          <p:nvPr>
            <p:ph type="sldNum" sz="quarter" idx="10"/>
          </p:nvPr>
        </p:nvSpPr>
        <p:spPr/>
        <p:txBody>
          <a:bodyPr/>
          <a:lstStyle>
            <a:lvl1pPr>
              <a:defRPr/>
            </a:lvl1pPr>
          </a:lstStyle>
          <a:p>
            <a:fld id="{9A241B81-57B7-4E05-A8B4-380D9B6ADB1D}"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Slide Number Placeholder 6"/>
          <p:cNvSpPr>
            <a:spLocks noGrp="1"/>
          </p:cNvSpPr>
          <p:nvPr>
            <p:ph type="sldNum" sz="quarter" idx="10"/>
          </p:nvPr>
        </p:nvSpPr>
        <p:spPr/>
        <p:txBody>
          <a:bodyPr/>
          <a:lstStyle>
            <a:lvl1pPr>
              <a:defRPr/>
            </a:lvl1pPr>
          </a:lstStyle>
          <a:p>
            <a:fld id="{2DAA1D56-2B75-4F6B-864D-F45348FE208F}"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Slide Number Placeholder 2"/>
          <p:cNvSpPr>
            <a:spLocks noGrp="1"/>
          </p:cNvSpPr>
          <p:nvPr>
            <p:ph type="sldNum" sz="quarter" idx="10"/>
          </p:nvPr>
        </p:nvSpPr>
        <p:spPr/>
        <p:txBody>
          <a:bodyPr/>
          <a:lstStyle>
            <a:lvl1pPr>
              <a:defRPr/>
            </a:lvl1pPr>
          </a:lstStyle>
          <a:p>
            <a:fld id="{22D81207-3B77-4A21-8640-E05D8F4875C2}"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3E43F62-AD18-438E-94D7-BEB892D67E89}"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25E2AD7-EE68-4051-906D-7770810C4EFD}"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9F09DA2-D6ED-485C-9AF3-A8469BAE5AAC}"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ChangeArrowheads="1"/>
          </p:cNvSpPr>
          <p:nvPr userDrawn="1"/>
        </p:nvSpPr>
        <p:spPr bwMode="auto">
          <a:xfrm>
            <a:off x="0" y="1066800"/>
            <a:ext cx="1828800" cy="3276600"/>
          </a:xfrm>
          <a:prstGeom prst="rect">
            <a:avLst/>
          </a:prstGeom>
          <a:solidFill>
            <a:srgbClr val="707070"/>
          </a:solidFill>
          <a:ln w="9525">
            <a:noFill/>
            <a:miter lim="800000"/>
            <a:headEnd/>
            <a:tailEnd/>
          </a:ln>
          <a:effectLst/>
        </p:spPr>
        <p:txBody>
          <a:bodyPr wrap="none" anchor="ctr"/>
          <a:lstStyle/>
          <a:p>
            <a:endParaRPr lang="en-CA"/>
          </a:p>
        </p:txBody>
      </p:sp>
      <p:sp>
        <p:nvSpPr>
          <p:cNvPr id="1035" name="Rectangle 11"/>
          <p:cNvSpPr>
            <a:spLocks noChangeArrowheads="1"/>
          </p:cNvSpPr>
          <p:nvPr userDrawn="1"/>
        </p:nvSpPr>
        <p:spPr bwMode="auto">
          <a:xfrm>
            <a:off x="0" y="700088"/>
            <a:ext cx="1828800" cy="301625"/>
          </a:xfrm>
          <a:prstGeom prst="rect">
            <a:avLst/>
          </a:prstGeom>
          <a:solidFill>
            <a:srgbClr val="F10040"/>
          </a:solidFill>
          <a:ln w="9525">
            <a:noFill/>
            <a:miter lim="800000"/>
            <a:headEnd/>
            <a:tailEnd/>
          </a:ln>
          <a:effectLst/>
        </p:spPr>
        <p:txBody>
          <a:bodyPr wrap="none" anchor="ctr"/>
          <a:lstStyle/>
          <a:p>
            <a:endParaRPr lang="en-CA"/>
          </a:p>
        </p:txBody>
      </p:sp>
      <p:sp>
        <p:nvSpPr>
          <p:cNvPr id="1036" name="Rectangle 12"/>
          <p:cNvSpPr>
            <a:spLocks noChangeArrowheads="1"/>
          </p:cNvSpPr>
          <p:nvPr userDrawn="1"/>
        </p:nvSpPr>
        <p:spPr bwMode="auto">
          <a:xfrm>
            <a:off x="1905000" y="700088"/>
            <a:ext cx="7239000" cy="304800"/>
          </a:xfrm>
          <a:prstGeom prst="rect">
            <a:avLst/>
          </a:prstGeom>
          <a:solidFill>
            <a:schemeClr val="tx1"/>
          </a:solidFill>
          <a:ln w="9525">
            <a:noFill/>
            <a:miter lim="800000"/>
            <a:headEnd/>
            <a:tailEnd/>
          </a:ln>
          <a:effectLst/>
        </p:spPr>
        <p:txBody>
          <a:bodyPr wrap="none" anchor="ctr"/>
          <a:lstStyle/>
          <a:p>
            <a:endParaRPr lang="en-CA"/>
          </a:p>
        </p:txBody>
      </p:sp>
      <p:sp>
        <p:nvSpPr>
          <p:cNvPr id="1026" name="Rectangle 2"/>
          <p:cNvSpPr>
            <a:spLocks noGrp="1" noChangeArrowheads="1"/>
          </p:cNvSpPr>
          <p:nvPr>
            <p:ph type="title"/>
          </p:nvPr>
        </p:nvSpPr>
        <p:spPr bwMode="auto">
          <a:xfrm>
            <a:off x="1981200" y="1143000"/>
            <a:ext cx="6858000" cy="914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981200" y="1981200"/>
            <a:ext cx="6858000" cy="4419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553200" y="6477000"/>
            <a:ext cx="243840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200">
                <a:latin typeface="Egyptienne F Bold" charset="0"/>
              </a:defRPr>
            </a:lvl1pPr>
          </a:lstStyle>
          <a:p>
            <a:fld id="{7AAD6E8B-F330-435F-8DF6-75D3B5C19E2C}" type="slidenum">
              <a:rPr lang="en-US"/>
              <a:pPr/>
              <a:t>‹#›</a:t>
            </a:fld>
            <a:endParaRPr lang="en-US"/>
          </a:p>
        </p:txBody>
      </p:sp>
      <p:pic>
        <p:nvPicPr>
          <p:cNvPr id="1038" name="Picture 14" descr="CarletonWide_Tag_K_186"/>
          <p:cNvPicPr>
            <a:picLocks noChangeAspect="1" noChangeArrowheads="1"/>
          </p:cNvPicPr>
          <p:nvPr userDrawn="1"/>
        </p:nvPicPr>
        <p:blipFill>
          <a:blip r:embed="rId13" cstate="print"/>
          <a:srcRect/>
          <a:stretch>
            <a:fillRect/>
          </a:stretch>
        </p:blipFill>
        <p:spPr bwMode="auto">
          <a:xfrm>
            <a:off x="152400" y="4495800"/>
            <a:ext cx="1524000" cy="5857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rtl="0" fontAlgn="base">
        <a:spcBef>
          <a:spcPct val="0"/>
        </a:spcBef>
        <a:spcAft>
          <a:spcPct val="0"/>
        </a:spcAft>
        <a:defRPr sz="2800">
          <a:solidFill>
            <a:srgbClr val="F10040"/>
          </a:solidFill>
          <a:latin typeface="+mj-lt"/>
          <a:ea typeface="+mj-ea"/>
          <a:cs typeface="+mj-cs"/>
        </a:defRPr>
      </a:lvl1pPr>
      <a:lvl2pPr algn="l" rtl="0" fontAlgn="base">
        <a:spcBef>
          <a:spcPct val="0"/>
        </a:spcBef>
        <a:spcAft>
          <a:spcPct val="0"/>
        </a:spcAft>
        <a:defRPr sz="2800">
          <a:solidFill>
            <a:srgbClr val="F10040"/>
          </a:solidFill>
          <a:latin typeface="Egyptienne F Black" pitchFamily="18" charset="0"/>
        </a:defRPr>
      </a:lvl2pPr>
      <a:lvl3pPr algn="l" rtl="0" fontAlgn="base">
        <a:spcBef>
          <a:spcPct val="0"/>
        </a:spcBef>
        <a:spcAft>
          <a:spcPct val="0"/>
        </a:spcAft>
        <a:defRPr sz="2800">
          <a:solidFill>
            <a:srgbClr val="F10040"/>
          </a:solidFill>
          <a:latin typeface="Egyptienne F Black" pitchFamily="18" charset="0"/>
        </a:defRPr>
      </a:lvl3pPr>
      <a:lvl4pPr algn="l" rtl="0" fontAlgn="base">
        <a:spcBef>
          <a:spcPct val="0"/>
        </a:spcBef>
        <a:spcAft>
          <a:spcPct val="0"/>
        </a:spcAft>
        <a:defRPr sz="2800">
          <a:solidFill>
            <a:srgbClr val="F10040"/>
          </a:solidFill>
          <a:latin typeface="Egyptienne F Black" pitchFamily="18" charset="0"/>
        </a:defRPr>
      </a:lvl4pPr>
      <a:lvl5pPr algn="l" rtl="0" fontAlgn="base">
        <a:spcBef>
          <a:spcPct val="0"/>
        </a:spcBef>
        <a:spcAft>
          <a:spcPct val="0"/>
        </a:spcAft>
        <a:defRPr sz="2800">
          <a:solidFill>
            <a:srgbClr val="F10040"/>
          </a:solidFill>
          <a:latin typeface="Egyptienne F Black" pitchFamily="18" charset="0"/>
        </a:defRPr>
      </a:lvl5pPr>
      <a:lvl6pPr marL="457200" algn="l" rtl="0" fontAlgn="base">
        <a:spcBef>
          <a:spcPct val="0"/>
        </a:spcBef>
        <a:spcAft>
          <a:spcPct val="0"/>
        </a:spcAft>
        <a:defRPr sz="2800">
          <a:solidFill>
            <a:srgbClr val="F10040"/>
          </a:solidFill>
          <a:latin typeface="Egyptienne F Black" pitchFamily="18" charset="0"/>
        </a:defRPr>
      </a:lvl6pPr>
      <a:lvl7pPr marL="914400" algn="l" rtl="0" fontAlgn="base">
        <a:spcBef>
          <a:spcPct val="0"/>
        </a:spcBef>
        <a:spcAft>
          <a:spcPct val="0"/>
        </a:spcAft>
        <a:defRPr sz="2800">
          <a:solidFill>
            <a:srgbClr val="F10040"/>
          </a:solidFill>
          <a:latin typeface="Egyptienne F Black" pitchFamily="18" charset="0"/>
        </a:defRPr>
      </a:lvl7pPr>
      <a:lvl8pPr marL="1371600" algn="l" rtl="0" fontAlgn="base">
        <a:spcBef>
          <a:spcPct val="0"/>
        </a:spcBef>
        <a:spcAft>
          <a:spcPct val="0"/>
        </a:spcAft>
        <a:defRPr sz="2800">
          <a:solidFill>
            <a:srgbClr val="F10040"/>
          </a:solidFill>
          <a:latin typeface="Egyptienne F Black" pitchFamily="18" charset="0"/>
        </a:defRPr>
      </a:lvl8pPr>
      <a:lvl9pPr marL="1828800" algn="l" rtl="0" fontAlgn="base">
        <a:spcBef>
          <a:spcPct val="0"/>
        </a:spcBef>
        <a:spcAft>
          <a:spcPct val="0"/>
        </a:spcAft>
        <a:defRPr sz="2800">
          <a:solidFill>
            <a:srgbClr val="F10040"/>
          </a:solidFill>
          <a:latin typeface="Egyptienne F Black" pitchFamily="18" charset="0"/>
        </a:defRPr>
      </a:lvl9pPr>
    </p:titleStyle>
    <p:bodyStyle>
      <a:lvl1pPr marL="342900" indent="-342900" algn="l" rtl="0" fontAlgn="base">
        <a:lnSpc>
          <a:spcPct val="120000"/>
        </a:lnSpc>
        <a:spcBef>
          <a:spcPct val="20000"/>
        </a:spcBef>
        <a:spcAft>
          <a:spcPct val="0"/>
        </a:spcAft>
        <a:buClr>
          <a:srgbClr val="F10040"/>
        </a:buClr>
        <a:buFont typeface="Wingdings" pitchFamily="2" charset="2"/>
        <a:buChar char="§"/>
        <a:defRPr sz="2300">
          <a:solidFill>
            <a:schemeClr val="tx1"/>
          </a:solidFill>
          <a:latin typeface="+mn-lt"/>
          <a:ea typeface="+mn-ea"/>
          <a:cs typeface="+mn-cs"/>
        </a:defRPr>
      </a:lvl1pPr>
      <a:lvl2pPr marL="684213" indent="-227013" algn="l" rtl="0" fontAlgn="base">
        <a:spcBef>
          <a:spcPct val="20000"/>
        </a:spcBef>
        <a:spcAft>
          <a:spcPct val="0"/>
        </a:spcAft>
        <a:buClr>
          <a:srgbClr val="F10040"/>
        </a:buClr>
        <a:buChar char="–"/>
        <a:defRPr>
          <a:solidFill>
            <a:schemeClr val="tx1"/>
          </a:solidFill>
          <a:latin typeface="+mn-lt"/>
        </a:defRPr>
      </a:lvl2pPr>
      <a:lvl3pPr marL="971550" indent="-173038" algn="l" rtl="0" fontAlgn="base">
        <a:spcBef>
          <a:spcPct val="20000"/>
        </a:spcBef>
        <a:spcAft>
          <a:spcPct val="0"/>
        </a:spcAft>
        <a:buClr>
          <a:srgbClr val="F10040"/>
        </a:buClr>
        <a:buFont typeface="Wingdings" pitchFamily="2" charset="2"/>
        <a:buChar char="§"/>
        <a:defRPr>
          <a:solidFill>
            <a:schemeClr val="tx1"/>
          </a:solidFill>
          <a:latin typeface="+mn-lt"/>
        </a:defRPr>
      </a:lvl3pPr>
      <a:lvl4pPr marL="1312863" indent="-227013" algn="l" rtl="0" fontAlgn="base">
        <a:spcBef>
          <a:spcPct val="20000"/>
        </a:spcBef>
        <a:spcAft>
          <a:spcPct val="0"/>
        </a:spcAft>
        <a:buClr>
          <a:srgbClr val="F10040"/>
        </a:buClr>
        <a:buChar char="–"/>
        <a:defRPr>
          <a:solidFill>
            <a:schemeClr val="tx1"/>
          </a:solidFill>
          <a:latin typeface="+mn-lt"/>
        </a:defRPr>
      </a:lvl4pPr>
      <a:lvl5pPr marL="1595438" indent="-161925" algn="l" rtl="0" fontAlgn="base">
        <a:spcBef>
          <a:spcPct val="20000"/>
        </a:spcBef>
        <a:spcAft>
          <a:spcPct val="0"/>
        </a:spcAft>
        <a:buClr>
          <a:srgbClr val="F10040"/>
        </a:buClr>
        <a:buChar char="»"/>
        <a:defRPr>
          <a:solidFill>
            <a:schemeClr val="tx1"/>
          </a:solidFill>
          <a:latin typeface="+mn-lt"/>
        </a:defRPr>
      </a:lvl5pPr>
      <a:lvl6pPr marL="2052638" indent="-161925" algn="l" rtl="0" fontAlgn="base">
        <a:spcBef>
          <a:spcPct val="20000"/>
        </a:spcBef>
        <a:spcAft>
          <a:spcPct val="0"/>
        </a:spcAft>
        <a:buClr>
          <a:srgbClr val="F10040"/>
        </a:buClr>
        <a:buChar char="»"/>
        <a:defRPr>
          <a:solidFill>
            <a:schemeClr val="tx1"/>
          </a:solidFill>
          <a:latin typeface="+mn-lt"/>
        </a:defRPr>
      </a:lvl6pPr>
      <a:lvl7pPr marL="2509838" indent="-161925" algn="l" rtl="0" fontAlgn="base">
        <a:spcBef>
          <a:spcPct val="20000"/>
        </a:spcBef>
        <a:spcAft>
          <a:spcPct val="0"/>
        </a:spcAft>
        <a:buClr>
          <a:srgbClr val="F10040"/>
        </a:buClr>
        <a:buChar char="»"/>
        <a:defRPr>
          <a:solidFill>
            <a:schemeClr val="tx1"/>
          </a:solidFill>
          <a:latin typeface="+mn-lt"/>
        </a:defRPr>
      </a:lvl7pPr>
      <a:lvl8pPr marL="2967038" indent="-161925" algn="l" rtl="0" fontAlgn="base">
        <a:spcBef>
          <a:spcPct val="20000"/>
        </a:spcBef>
        <a:spcAft>
          <a:spcPct val="0"/>
        </a:spcAft>
        <a:buClr>
          <a:srgbClr val="F10040"/>
        </a:buClr>
        <a:buChar char="»"/>
        <a:defRPr>
          <a:solidFill>
            <a:schemeClr val="tx1"/>
          </a:solidFill>
          <a:latin typeface="+mn-lt"/>
        </a:defRPr>
      </a:lvl8pPr>
      <a:lvl9pPr marL="3424238" indent="-161925" algn="l" rtl="0" fontAlgn="base">
        <a:spcBef>
          <a:spcPct val="20000"/>
        </a:spcBef>
        <a:spcAft>
          <a:spcPct val="0"/>
        </a:spcAft>
        <a:buClr>
          <a:srgbClr val="F10040"/>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1828800" y="1143000"/>
            <a:ext cx="7239000" cy="1981200"/>
          </a:xfrm>
        </p:spPr>
        <p:txBody>
          <a:bodyPr/>
          <a:lstStyle/>
          <a:p>
            <a:r>
              <a:rPr lang="en-CA" sz="4800" dirty="0" smtClean="0"/>
              <a:t>Challenges Facing Cloud Computing</a:t>
            </a:r>
            <a:endParaRPr lang="en-US" dirty="0"/>
          </a:p>
        </p:txBody>
      </p:sp>
      <p:sp>
        <p:nvSpPr>
          <p:cNvPr id="2053" name="Rectangle 5"/>
          <p:cNvSpPr>
            <a:spLocks noGrp="1" noChangeArrowheads="1"/>
          </p:cNvSpPr>
          <p:nvPr>
            <p:ph type="subTitle" idx="1"/>
          </p:nvPr>
        </p:nvSpPr>
        <p:spPr>
          <a:xfrm>
            <a:off x="1905000" y="3505200"/>
            <a:ext cx="7239000" cy="838200"/>
          </a:xfrm>
        </p:spPr>
        <p:txBody>
          <a:bodyPr/>
          <a:lstStyle/>
          <a:p>
            <a:r>
              <a:rPr lang="en-US" dirty="0" smtClean="0"/>
              <a:t>Presented By: </a:t>
            </a:r>
            <a:r>
              <a:rPr lang="en-CA" dirty="0" err="1" smtClean="0"/>
              <a:t>Michail</a:t>
            </a:r>
            <a:r>
              <a:rPr lang="en-CA" dirty="0" smtClean="0"/>
              <a:t> </a:t>
            </a:r>
            <a:r>
              <a:rPr lang="en-CA" dirty="0" err="1" smtClean="0"/>
              <a:t>Greshishchev</a:t>
            </a:r>
            <a:endParaRPr lang="en-US" dirty="0"/>
          </a:p>
          <a:p>
            <a:r>
              <a:rPr lang="en-CA" dirty="0" smtClean="0"/>
              <a:t>Thursday, March 24th</a:t>
            </a:r>
            <a:endParaRPr lang="en-US" dirty="0" smtClean="0"/>
          </a:p>
          <a:p>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10</a:t>
            </a:fld>
            <a:endParaRPr lang="en-US"/>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Performance metrics applicable to cloud computing:</a:t>
            </a:r>
          </a:p>
          <a:p>
            <a:pPr lvl="1"/>
            <a:r>
              <a:rPr lang="en-US" dirty="0" smtClean="0"/>
              <a:t>Response Time in normal and abnormal stress conditions.</a:t>
            </a:r>
          </a:p>
          <a:p>
            <a:pPr lvl="2"/>
            <a:r>
              <a:rPr lang="en-US" dirty="0" smtClean="0"/>
              <a:t>Network latency, Cloud processing delays, data loss</a:t>
            </a:r>
          </a:p>
          <a:p>
            <a:pPr lvl="1"/>
            <a:r>
              <a:rPr lang="en-US" dirty="0" smtClean="0"/>
              <a:t>Computing Performance</a:t>
            </a:r>
          </a:p>
          <a:p>
            <a:pPr lvl="1"/>
            <a:endParaRPr lang="en-US" dirty="0" smtClean="0"/>
          </a:p>
          <a:p>
            <a:r>
              <a:rPr lang="en-US" dirty="0" smtClean="0"/>
              <a:t>There is no standard for cloud computing metrics. (Fogarty, 2010)</a:t>
            </a:r>
          </a:p>
          <a:p>
            <a:pPr lvl="1"/>
            <a:endParaRPr lang="en-US" dirty="0" smtClean="0"/>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11</a:t>
            </a:fld>
            <a:endParaRPr lang="en-US"/>
          </a:p>
        </p:txBody>
      </p:sp>
      <p:sp>
        <p:nvSpPr>
          <p:cNvPr id="4100" name="Rectangle 4"/>
          <p:cNvSpPr>
            <a:spLocks noGrp="1" noChangeArrowheads="1"/>
          </p:cNvSpPr>
          <p:nvPr>
            <p:ph type="title"/>
          </p:nvPr>
        </p:nvSpPr>
        <p:spPr/>
        <p:txBody>
          <a:bodyPr/>
          <a:lstStyle/>
          <a:p>
            <a:r>
              <a:rPr lang="en-US" dirty="0" smtClean="0"/>
              <a:t>Cloud Computing Performance</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dirty="0" smtClean="0"/>
              <a:t>Quality of </a:t>
            </a:r>
            <a:r>
              <a:rPr lang="en-US" dirty="0" smtClean="0"/>
              <a:t>Service in combination with qualitative analysis </a:t>
            </a:r>
            <a:r>
              <a:rPr lang="en-US" dirty="0" smtClean="0"/>
              <a:t>would be the ideal benchmark for Cloud Computing </a:t>
            </a:r>
            <a:r>
              <a:rPr lang="en-US" dirty="0" smtClean="0"/>
              <a:t>services.</a:t>
            </a:r>
          </a:p>
          <a:p>
            <a:endParaRPr lang="en-US" dirty="0" smtClean="0"/>
          </a:p>
          <a:p>
            <a:r>
              <a:rPr lang="en-US" dirty="0" err="1" smtClean="0"/>
              <a:t>QoS</a:t>
            </a:r>
            <a:r>
              <a:rPr lang="en-US" dirty="0" smtClean="0"/>
              <a:t>: The </a:t>
            </a:r>
            <a:r>
              <a:rPr lang="en-US" dirty="0" smtClean="0"/>
              <a:t>ability of a network (including applications, hosts, and infrastructure devices) to deliver traffic with minimum delay and maximum availability</a:t>
            </a:r>
            <a:r>
              <a:rPr lang="en-US" dirty="0" smtClean="0"/>
              <a:t>.</a:t>
            </a:r>
            <a:endParaRPr lang="en-US" dirty="0" smtClean="0"/>
          </a:p>
          <a:p>
            <a:endParaRPr lang="en-US" dirty="0" smtClean="0"/>
          </a:p>
        </p:txBody>
      </p:sp>
      <p:pic>
        <p:nvPicPr>
          <p:cNvPr id="33794" name="Picture 2" descr="C:\Users\Michail\AppData\Local\Microsoft\Windows\Temporary Internet Files\Content.IE5\I2BJRY1G\MC900441458[1].png"/>
          <p:cNvPicPr>
            <a:picLocks noChangeAspect="1" noChangeArrowheads="1"/>
          </p:cNvPicPr>
          <p:nvPr/>
        </p:nvPicPr>
        <p:blipFill>
          <a:blip r:embed="rId3" cstate="print"/>
          <a:srcRect/>
          <a:stretch>
            <a:fillRect/>
          </a:stretch>
        </p:blipFill>
        <p:spPr bwMode="auto">
          <a:xfrm>
            <a:off x="-304800" y="1066800"/>
            <a:ext cx="2438400" cy="2438400"/>
          </a:xfrm>
          <a:prstGeom prst="rect">
            <a:avLst/>
          </a:prstGeom>
          <a:noFill/>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12</a:t>
            </a:fld>
            <a:endParaRPr lang="en-US"/>
          </a:p>
        </p:txBody>
      </p:sp>
      <p:sp>
        <p:nvSpPr>
          <p:cNvPr id="4100" name="Rectangle 4"/>
          <p:cNvSpPr>
            <a:spLocks noGrp="1" noChangeArrowheads="1"/>
          </p:cNvSpPr>
          <p:nvPr>
            <p:ph type="title"/>
          </p:nvPr>
        </p:nvSpPr>
        <p:spPr/>
        <p:txBody>
          <a:bodyPr/>
          <a:lstStyle/>
          <a:p>
            <a:r>
              <a:rPr lang="en-US" dirty="0" smtClean="0"/>
              <a:t>References:</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r>
              <a:rPr lang="en-US" sz="1400" dirty="0" smtClean="0"/>
              <a:t>Mackey, Dick (2010). </a:t>
            </a:r>
            <a:r>
              <a:rPr lang="en-CA" sz="1400" dirty="0" smtClean="0"/>
              <a:t>“</a:t>
            </a:r>
            <a:r>
              <a:rPr lang="en-US" sz="1400" dirty="0" smtClean="0"/>
              <a:t>Moving to the Cloud: An Introduction to Cloud Computing in Government</a:t>
            </a:r>
            <a:r>
              <a:rPr lang="en-CA" sz="1400" dirty="0" smtClean="0"/>
              <a:t>” Retrieved Mar. 15, 2011 from </a:t>
            </a:r>
            <a:r>
              <a:rPr lang="en-CA" sz="1100" dirty="0" smtClean="0"/>
              <a:t>http://www.etransform.org/gti/sites/etransform.org/files/Documents/2010-07%20IBM%20Business%20of%20Gov%20-%20Cloud%20Computing%20in%20Government.pdf </a:t>
            </a:r>
            <a:endParaRPr lang="en-CA" sz="1400" dirty="0" smtClean="0"/>
          </a:p>
          <a:p>
            <a:r>
              <a:rPr lang="en-CA" sz="1400" dirty="0" smtClean="0"/>
              <a:t>Foley, John (2009a). “How government’s driving cloud computing ahead.” InformationWeek, July 4, 2009. retrieved July 14, 2009, from </a:t>
            </a:r>
            <a:r>
              <a:rPr lang="en-CA" sz="1100" dirty="0" smtClean="0"/>
              <a:t>informationweek.com/news/government/technology/</a:t>
            </a:r>
            <a:r>
              <a:rPr lang="en-CA" sz="1100" dirty="0" err="1" smtClean="0"/>
              <a:t>showArticle.jhtml?articleiD</a:t>
            </a:r>
            <a:r>
              <a:rPr lang="en-CA" sz="1100" dirty="0" smtClean="0"/>
              <a:t>=218400025.</a:t>
            </a:r>
          </a:p>
          <a:p>
            <a:r>
              <a:rPr lang="en-CA" sz="1400" dirty="0" smtClean="0"/>
              <a:t>IDC “</a:t>
            </a:r>
            <a:r>
              <a:rPr lang="en-US" sz="1400" dirty="0" smtClean="0"/>
              <a:t>Cloud Computing 2010. An IDC Update</a:t>
            </a:r>
            <a:r>
              <a:rPr lang="en-CA" sz="1400" dirty="0" smtClean="0"/>
              <a:t>” Retrieved Mar. 16, 2011 from </a:t>
            </a:r>
            <a:r>
              <a:rPr lang="en-CA" sz="1100" dirty="0" smtClean="0"/>
              <a:t>http://www.slideshare.net/JorFigOr/cloud-computing-2010-an-idc-update</a:t>
            </a:r>
          </a:p>
          <a:p>
            <a:r>
              <a:rPr lang="en-CA" sz="1400" dirty="0" smtClean="0"/>
              <a:t>Fogarty, Kevin (2010). “</a:t>
            </a:r>
            <a:r>
              <a:rPr lang="en-US" sz="1400" dirty="0" smtClean="0"/>
              <a:t>Cloud performance metrics: No standards, so mileage varies</a:t>
            </a:r>
            <a:r>
              <a:rPr lang="en-CA" sz="1400" dirty="0" smtClean="0"/>
              <a:t>.” Retrieved March 21, 2011, from </a:t>
            </a:r>
            <a:r>
              <a:rPr lang="en-CA" sz="1100" dirty="0" smtClean="0"/>
              <a:t>http://www.networksasia.net/content/cloud-performance-metrics-no-standards-so-mileage-varies</a:t>
            </a:r>
          </a:p>
          <a:p>
            <a:endParaRPr lang="en-CA" sz="1400" dirty="0" smtClean="0">
              <a:solidFill>
                <a:schemeClr val="tx1"/>
              </a:solidFill>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38517BCD-ADBD-4BB2-84B1-1D2469794772}" type="slidenum">
              <a:rPr lang="en-US"/>
              <a:pPr/>
              <a:t>2</a:t>
            </a:fld>
            <a:endParaRPr lang="en-US"/>
          </a:p>
        </p:txBody>
      </p:sp>
      <p:sp>
        <p:nvSpPr>
          <p:cNvPr id="11269" name="Rectangle 5"/>
          <p:cNvSpPr>
            <a:spLocks noChangeArrowheads="1"/>
          </p:cNvSpPr>
          <p:nvPr/>
        </p:nvSpPr>
        <p:spPr bwMode="auto">
          <a:xfrm>
            <a:off x="1905000" y="1066800"/>
            <a:ext cx="3124200" cy="3276600"/>
          </a:xfrm>
          <a:prstGeom prst="rect">
            <a:avLst/>
          </a:prstGeom>
          <a:solidFill>
            <a:srgbClr val="F10040"/>
          </a:solidFill>
          <a:ln w="9525">
            <a:noFill/>
            <a:miter lim="800000"/>
            <a:headEnd/>
            <a:tailEnd/>
          </a:ln>
          <a:effectLst/>
        </p:spPr>
        <p:txBody>
          <a:bodyPr wrap="none" anchor="ctr"/>
          <a:lstStyle/>
          <a:p>
            <a:endParaRPr lang="en-CA"/>
          </a:p>
        </p:txBody>
      </p:sp>
      <p:sp>
        <p:nvSpPr>
          <p:cNvPr id="11270" name="Text Box 6"/>
          <p:cNvSpPr txBox="1">
            <a:spLocks noChangeArrowheads="1"/>
          </p:cNvSpPr>
          <p:nvPr/>
        </p:nvSpPr>
        <p:spPr bwMode="auto">
          <a:xfrm>
            <a:off x="2133600" y="1371600"/>
            <a:ext cx="2590800" cy="2062103"/>
          </a:xfrm>
          <a:prstGeom prst="rect">
            <a:avLst/>
          </a:prstGeom>
          <a:noFill/>
          <a:ln w="9525">
            <a:noFill/>
            <a:miter lim="800000"/>
            <a:headEnd/>
            <a:tailEnd/>
          </a:ln>
          <a:effectLst/>
        </p:spPr>
        <p:txBody>
          <a:bodyPr>
            <a:spAutoFit/>
          </a:bodyPr>
          <a:lstStyle/>
          <a:p>
            <a:pPr algn="ctr">
              <a:spcBef>
                <a:spcPct val="50000"/>
              </a:spcBef>
            </a:pPr>
            <a:r>
              <a:rPr lang="en-US" sz="3200" b="1" dirty="0" smtClean="0">
                <a:solidFill>
                  <a:schemeClr val="bg1"/>
                </a:solidFill>
                <a:latin typeface="Egyptienne F Black" pitchFamily="18" charset="0"/>
              </a:rPr>
              <a:t>Challenges Facing Cloud Computing</a:t>
            </a:r>
            <a:endParaRPr lang="en-US" sz="3200" b="1" dirty="0">
              <a:solidFill>
                <a:schemeClr val="bg1"/>
              </a:solidFill>
              <a:latin typeface="Egyptienne F Roman" pitchFamily="18" charset="0"/>
            </a:endParaRPr>
          </a:p>
        </p:txBody>
      </p:sp>
      <p:sp>
        <p:nvSpPr>
          <p:cNvPr id="11271" name="Text Box 7"/>
          <p:cNvSpPr txBox="1">
            <a:spLocks noChangeArrowheads="1"/>
          </p:cNvSpPr>
          <p:nvPr/>
        </p:nvSpPr>
        <p:spPr bwMode="auto">
          <a:xfrm>
            <a:off x="5181600" y="1066800"/>
            <a:ext cx="35814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3" name="Text Box 9"/>
          <p:cNvSpPr txBox="1">
            <a:spLocks noChangeArrowheads="1"/>
          </p:cNvSpPr>
          <p:nvPr/>
        </p:nvSpPr>
        <p:spPr bwMode="auto">
          <a:xfrm>
            <a:off x="1981200" y="3657600"/>
            <a:ext cx="2971800" cy="446276"/>
          </a:xfrm>
          <a:prstGeom prst="rect">
            <a:avLst/>
          </a:prstGeom>
          <a:noFill/>
          <a:ln w="9525">
            <a:noFill/>
            <a:miter lim="800000"/>
            <a:headEnd/>
            <a:tailEnd/>
          </a:ln>
          <a:effectLst/>
        </p:spPr>
        <p:txBody>
          <a:bodyPr wrap="square">
            <a:spAutoFit/>
          </a:bodyPr>
          <a:lstStyle/>
          <a:p>
            <a:pPr algn="ctr">
              <a:spcBef>
                <a:spcPct val="50000"/>
              </a:spcBef>
            </a:pPr>
            <a:r>
              <a:rPr lang="en-US" sz="2300" dirty="0" err="1" smtClean="0">
                <a:solidFill>
                  <a:schemeClr val="bg1"/>
                </a:solidFill>
                <a:latin typeface="+mn-lt"/>
              </a:rPr>
              <a:t>Michail</a:t>
            </a:r>
            <a:r>
              <a:rPr lang="en-US" sz="2300" dirty="0" smtClean="0">
                <a:solidFill>
                  <a:schemeClr val="bg1"/>
                </a:solidFill>
                <a:latin typeface="+mn-lt"/>
              </a:rPr>
              <a:t> </a:t>
            </a:r>
            <a:r>
              <a:rPr lang="en-US" sz="2300" dirty="0" err="1" smtClean="0">
                <a:solidFill>
                  <a:schemeClr val="bg1"/>
                </a:solidFill>
                <a:latin typeface="+mn-lt"/>
              </a:rPr>
              <a:t>Greshishchev</a:t>
            </a:r>
            <a:endParaRPr lang="en-US" sz="2300" dirty="0">
              <a:solidFill>
                <a:schemeClr val="bg1"/>
              </a:solidFill>
              <a:latin typeface="+mn-lt"/>
            </a:endParaRPr>
          </a:p>
        </p:txBody>
      </p:sp>
      <p:sp>
        <p:nvSpPr>
          <p:cNvPr id="11275" name="Text Box 11"/>
          <p:cNvSpPr txBox="1">
            <a:spLocks noChangeArrowheads="1"/>
          </p:cNvSpPr>
          <p:nvPr/>
        </p:nvSpPr>
        <p:spPr bwMode="auto">
          <a:xfrm>
            <a:off x="5105400" y="1600200"/>
            <a:ext cx="3657600" cy="457200"/>
          </a:xfrm>
          <a:prstGeom prst="rect">
            <a:avLst/>
          </a:prstGeom>
          <a:noFill/>
          <a:ln w="9525">
            <a:noFill/>
            <a:miter lim="800000"/>
            <a:headEnd/>
            <a:tailEnd/>
          </a:ln>
          <a:effectLst/>
        </p:spPr>
        <p:txBody>
          <a:bodyPr>
            <a:spAutoFit/>
          </a:bodyPr>
          <a:lstStyle/>
          <a:p>
            <a:pPr>
              <a:spcBef>
                <a:spcPct val="50000"/>
              </a:spcBef>
            </a:pPr>
            <a:endParaRPr lang="en-US"/>
          </a:p>
        </p:txBody>
      </p:sp>
      <p:sp>
        <p:nvSpPr>
          <p:cNvPr id="11278" name="Rectangle 14"/>
          <p:cNvSpPr>
            <a:spLocks noChangeArrowheads="1"/>
          </p:cNvSpPr>
          <p:nvPr/>
        </p:nvSpPr>
        <p:spPr bwMode="auto">
          <a:xfrm>
            <a:off x="5181600" y="1066800"/>
            <a:ext cx="3733800" cy="3276600"/>
          </a:xfrm>
          <a:prstGeom prst="rect">
            <a:avLst/>
          </a:prstGeom>
          <a:noFill/>
          <a:ln w="9525">
            <a:noFill/>
            <a:miter lim="800000"/>
            <a:headEnd/>
            <a:tailEnd/>
          </a:ln>
          <a:effectLst/>
        </p:spPr>
        <p:txBody>
          <a:bodyPr lIns="0" tIns="0" rIns="0" bIns="0"/>
          <a:lstStyle/>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Security</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Reliability</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Performance</a:t>
            </a:r>
          </a:p>
          <a:p>
            <a:pPr marL="342900" indent="-342900" eaLnBrk="1" hangingPunct="1">
              <a:lnSpc>
                <a:spcPct val="120000"/>
              </a:lnSpc>
              <a:spcBef>
                <a:spcPct val="20000"/>
              </a:spcBef>
              <a:buClr>
                <a:srgbClr val="F10040"/>
              </a:buClr>
              <a:buFont typeface="Wingdings" pitchFamily="2" charset="2"/>
              <a:buChar char="§"/>
            </a:pPr>
            <a:r>
              <a:rPr lang="en-US" sz="2300" dirty="0" smtClean="0">
                <a:latin typeface="+mn-lt"/>
              </a:rPr>
              <a:t>Interoperability</a:t>
            </a:r>
          </a:p>
          <a:p>
            <a:pPr marL="342900" indent="-342900" eaLnBrk="1" hangingPunct="1">
              <a:lnSpc>
                <a:spcPct val="120000"/>
              </a:lnSpc>
              <a:spcBef>
                <a:spcPct val="20000"/>
              </a:spcBef>
              <a:buClr>
                <a:srgbClr val="F10040"/>
              </a:buClr>
              <a:buFont typeface="Wingdings" pitchFamily="2" charset="2"/>
              <a:buChar char="§"/>
            </a:pPr>
            <a:endParaRPr lang="en-US" sz="2300" dirty="0" smtClean="0">
              <a:latin typeface="+mn-lt"/>
            </a:endParaRPr>
          </a:p>
          <a:p>
            <a:pPr marL="342900" indent="-342900" eaLnBrk="1" hangingPunct="1">
              <a:lnSpc>
                <a:spcPct val="120000"/>
              </a:lnSpc>
              <a:spcBef>
                <a:spcPct val="20000"/>
              </a:spcBef>
              <a:buClr>
                <a:srgbClr val="F10040"/>
              </a:buClr>
              <a:buFont typeface="Wingdings" pitchFamily="2" charset="2"/>
              <a:buChar char="§"/>
            </a:pPr>
            <a:endParaRPr lang="en-US" sz="1800" dirty="0">
              <a:latin typeface="+mn-lt"/>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3</a:t>
            </a:fld>
            <a:endParaRPr lang="en-US"/>
          </a:p>
        </p:txBody>
      </p:sp>
      <p:pic>
        <p:nvPicPr>
          <p:cNvPr id="20483" name="Picture 3"/>
          <p:cNvPicPr>
            <a:picLocks noChangeAspect="1" noChangeArrowheads="1"/>
          </p:cNvPicPr>
          <p:nvPr/>
        </p:nvPicPr>
        <p:blipFill>
          <a:blip r:embed="rId3" cstate="print"/>
          <a:srcRect l="10500" t="16000" r="9000" b="6400"/>
          <a:stretch>
            <a:fillRect/>
          </a:stretch>
        </p:blipFill>
        <p:spPr bwMode="auto">
          <a:xfrm>
            <a:off x="1981200" y="1371600"/>
            <a:ext cx="6968361" cy="419833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4</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The benefits of cloud computing often share equivalent security risks.</a:t>
            </a:r>
          </a:p>
          <a:p>
            <a:pPr lvl="1"/>
            <a:endParaRPr lang="en-US" dirty="0" smtClean="0"/>
          </a:p>
          <a:p>
            <a:pPr lvl="1">
              <a:buFont typeface="Arial" pitchFamily="34" charset="0"/>
              <a:buChar char="•"/>
            </a:pPr>
            <a:r>
              <a:rPr lang="en-US" dirty="0" smtClean="0"/>
              <a:t>An employee losing his laptop no longer equates to data loss or a breach of security.</a:t>
            </a:r>
          </a:p>
          <a:p>
            <a:pPr lvl="1"/>
            <a:endParaRPr lang="en-US" dirty="0" smtClean="0"/>
          </a:p>
          <a:p>
            <a:pPr lvl="1">
              <a:buFont typeface="Arial" pitchFamily="34" charset="0"/>
              <a:buChar char="•"/>
            </a:pPr>
            <a:r>
              <a:rPr lang="en-US" dirty="0" smtClean="0"/>
              <a:t>Data loss or breach of security is now a possibility regardless of the laptop’s status.</a:t>
            </a:r>
          </a:p>
          <a:p>
            <a:pPr lvl="1"/>
            <a:endParaRPr lang="en-US" dirty="0" smtClean="0"/>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pic>
        <p:nvPicPr>
          <p:cNvPr id="19458" name="Picture 2" descr="C:\Users\Michail\AppData\Local\Microsoft\Windows\Temporary Internet Files\Content.IE5\2MUOZ3N0\MC900441310[1].png"/>
          <p:cNvPicPr>
            <a:picLocks noChangeAspect="1" noChangeArrowheads="1"/>
          </p:cNvPicPr>
          <p:nvPr/>
        </p:nvPicPr>
        <p:blipFill>
          <a:blip r:embed="rId4" cstate="print"/>
          <a:srcRect/>
          <a:stretch>
            <a:fillRect/>
          </a:stretch>
        </p:blipFill>
        <p:spPr bwMode="auto">
          <a:xfrm>
            <a:off x="2057400" y="2895600"/>
            <a:ext cx="609600" cy="609600"/>
          </a:xfrm>
          <a:prstGeom prst="rect">
            <a:avLst/>
          </a:prstGeom>
          <a:noFill/>
        </p:spPr>
      </p:pic>
      <p:pic>
        <p:nvPicPr>
          <p:cNvPr id="19459" name="Picture 3" descr="C:\Users\Michail\AppData\Local\Microsoft\Windows\Temporary Internet Files\Content.IE5\V9AEMKMB\MC900432537[1].png"/>
          <p:cNvPicPr>
            <a:picLocks noChangeAspect="1" noChangeArrowheads="1"/>
          </p:cNvPicPr>
          <p:nvPr/>
        </p:nvPicPr>
        <p:blipFill>
          <a:blip r:embed="rId5" cstate="print"/>
          <a:srcRect/>
          <a:stretch>
            <a:fillRect/>
          </a:stretch>
        </p:blipFill>
        <p:spPr bwMode="auto">
          <a:xfrm>
            <a:off x="2209800" y="3962400"/>
            <a:ext cx="381000" cy="381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5</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“For many applications, stringent compliance requirements in areas such as privacy, financial controls, and health information will preclude use of public clouds, regardless of the actual security controls of the provider” (Foley, 2009e).</a:t>
            </a:r>
          </a:p>
          <a:p>
            <a:r>
              <a:rPr lang="en-US" dirty="0" smtClean="0"/>
              <a:t>“It would be difficult to impossible to achieve Payment Card Industry (PCI) compliance in a cloud … given the requirements for understanding … and controlling access to the systems and the credit-card data.“ (Mackey, 2010)</a:t>
            </a:r>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1" end="1"/>
                                            </p:txEl>
                                          </p:spTgt>
                                        </p:tgtEl>
                                        <p:attrNameLst>
                                          <p:attrName>style.visibility</p:attrName>
                                        </p:attrNameLst>
                                      </p:cBhvr>
                                      <p:to>
                                        <p:strVal val="visible"/>
                                      </p:to>
                                    </p:set>
                                  </p:childTnLst>
                                </p:cTn>
                              </p:par>
                              <p:par>
                                <p:cTn id="7" presetID="3" presetClass="emph" presetSubtype="2" fill="hold" nodeType="withEffect">
                                  <p:stCondLst>
                                    <p:cond delay="0"/>
                                  </p:stCondLst>
                                  <p:childTnLst>
                                    <p:animClr clrSpc="rgb">
                                      <p:cBhvr override="childStyle">
                                        <p:cTn id="8" dur="500" fill="hold"/>
                                        <p:tgtEl>
                                          <p:spTgt spid="4101">
                                            <p:txEl>
                                              <p:pRg st="0" end="0"/>
                                            </p:txEl>
                                          </p:spTgt>
                                        </p:tgtEl>
                                        <p:attrNameLst>
                                          <p:attrName>style.color</p:attrName>
                                        </p:attrNameLst>
                                      </p:cBhvr>
                                      <p:to>
                                        <a:srgbClr val="DDDDDD"/>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6</a:t>
            </a:fld>
            <a:endParaRPr lang="en-US"/>
          </a:p>
        </p:txBody>
      </p:sp>
      <p:sp>
        <p:nvSpPr>
          <p:cNvPr id="4100" name="Rectangle 4"/>
          <p:cNvSpPr>
            <a:spLocks noGrp="1" noChangeArrowheads="1"/>
          </p:cNvSpPr>
          <p:nvPr>
            <p:ph type="title"/>
          </p:nvPr>
        </p:nvSpPr>
        <p:spPr/>
        <p:txBody>
          <a:bodyPr/>
          <a:lstStyle/>
          <a:p>
            <a:r>
              <a:rPr lang="en-US" dirty="0" smtClean="0"/>
              <a:t>Cloud Computing Security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No cloud-specific security standards in place.</a:t>
            </a:r>
          </a:p>
          <a:p>
            <a:pPr lvl="0"/>
            <a:r>
              <a:rPr lang="en-US" dirty="0" smtClean="0"/>
              <a:t>Outsourced services bypass the </a:t>
            </a:r>
            <a:r>
              <a:rPr lang="en-US" b="1" dirty="0" smtClean="0"/>
              <a:t>physical</a:t>
            </a:r>
            <a:r>
              <a:rPr lang="en-US" dirty="0" smtClean="0"/>
              <a:t>, </a:t>
            </a:r>
            <a:r>
              <a:rPr lang="en-US" b="1" dirty="0" smtClean="0"/>
              <a:t>logical</a:t>
            </a:r>
            <a:r>
              <a:rPr lang="en-US" dirty="0" smtClean="0"/>
              <a:t> and </a:t>
            </a:r>
            <a:r>
              <a:rPr lang="en-US" b="1" dirty="0" smtClean="0"/>
              <a:t>personnel</a:t>
            </a:r>
            <a:r>
              <a:rPr lang="en-US" dirty="0" smtClean="0"/>
              <a:t> control IT shops exert over in-house programs.</a:t>
            </a:r>
          </a:p>
        </p:txBody>
      </p:sp>
      <p:pic>
        <p:nvPicPr>
          <p:cNvPr id="4098" name="Picture 2" descr="http://www.clker.com/cliparts/a/4/6/5/1195445320756072762security_icons_adrian_st_01.svg.hi.png"/>
          <p:cNvPicPr>
            <a:picLocks noChangeAspect="1" noChangeArrowheads="1"/>
          </p:cNvPicPr>
          <p:nvPr/>
        </p:nvPicPr>
        <p:blipFill>
          <a:blip r:embed="rId3" cstate="print"/>
          <a:srcRect l="54362"/>
          <a:stretch>
            <a:fillRect/>
          </a:stretch>
        </p:blipFill>
        <p:spPr bwMode="auto">
          <a:xfrm>
            <a:off x="228600" y="1295400"/>
            <a:ext cx="1291025" cy="1600200"/>
          </a:xfrm>
          <a:prstGeom prst="rect">
            <a:avLst/>
          </a:prstGeom>
          <a:noFill/>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7</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What is reliability to you?</a:t>
            </a:r>
          </a:p>
          <a:p>
            <a:pPr lvl="1"/>
            <a:r>
              <a:rPr lang="en-US" dirty="0" smtClean="0"/>
              <a:t>Downtime</a:t>
            </a:r>
          </a:p>
          <a:p>
            <a:pPr lvl="2"/>
            <a:r>
              <a:rPr lang="en-US" dirty="0" smtClean="0"/>
              <a:t>Planned / Unplanned</a:t>
            </a:r>
          </a:p>
          <a:p>
            <a:pPr lvl="1"/>
            <a:r>
              <a:rPr lang="en-US" dirty="0" smtClean="0"/>
              <a:t>Data retention</a:t>
            </a:r>
          </a:p>
          <a:p>
            <a:pPr lvl="1"/>
            <a:r>
              <a:rPr lang="en-US" dirty="0" smtClean="0"/>
              <a:t>Data corruption prevention</a:t>
            </a:r>
          </a:p>
          <a:p>
            <a:pPr lvl="1"/>
            <a:endParaRPr lang="en-US" dirty="0" smtClean="0"/>
          </a:p>
        </p:txBody>
      </p:sp>
      <p:pic>
        <p:nvPicPr>
          <p:cNvPr id="6"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8</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Downtime</a:t>
            </a:r>
          </a:p>
          <a:p>
            <a:pPr lvl="0"/>
            <a:endParaRPr lang="en-US" dirty="0" smtClean="0"/>
          </a:p>
          <a:p>
            <a:pPr lvl="1"/>
            <a:r>
              <a:rPr lang="en-US" dirty="0" smtClean="0"/>
              <a:t>“Recent large outages at Amazon and Google have shown that even the largest cloud vendors can still have glitches that take considerable time to repair. ” (</a:t>
            </a:r>
            <a:r>
              <a:rPr lang="en-US" dirty="0" err="1" smtClean="0"/>
              <a:t>Enki</a:t>
            </a:r>
            <a:r>
              <a:rPr lang="en-US" dirty="0" smtClean="0"/>
              <a:t>, 2010)</a:t>
            </a:r>
          </a:p>
          <a:p>
            <a:pPr lvl="1"/>
            <a:endParaRPr lang="en-US" dirty="0" smtClean="0"/>
          </a:p>
          <a:p>
            <a:pPr lvl="1"/>
            <a:r>
              <a:rPr lang="en-US" dirty="0" smtClean="0"/>
              <a:t>“Despite claims of reliability, few cloud vendors have tight service level agreements that promise controlled downtime or offer rebates for excess downtime. ” (</a:t>
            </a:r>
            <a:r>
              <a:rPr lang="en-US" dirty="0" err="1" smtClean="0"/>
              <a:t>Enki</a:t>
            </a:r>
            <a:r>
              <a:rPr lang="en-US" dirty="0" smtClean="0"/>
              <a:t>, 2010)</a:t>
            </a:r>
          </a:p>
          <a:p>
            <a:pPr lvl="1"/>
            <a:endParaRPr lang="en-US" dirty="0" smtClean="0"/>
          </a:p>
        </p:txBody>
      </p:sp>
      <p:pic>
        <p:nvPicPr>
          <p:cNvPr id="22530"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84CB430-D7DB-450E-8FF5-AD4ED9D28849}" type="slidenum">
              <a:rPr lang="en-US"/>
              <a:pPr/>
              <a:t>9</a:t>
            </a:fld>
            <a:endParaRPr lang="en-US"/>
          </a:p>
        </p:txBody>
      </p:sp>
      <p:sp>
        <p:nvSpPr>
          <p:cNvPr id="4100" name="Rectangle 4"/>
          <p:cNvSpPr>
            <a:spLocks noGrp="1" noChangeArrowheads="1"/>
          </p:cNvSpPr>
          <p:nvPr>
            <p:ph type="title"/>
          </p:nvPr>
        </p:nvSpPr>
        <p:spPr/>
        <p:txBody>
          <a:bodyPr/>
          <a:lstStyle/>
          <a:p>
            <a:r>
              <a:rPr lang="en-US" dirty="0" smtClean="0"/>
              <a:t>Cloud Computing Reliability</a:t>
            </a:r>
            <a:endParaRPr lang="en-US" dirty="0"/>
          </a:p>
        </p:txBody>
      </p:sp>
      <p:sp>
        <p:nvSpPr>
          <p:cNvPr id="4101" name="Rectangle 5"/>
          <p:cNvSpPr>
            <a:spLocks noGrp="1" noChangeArrowheads="1"/>
          </p:cNvSpPr>
          <p:nvPr>
            <p:ph type="body" idx="1"/>
          </p:nvPr>
        </p:nvSpPr>
        <p:spPr>
          <a:xfrm>
            <a:off x="1981200" y="1752600"/>
            <a:ext cx="6858000" cy="4419600"/>
          </a:xfrm>
        </p:spPr>
        <p:txBody>
          <a:bodyPr/>
          <a:lstStyle/>
          <a:p>
            <a:pPr lvl="0"/>
            <a:r>
              <a:rPr lang="en-US" dirty="0" smtClean="0"/>
              <a:t>In general, cloud reliability issues arise from introduced system complexity relative to identical offerings on a local scale.</a:t>
            </a:r>
          </a:p>
          <a:p>
            <a:pPr lvl="0"/>
            <a:r>
              <a:rPr lang="en-US" dirty="0" smtClean="0"/>
              <a:t>Although Reliability in cloud computing is a major concern, it has proven to be a selling point.</a:t>
            </a:r>
          </a:p>
        </p:txBody>
      </p:sp>
      <p:pic>
        <p:nvPicPr>
          <p:cNvPr id="22530" name="Picture 2" descr="Broken Chain Clip Art"/>
          <p:cNvPicPr>
            <a:picLocks noChangeAspect="1" noChangeArrowheads="1"/>
          </p:cNvPicPr>
          <p:nvPr/>
        </p:nvPicPr>
        <p:blipFill>
          <a:blip r:embed="rId3" cstate="print"/>
          <a:srcRect/>
          <a:stretch>
            <a:fillRect/>
          </a:stretch>
        </p:blipFill>
        <p:spPr bwMode="auto">
          <a:xfrm>
            <a:off x="152400" y="1295400"/>
            <a:ext cx="1533235" cy="1352551"/>
          </a:xfrm>
          <a:prstGeom prst="rect">
            <a:avLst/>
          </a:prstGeom>
          <a:noFill/>
        </p:spPr>
      </p:pic>
      <p:pic>
        <p:nvPicPr>
          <p:cNvPr id="32770" name="Picture 2" descr="http://4.bp.blogspot.com/_7ZYqYi4xigk/SQn6xk_6VRI/AAAAAAAACDA/ePvkIQ4ccN0/s320/Picture+2%282%29.png"/>
          <p:cNvPicPr>
            <a:picLocks noChangeAspect="1" noChangeArrowheads="1"/>
          </p:cNvPicPr>
          <p:nvPr/>
        </p:nvPicPr>
        <p:blipFill>
          <a:blip r:embed="rId4" cstate="print"/>
          <a:srcRect/>
          <a:stretch>
            <a:fillRect/>
          </a:stretch>
        </p:blipFill>
        <p:spPr bwMode="auto">
          <a:xfrm>
            <a:off x="3810000" y="4114800"/>
            <a:ext cx="3048000" cy="2009776"/>
          </a:xfrm>
          <a:prstGeom prst="rect">
            <a:avLst/>
          </a:prstGeom>
          <a:noFill/>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Egyptienne F Black"/>
        <a:ea typeface=""/>
        <a:cs typeface=""/>
      </a:majorFont>
      <a:minorFont>
        <a:latin typeface="Egyptienne F Blac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TotalTime>
  <Words>630</Words>
  <Application>Microsoft Office PowerPoint</Application>
  <PresentationFormat>On-screen Show (4:3)</PresentationFormat>
  <Paragraphs>92</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Blank</vt:lpstr>
      <vt:lpstr>Challenges Facing Cloud Computing</vt:lpstr>
      <vt:lpstr>Slide 2</vt:lpstr>
      <vt:lpstr>Slide 3</vt:lpstr>
      <vt:lpstr>Cloud Computing Security</vt:lpstr>
      <vt:lpstr>Cloud Computing Security</vt:lpstr>
      <vt:lpstr>Cloud Computing Security</vt:lpstr>
      <vt:lpstr>Cloud Computing Reliability</vt:lpstr>
      <vt:lpstr>Cloud Computing Reliability</vt:lpstr>
      <vt:lpstr>Cloud Computing Reliability</vt:lpstr>
      <vt:lpstr>Cloud Computing Performance</vt:lpstr>
      <vt:lpstr>Cloud Computing Performance</vt:lpstr>
      <vt:lpstr>References:</vt:lpstr>
    </vt:vector>
  </TitlesOfParts>
  <Company>Hewson Bridge and Smith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Studio</dc:creator>
  <cp:lastModifiedBy>Michail</cp:lastModifiedBy>
  <cp:revision>128</cp:revision>
  <cp:lastPrinted>2003-01-16T15:49:46Z</cp:lastPrinted>
  <dcterms:created xsi:type="dcterms:W3CDTF">2003-01-15T21:15:39Z</dcterms:created>
  <dcterms:modified xsi:type="dcterms:W3CDTF">2011-03-21T21:42:53Z</dcterms:modified>
</cp:coreProperties>
</file>