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56" r:id="rId14"/>
    <p:sldId id="258" r:id="rId15"/>
    <p:sldId id="276" r:id="rId16"/>
    <p:sldId id="275" r:id="rId17"/>
    <p:sldId id="272" r:id="rId18"/>
    <p:sldId id="277" r:id="rId19"/>
    <p:sldId id="278" r:id="rId20"/>
    <p:sldId id="281" r:id="rId21"/>
    <p:sldId id="282" r:id="rId22"/>
    <p:sldId id="283" r:id="rId23"/>
    <p:sldId id="284" r:id="rId24"/>
    <p:sldId id="280"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2" r:id="rId39"/>
    <p:sldId id="297" r:id="rId40"/>
    <p:sldId id="273" r:id="rId41"/>
    <p:sldId id="311"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7643" autoAdjust="0"/>
  </p:normalViewPr>
  <p:slideViewPr>
    <p:cSldViewPr>
      <p:cViewPr varScale="1">
        <p:scale>
          <a:sx n="86" d="100"/>
          <a:sy n="86" d="100"/>
        </p:scale>
        <p:origin x="-1614" y="-90"/>
      </p:cViewPr>
      <p:guideLst>
        <p:guide orient="horz" pos="2736"/>
        <p:guide pos="1248"/>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4.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Grids make less use of virtualization,</a:t>
            </a:r>
            <a:r>
              <a:rPr lang="en-CA" baseline="0" dirty="0" smtClean="0"/>
              <a:t> as hardware is heterogeneous and under separate control of multiple authorities.</a:t>
            </a:r>
          </a:p>
          <a:p>
            <a:endParaRPr lang="en-CA"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smtClean="0"/>
              <a:t>While performance limited this technique in the past, hardware support for virtualization now makes this technique feasible.</a:t>
            </a:r>
          </a:p>
        </p:txBody>
      </p:sp>
      <p:sp>
        <p:nvSpPr>
          <p:cNvPr id="4" name="Slide Number Placeholder 3"/>
          <p:cNvSpPr>
            <a:spLocks noGrp="1"/>
          </p:cNvSpPr>
          <p:nvPr>
            <p:ph type="sldNum" sz="quarter" idx="10"/>
          </p:nvPr>
        </p:nvSpPr>
        <p:spPr/>
        <p:txBody>
          <a:bodyPr/>
          <a:lstStyle/>
          <a:p>
            <a:fld id="{E00E7371-80A2-4894-A71A-E39284D7ECA2}"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Times" pitchFamily="18" charset="0"/>
              <a:ea typeface="+mn-ea"/>
              <a:cs typeface="+mn-cs"/>
            </a:endParaRPr>
          </a:p>
          <a:p>
            <a:r>
              <a:rPr lang="en-CA" dirty="0" smtClean="0"/>
              <a:t>Security</a:t>
            </a:r>
            <a:r>
              <a:rPr lang="en-CA" baseline="0" dirty="0" smtClean="0"/>
              <a:t> is the top challenge associated with cloud computing.</a:t>
            </a:r>
          </a:p>
          <a:p>
            <a:endParaRPr lang="en-CA" baseline="0" dirty="0" smtClean="0"/>
          </a:p>
          <a:p>
            <a:r>
              <a:rPr lang="en-CA" baseline="0" dirty="0" smtClean="0"/>
              <a:t>Poll by IDC, </a:t>
            </a:r>
            <a:r>
              <a:rPr lang="en-US" sz="1200" b="0" i="0" kern="1200" dirty="0" smtClean="0">
                <a:solidFill>
                  <a:schemeClr val="tx1"/>
                </a:solidFill>
                <a:latin typeface="Times" pitchFamily="18" charset="0"/>
                <a:ea typeface="+mn-ea"/>
                <a:cs typeface="+mn-cs"/>
              </a:rPr>
              <a:t>provider of market intelligence, advisory services, and events for the information technology, telecommunications, and consumer technology markets. </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Cloud Computing</a:t>
            </a:r>
            <a:r>
              <a:rPr lang="en-CA" baseline="0" dirty="0" smtClean="0"/>
              <a:t> offering are a double edged sword.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Other examples:</a:t>
            </a: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Public</a:t>
            </a:r>
            <a:r>
              <a:rPr lang="en-US" sz="1200" b="0" i="0" kern="1200" baseline="0" dirty="0" smtClean="0">
                <a:solidFill>
                  <a:schemeClr val="tx1"/>
                </a:solidFill>
                <a:latin typeface="Times" pitchFamily="18" charset="0"/>
                <a:ea typeface="+mn-ea"/>
                <a:cs typeface="+mn-cs"/>
              </a:rPr>
              <a:t> or private h</a:t>
            </a:r>
            <a:r>
              <a:rPr lang="en-US" sz="1200" b="0" i="0" kern="1200" dirty="0" smtClean="0">
                <a:solidFill>
                  <a:schemeClr val="tx1"/>
                </a:solidFill>
                <a:latin typeface="Times" pitchFamily="18" charset="0"/>
                <a:ea typeface="+mn-ea"/>
                <a:cs typeface="+mn-cs"/>
              </a:rPr>
              <a:t>ealth</a:t>
            </a:r>
            <a:r>
              <a:rPr lang="en-US" sz="1200" b="0" i="0" kern="1200" baseline="0" dirty="0" smtClean="0">
                <a:solidFill>
                  <a:schemeClr val="tx1"/>
                </a:solidFill>
                <a:latin typeface="Times" pitchFamily="18" charset="0"/>
                <a:ea typeface="+mn-ea"/>
                <a:cs typeface="+mn-cs"/>
              </a:rPr>
              <a:t> care providers, government bodies.</a:t>
            </a:r>
            <a:endParaRPr lang="en-US" sz="1200" b="0" i="0" kern="1200" dirty="0" smtClean="0">
              <a:solidFill>
                <a:schemeClr val="tx1"/>
              </a:solidFill>
              <a:latin typeface="Times" pitchFamily="18" charset="0"/>
              <a:ea typeface="+mn-ea"/>
              <a:cs typeface="+mn-cs"/>
            </a:endParaRP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Customers are ultimately responsible for the security and integrity of their own data, even when it is held by a service provider. </a:t>
            </a:r>
          </a:p>
          <a:p>
            <a:r>
              <a:rPr lang="en-US" sz="1200" b="0" i="0" kern="1200" dirty="0" smtClean="0">
                <a:solidFill>
                  <a:schemeClr val="tx1"/>
                </a:solidFill>
                <a:latin typeface="Times" pitchFamily="18" charset="0"/>
                <a:ea typeface="+mn-ea"/>
                <a:cs typeface="+mn-cs"/>
              </a:rPr>
              <a:t>Privileged user access by cloud administrators implies your information is as secure as those</a:t>
            </a:r>
            <a:r>
              <a:rPr lang="en-US" sz="1200" b="0" i="0" kern="1200" baseline="0" dirty="0" smtClean="0">
                <a:solidFill>
                  <a:schemeClr val="tx1"/>
                </a:solidFill>
                <a:latin typeface="Times" pitchFamily="18" charset="0"/>
                <a:ea typeface="+mn-ea"/>
                <a:cs typeface="+mn-cs"/>
              </a:rPr>
              <a:t> who are entrusted to access it.</a:t>
            </a:r>
          </a:p>
          <a:p>
            <a:endParaRPr lang="en-US" sz="1200" b="0" i="0" kern="1200" baseline="0" dirty="0" smtClean="0">
              <a:solidFill>
                <a:schemeClr val="tx1"/>
              </a:solidFill>
              <a:latin typeface="Times" pitchFamily="18" charset="0"/>
              <a:ea typeface="+mn-ea"/>
              <a:cs typeface="+mn-cs"/>
            </a:endParaRP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Lack</a:t>
            </a:r>
            <a:r>
              <a:rPr lang="en-CA" baseline="0" dirty="0" smtClean="0"/>
              <a:t> of standards don’t allow for quantitative analysis of security.</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Measured in 9’s</a:t>
            </a:r>
          </a:p>
          <a:p>
            <a:r>
              <a:rPr lang="en-CA" dirty="0" smtClean="0"/>
              <a:t>Planned = scheduled maintenance</a:t>
            </a:r>
          </a:p>
          <a:p>
            <a:r>
              <a:rPr lang="en-CA" dirty="0" smtClean="0"/>
              <a:t>Data redundancy,</a:t>
            </a:r>
            <a:r>
              <a:rPr lang="en-CA" baseline="0" dirty="0" smtClean="0"/>
              <a:t> error correction</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SLAs </a:t>
            </a:r>
            <a:r>
              <a:rPr lang="en-US" baseline="0" dirty="0" smtClean="0"/>
              <a:t> i</a:t>
            </a:r>
            <a:r>
              <a:rPr lang="en-US" dirty="0" smtClean="0"/>
              <a:t>nvariably can’t cover actual business losses from downtime or outages “is a rationalization, not a reason” for not engaging the cloud computing model.</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Highly dependent</a:t>
            </a:r>
            <a:r>
              <a:rPr lang="en-CA" baseline="0" dirty="0" smtClean="0"/>
              <a:t> on cloud computing service being provided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Example:</a:t>
            </a:r>
            <a:r>
              <a:rPr lang="en-CA" baseline="0" dirty="0" smtClean="0"/>
              <a:t> </a:t>
            </a:r>
            <a:r>
              <a:rPr lang="en-CA" dirty="0" smtClean="0"/>
              <a:t>“Image</a:t>
            </a:r>
            <a:r>
              <a:rPr lang="en-CA" baseline="0" dirty="0" smtClean="0"/>
              <a:t> rendering is 50% faster but scrolling provides image </a:t>
            </a:r>
            <a:r>
              <a:rPr lang="en-CA" baseline="0" dirty="0" err="1" smtClean="0"/>
              <a:t>artifacts</a:t>
            </a:r>
            <a:r>
              <a:rPr lang="en-CA" baseline="0" dirty="0" smtClean="0"/>
              <a:t>.”</a:t>
            </a:r>
          </a:p>
          <a:p>
            <a:r>
              <a:rPr lang="en-CA" baseline="0" dirty="0" smtClean="0"/>
              <a:t>		  ^ </a:t>
            </a:r>
            <a:r>
              <a:rPr lang="en-CA" baseline="0" dirty="0" err="1" smtClean="0"/>
              <a:t>QoS</a:t>
            </a:r>
            <a:r>
              <a:rPr lang="en-CA" baseline="0" dirty="0" smtClean="0"/>
              <a:t>			^ Qualitative</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There are a number of ways to deal with the proliferation of cloud APIs. Cohen proposes a "unified cloud interface," or cloud broker, that implements industry standard definitions. Dave Powers, an IT pro with Eli Lilly, talks of a third-party "orchestration layer" as a way of managing multiple cloud services. Clouds</a:t>
            </a:r>
            <a:r>
              <a:rPr lang="en-US" sz="1200" b="0" i="0" kern="1200" baseline="0" dirty="0" smtClean="0">
                <a:solidFill>
                  <a:schemeClr val="tx1"/>
                </a:solidFill>
                <a:latin typeface="Times" pitchFamily="18" charset="0"/>
                <a:ea typeface="+mn-ea"/>
                <a:cs typeface="+mn-cs"/>
              </a:rPr>
              <a:t> within clouds?</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Currently has 1,168,821 active users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Joined by downloading the </a:t>
            </a:r>
            <a:r>
              <a:rPr lang="en-CA" dirty="0" err="1" smtClean="0"/>
              <a:t>SETI@home</a:t>
            </a:r>
            <a:r>
              <a:rPr lang="en-CA" dirty="0" smtClean="0"/>
              <a:t> screensaver</a:t>
            </a: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CA" dirty="0" smtClean="0"/>
              <a:t>Currently has 6,046,720 active users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Joined by downloading and enabling the </a:t>
            </a:r>
            <a:r>
              <a:rPr lang="en-CA" dirty="0" err="1" smtClean="0"/>
              <a:t>Folding@home</a:t>
            </a:r>
            <a:r>
              <a:rPr lang="en-CA" dirty="0" smtClean="0"/>
              <a:t> toolbar (or the </a:t>
            </a:r>
            <a:r>
              <a:rPr lang="en-CA" dirty="0" err="1" smtClean="0"/>
              <a:t>google</a:t>
            </a:r>
            <a:r>
              <a:rPr lang="en-CA" dirty="0" smtClean="0"/>
              <a:t> compute toolbar)</a:t>
            </a: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 Computing An Introduction and History</a:t>
            </a:r>
            <a:endParaRPr lang="en-US" dirty="0"/>
          </a:p>
        </p:txBody>
      </p:sp>
      <p:sp>
        <p:nvSpPr>
          <p:cNvPr id="2053" name="Rectangle 5"/>
          <p:cNvSpPr>
            <a:spLocks noGrp="1" noChangeArrowheads="1"/>
          </p:cNvSpPr>
          <p:nvPr>
            <p:ph type="subTitle" idx="1"/>
          </p:nvPr>
        </p:nvSpPr>
        <p:spPr>
          <a:xfrm>
            <a:off x="1905000" y="3200400"/>
            <a:ext cx="7239000" cy="1524000"/>
          </a:xfrm>
        </p:spPr>
        <p:txBody>
          <a:bodyPr/>
          <a:lstStyle/>
          <a:p>
            <a:r>
              <a:rPr lang="en-US" dirty="0" smtClean="0"/>
              <a:t>Presented: </a:t>
            </a:r>
            <a:r>
              <a:rPr lang="en-CA" dirty="0" smtClean="0"/>
              <a:t>Thursday March 24</a:t>
            </a:r>
            <a:r>
              <a:rPr lang="en-CA" baseline="30000" dirty="0" smtClean="0"/>
              <a:t>th</a:t>
            </a:r>
            <a:r>
              <a:rPr lang="en-CA" dirty="0" smtClean="0"/>
              <a:t>, 2011</a:t>
            </a:r>
            <a:endParaRPr lang="en-US" dirty="0"/>
          </a:p>
          <a:p>
            <a:r>
              <a:rPr lang="en-CA" dirty="0" smtClean="0"/>
              <a:t>Presented By: </a:t>
            </a:r>
            <a:r>
              <a:rPr lang="en-US" dirty="0" smtClean="0"/>
              <a:t>Michael Wright</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5486400" y="1981200"/>
            <a:ext cx="3352800" cy="4419600"/>
          </a:xfrm>
        </p:spPr>
        <p:txBody>
          <a:bodyPr/>
          <a:lstStyle/>
          <a:p>
            <a:r>
              <a:rPr lang="en-CA" dirty="0" err="1" smtClean="0"/>
              <a:t>SETI@home</a:t>
            </a:r>
            <a:r>
              <a:rPr lang="en-CA" dirty="0" smtClean="0"/>
              <a:t> Project </a:t>
            </a:r>
            <a:r>
              <a:rPr lang="en-CA" dirty="0" smtClean="0"/>
              <a:t>[6</a:t>
            </a:r>
            <a:r>
              <a:rPr lang="en-CA" dirty="0" smtClean="0"/>
              <a:t>]</a:t>
            </a:r>
          </a:p>
          <a:p>
            <a:pPr lvl="1"/>
            <a:r>
              <a:rPr lang="en-CA" dirty="0" smtClean="0"/>
              <a:t>Started in 1999</a:t>
            </a:r>
          </a:p>
          <a:p>
            <a:pPr lvl="1"/>
            <a:endParaRPr lang="en-CA" dirty="0" smtClean="0"/>
          </a:p>
          <a:p>
            <a:pPr lvl="1"/>
            <a:r>
              <a:rPr lang="en-CA" dirty="0" smtClean="0"/>
              <a:t>Uses grid computing to power to scan radio waves to detect extraterrestrial intelligence.</a:t>
            </a:r>
          </a:p>
          <a:p>
            <a:pPr lvl="1">
              <a:buNone/>
            </a:pPr>
            <a:endParaRPr lang="en-CA" dirty="0" smtClean="0"/>
          </a:p>
          <a:p>
            <a:pPr lvl="1"/>
            <a:r>
              <a:rPr lang="en-CA" dirty="0" smtClean="0"/>
              <a:t>Provides a combined power of 514.7 </a:t>
            </a:r>
            <a:r>
              <a:rPr lang="en-CA" dirty="0" err="1" smtClean="0"/>
              <a:t>TeraFLOPS</a:t>
            </a:r>
            <a:endParaRPr lang="en-CA" dirty="0" smtClean="0"/>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10</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057400" y="2057400"/>
            <a:ext cx="3048000" cy="3429000"/>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1981200" y="1981200"/>
            <a:ext cx="3429000" cy="4419600"/>
          </a:xfrm>
        </p:spPr>
        <p:txBody>
          <a:bodyPr/>
          <a:lstStyle/>
          <a:p>
            <a:r>
              <a:rPr lang="en-CA" dirty="0" err="1" smtClean="0"/>
              <a:t>Folding@home</a:t>
            </a:r>
            <a:r>
              <a:rPr lang="en-CA" dirty="0" smtClean="0"/>
              <a:t> Project </a:t>
            </a:r>
            <a:r>
              <a:rPr lang="en-CA" dirty="0" smtClean="0"/>
              <a:t>[7</a:t>
            </a:r>
            <a:r>
              <a:rPr lang="en-CA" dirty="0" smtClean="0"/>
              <a:t>]</a:t>
            </a:r>
          </a:p>
          <a:p>
            <a:pPr lvl="1"/>
            <a:r>
              <a:rPr lang="en-CA" dirty="0" smtClean="0"/>
              <a:t>Started in 2000</a:t>
            </a:r>
          </a:p>
          <a:p>
            <a:pPr lvl="1"/>
            <a:endParaRPr lang="en-CA" dirty="0" smtClean="0"/>
          </a:p>
          <a:p>
            <a:pPr lvl="1"/>
            <a:r>
              <a:rPr lang="en-CA" dirty="0" smtClean="0"/>
              <a:t>Uses grid computing to power to do </a:t>
            </a:r>
            <a:r>
              <a:rPr lang="en-CA" dirty="0" err="1" smtClean="0"/>
              <a:t>protien</a:t>
            </a:r>
            <a:r>
              <a:rPr lang="en-CA" dirty="0" smtClean="0"/>
              <a:t> folding and other molecular dynamics.</a:t>
            </a:r>
          </a:p>
          <a:p>
            <a:pPr lvl="1"/>
            <a:endParaRPr lang="en-CA" dirty="0" smtClean="0"/>
          </a:p>
          <a:p>
            <a:pPr lvl="1"/>
            <a:r>
              <a:rPr lang="en-CA" dirty="0" smtClean="0"/>
              <a:t>Provides a combined power of 5.0 </a:t>
            </a:r>
            <a:r>
              <a:rPr lang="en-CA" dirty="0" err="1" smtClean="0"/>
              <a:t>PetaFLOPS</a:t>
            </a:r>
            <a:endParaRPr lang="en-CA" dirty="0" smtClean="0"/>
          </a:p>
          <a:p>
            <a:pPr lvl="1"/>
            <a:endParaRPr lang="en-CA" dirty="0" smtClean="0"/>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11</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5562600" y="2133600"/>
            <a:ext cx="3333750" cy="340042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1981200" y="1981200"/>
            <a:ext cx="3505200" cy="4419600"/>
          </a:xfrm>
        </p:spPr>
        <p:txBody>
          <a:bodyPr/>
          <a:lstStyle/>
          <a:p>
            <a:r>
              <a:rPr lang="en-CA" dirty="0" err="1" smtClean="0"/>
              <a:t>TeraGrid</a:t>
            </a:r>
            <a:r>
              <a:rPr lang="en-CA" dirty="0" smtClean="0"/>
              <a:t> </a:t>
            </a:r>
            <a:r>
              <a:rPr lang="en-CA" dirty="0" smtClean="0"/>
              <a:t>[8</a:t>
            </a:r>
            <a:r>
              <a:rPr lang="en-CA" dirty="0" smtClean="0"/>
              <a:t>]</a:t>
            </a:r>
          </a:p>
          <a:p>
            <a:pPr lvl="1"/>
            <a:r>
              <a:rPr lang="en-CA" dirty="0" smtClean="0"/>
              <a:t>Used by universities to provide high quality </a:t>
            </a:r>
            <a:r>
              <a:rPr lang="en-CA" dirty="0" err="1" smtClean="0"/>
              <a:t>persistant</a:t>
            </a:r>
            <a:r>
              <a:rPr lang="en-CA" dirty="0" smtClean="0"/>
              <a:t> research computing</a:t>
            </a:r>
          </a:p>
          <a:p>
            <a:pPr lvl="1"/>
            <a:r>
              <a:rPr lang="en-CA" dirty="0" err="1" smtClean="0"/>
              <a:t>Conisists</a:t>
            </a:r>
            <a:r>
              <a:rPr lang="en-CA" dirty="0" smtClean="0"/>
              <a:t> of 11 universities with its head quarters at the university of Chicago</a:t>
            </a:r>
          </a:p>
          <a:p>
            <a:pPr lvl="1"/>
            <a:r>
              <a:rPr lang="en-CA" dirty="0" smtClean="0"/>
              <a:t>Provides 2.5PetaFlops of power with 50 </a:t>
            </a:r>
            <a:r>
              <a:rPr lang="en-CA" dirty="0" err="1" smtClean="0"/>
              <a:t>PetaBytes</a:t>
            </a:r>
            <a:r>
              <a:rPr lang="en-CA" dirty="0" smtClean="0"/>
              <a:t> of storage and </a:t>
            </a:r>
            <a:r>
              <a:rPr lang="en-CA" dirty="0" err="1" smtClean="0"/>
              <a:t>reaserchers</a:t>
            </a:r>
            <a:r>
              <a:rPr lang="en-CA" dirty="0" smtClean="0"/>
              <a:t> have access to 100 research specific databases.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12</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5638800" y="1981200"/>
            <a:ext cx="3113532" cy="137160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Grids and Clouds:</a:t>
            </a:r>
            <a:br>
              <a:rPr lang="en-CA" sz="4800" dirty="0" smtClean="0"/>
            </a:br>
            <a:r>
              <a:rPr lang="en-CA" sz="4800" dirty="0" smtClean="0"/>
              <a:t>Similarities and Differences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smtClean="0"/>
              <a:t>Alexander Craig</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14</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0668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Grids and Clouds:</a:t>
            </a:r>
            <a:br>
              <a:rPr lang="en-US" sz="3200" b="1" dirty="0" smtClean="0">
                <a:solidFill>
                  <a:schemeClr val="bg1"/>
                </a:solidFill>
                <a:latin typeface="Egyptienne F Black" pitchFamily="18" charset="0"/>
              </a:rPr>
            </a:br>
            <a:r>
              <a:rPr lang="en-US" sz="3200" b="1" dirty="0" smtClean="0">
                <a:solidFill>
                  <a:schemeClr val="bg1"/>
                </a:solidFill>
                <a:latin typeface="Egyptienne F Black" pitchFamily="18" charset="0"/>
              </a:rPr>
              <a:t>Similarities and Differences</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Alexander Craig</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1430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a Cloud system?</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are Cloud systems similar to Grid systems?</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do Cloud systems differ from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sz="2400" dirty="0" smtClean="0">
                <a:solidFill>
                  <a:schemeClr val="tx1"/>
                </a:solidFill>
                <a:latin typeface="+mn-lt"/>
                <a:ea typeface="+mn-ea"/>
                <a:cs typeface="+mn-cs"/>
              </a:rPr>
              <a:t>A combination of two ideas </a:t>
            </a:r>
            <a:r>
              <a:rPr lang="en-CA" sz="2400" dirty="0" smtClean="0">
                <a:solidFill>
                  <a:schemeClr val="tx1"/>
                </a:solidFill>
                <a:latin typeface="+mn-lt"/>
                <a:ea typeface="+mn-ea"/>
                <a:cs typeface="+mn-cs"/>
              </a:rPr>
              <a:t>[</a:t>
            </a:r>
            <a:r>
              <a:rPr lang="en-CA" sz="2400" dirty="0" smtClean="0"/>
              <a:t>9</a:t>
            </a:r>
            <a:r>
              <a:rPr lang="en-CA" sz="2400" dirty="0" smtClean="0">
                <a:solidFill>
                  <a:schemeClr val="tx1"/>
                </a:solidFill>
                <a:latin typeface="+mn-lt"/>
                <a:ea typeface="+mn-ea"/>
                <a:cs typeface="+mn-cs"/>
              </a:rPr>
              <a:t>]:</a:t>
            </a:r>
            <a:endParaRPr lang="en-CA" sz="2400" dirty="0" smtClean="0">
              <a:solidFill>
                <a:schemeClr val="tx1"/>
              </a:solidFill>
              <a:latin typeface="+mn-lt"/>
              <a:ea typeface="+mn-ea"/>
              <a:cs typeface="+mn-cs"/>
            </a:endParaRPr>
          </a:p>
          <a:p>
            <a:pPr lvl="1"/>
            <a:r>
              <a:rPr lang="en-CA" sz="2000" b="1" dirty="0" smtClean="0">
                <a:ea typeface="+mn-ea"/>
                <a:cs typeface="+mn-cs"/>
              </a:rPr>
              <a:t>Grid Computing:</a:t>
            </a:r>
            <a:r>
              <a:rPr lang="en-CA" sz="2000" dirty="0" smtClean="0">
                <a:ea typeface="+mn-ea"/>
                <a:cs typeface="+mn-cs"/>
              </a:rPr>
              <a:t> A system to link networks of computers into a single, large processing infrastructure.</a:t>
            </a:r>
          </a:p>
          <a:p>
            <a:pPr lvl="1"/>
            <a:r>
              <a:rPr lang="en-CA" sz="2000" b="1" dirty="0" smtClean="0">
                <a:solidFill>
                  <a:schemeClr val="tx1"/>
                </a:solidFill>
                <a:latin typeface="+mn-lt"/>
                <a:ea typeface="+mn-ea"/>
                <a:cs typeface="+mn-cs"/>
              </a:rPr>
              <a:t>Utility Computing:</a:t>
            </a:r>
            <a:r>
              <a:rPr lang="en-CA" sz="2000" dirty="0" smtClean="0">
                <a:solidFill>
                  <a:schemeClr val="tx1"/>
                </a:solidFill>
                <a:latin typeface="+mn-lt"/>
                <a:ea typeface="+mn-ea"/>
                <a:cs typeface="+mn-cs"/>
              </a:rPr>
              <a:t> Paying for processing power per usage, much like a public utility such as gas or electricity.</a:t>
            </a:r>
            <a:endParaRPr lang="en-CA" sz="2000" dirty="0">
              <a:solidFill>
                <a:schemeClr val="tx1"/>
              </a:solidFill>
              <a:latin typeface="+mn-lt"/>
              <a:ea typeface="+mn-ea"/>
              <a:cs typeface="+mn-cs"/>
            </a:endParaRPr>
          </a:p>
          <a:p>
            <a:endParaRPr lang="en-US" dirty="0" smtClean="0"/>
          </a:p>
          <a:p>
            <a:r>
              <a:rPr lang="en-US" sz="2400" dirty="0" smtClean="0"/>
              <a:t>With the addition of:</a:t>
            </a:r>
          </a:p>
          <a:p>
            <a:pPr lvl="1"/>
            <a:r>
              <a:rPr lang="en-US" sz="2000" b="1" dirty="0" smtClean="0"/>
              <a:t>On-Demand Resource Provisioning: </a:t>
            </a:r>
            <a:r>
              <a:rPr lang="en-US" sz="2000" dirty="0" smtClean="0"/>
              <a:t>Processing resources can be allocated to clients based on usage requirements in real-time.</a:t>
            </a:r>
            <a:endParaRPr lang="en-US" sz="2000" b="1"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pPr lvl="0">
              <a:buNone/>
            </a:pPr>
            <a:r>
              <a:rPr lang="en-CA" sz="2200" dirty="0" smtClean="0">
                <a:solidFill>
                  <a:schemeClr val="tx1"/>
                </a:solidFill>
                <a:latin typeface="+mn-lt"/>
                <a:ea typeface="+mn-ea"/>
                <a:cs typeface="+mn-cs"/>
              </a:rPr>
              <a:t>Characteristics </a:t>
            </a:r>
            <a:r>
              <a:rPr lang="en-CA" sz="2200" dirty="0" smtClean="0">
                <a:solidFill>
                  <a:schemeClr val="tx1"/>
                </a:solidFill>
                <a:latin typeface="+mn-lt"/>
                <a:ea typeface="+mn-ea"/>
                <a:cs typeface="+mn-cs"/>
              </a:rPr>
              <a:t>[10]:</a:t>
            </a:r>
            <a:endParaRPr lang="en-CA" sz="2200" dirty="0" smtClean="0">
              <a:solidFill>
                <a:schemeClr val="tx1"/>
              </a:solidFill>
              <a:latin typeface="+mn-lt"/>
              <a:ea typeface="+mn-ea"/>
              <a:cs typeface="+mn-cs"/>
            </a:endParaRPr>
          </a:p>
          <a:p>
            <a:pPr lvl="0"/>
            <a:r>
              <a:rPr lang="en-CA" sz="2200" b="1" dirty="0" smtClean="0">
                <a:ea typeface="+mn-ea"/>
                <a:cs typeface="+mn-cs"/>
              </a:rPr>
              <a:t>Scalability: </a:t>
            </a:r>
            <a:r>
              <a:rPr lang="en-CA" sz="2200" dirty="0" smtClean="0">
                <a:ea typeface="+mn-ea"/>
                <a:cs typeface="+mn-cs"/>
              </a:rPr>
              <a:t>Cloud systems are massively scalable.</a:t>
            </a:r>
          </a:p>
          <a:p>
            <a:pPr lvl="0"/>
            <a:r>
              <a:rPr lang="en-CA" sz="2200" b="1" dirty="0" smtClean="0">
                <a:solidFill>
                  <a:schemeClr val="tx1"/>
                </a:solidFill>
                <a:latin typeface="+mn-lt"/>
                <a:ea typeface="+mn-ea"/>
                <a:cs typeface="+mn-cs"/>
              </a:rPr>
              <a:t>Economies of Scale: </a:t>
            </a:r>
            <a:r>
              <a:rPr lang="en-CA" sz="2200" dirty="0" smtClean="0">
                <a:solidFill>
                  <a:schemeClr val="tx1"/>
                </a:solidFill>
                <a:latin typeface="+mn-lt"/>
                <a:ea typeface="+mn-ea"/>
                <a:cs typeface="+mn-cs"/>
              </a:rPr>
              <a:t>Cloud systems are feasible because of </a:t>
            </a:r>
            <a:r>
              <a:rPr lang="en-CA" sz="2200" dirty="0" smtClean="0">
                <a:ea typeface="+mn-ea"/>
                <a:cs typeface="+mn-cs"/>
              </a:rPr>
              <a:t>reduced operating cost due to</a:t>
            </a:r>
            <a:r>
              <a:rPr lang="en-CA" sz="2200" dirty="0" smtClean="0">
                <a:solidFill>
                  <a:schemeClr val="tx1"/>
                </a:solidFill>
                <a:latin typeface="+mn-lt"/>
                <a:ea typeface="+mn-ea"/>
                <a:cs typeface="+mn-cs"/>
              </a:rPr>
              <a:t> economies of scale.</a:t>
            </a:r>
          </a:p>
          <a:p>
            <a:pPr lvl="0"/>
            <a:r>
              <a:rPr lang="en-CA" sz="2200" b="1" dirty="0" smtClean="0">
                <a:ea typeface="+mn-ea"/>
                <a:cs typeface="+mn-cs"/>
              </a:rPr>
              <a:t>Software as a Service: </a:t>
            </a:r>
            <a:r>
              <a:rPr lang="en-CA" sz="2200" dirty="0" smtClean="0"/>
              <a:t>Cloud systems</a:t>
            </a:r>
            <a:r>
              <a:rPr lang="en-CA" sz="2200" dirty="0" smtClean="0">
                <a:ea typeface="+mn-ea"/>
                <a:cs typeface="+mn-cs"/>
              </a:rPr>
              <a:t> can be encapsulated as an abstract entity that offers services to outside customers (the internal hardware in abstracted away from a client perspective)</a:t>
            </a:r>
          </a:p>
          <a:p>
            <a:pPr lvl="0"/>
            <a:r>
              <a:rPr lang="en-CA" sz="2200" b="1" dirty="0" smtClean="0">
                <a:ea typeface="+mn-ea"/>
                <a:cs typeface="+mn-cs"/>
              </a:rPr>
              <a:t>On-Demand Load Balancing: </a:t>
            </a:r>
            <a:r>
              <a:rPr lang="en-CA" sz="2200" dirty="0" smtClean="0">
                <a:ea typeface="+mn-ea"/>
                <a:cs typeface="+mn-cs"/>
              </a:rPr>
              <a:t>Cloud services can be dynamically configured and delivered on demand (usually through </a:t>
            </a:r>
            <a:r>
              <a:rPr lang="en-CA" sz="2200" b="1" dirty="0" smtClean="0">
                <a:ea typeface="+mn-ea"/>
                <a:cs typeface="+mn-cs"/>
              </a:rPr>
              <a:t>virtualization</a:t>
            </a:r>
            <a:r>
              <a:rPr lang="en-CA" sz="2200" dirty="0" smtClean="0">
                <a:ea typeface="+mn-ea"/>
                <a:cs typeface="+mn-cs"/>
              </a:rPr>
              <a:t>)</a:t>
            </a:r>
            <a:endParaRPr lang="en-CA" sz="2200" dirty="0">
              <a:solidFill>
                <a:schemeClr val="tx1"/>
              </a:solidFill>
              <a:latin typeface="+mn-lt"/>
              <a:ea typeface="+mn-ea"/>
              <a:cs typeface="+mn-cs"/>
            </a:endParaRPr>
          </a:p>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17</a:t>
            </a:fld>
            <a:endParaRPr lang="en-US"/>
          </a:p>
        </p:txBody>
      </p:sp>
      <p:sp>
        <p:nvSpPr>
          <p:cNvPr id="4100" name="Rectangle 4"/>
          <p:cNvSpPr>
            <a:spLocks noGrp="1" noChangeArrowheads="1"/>
          </p:cNvSpPr>
          <p:nvPr>
            <p:ph type="title"/>
          </p:nvPr>
        </p:nvSpPr>
        <p:spPr/>
        <p:txBody>
          <a:bodyPr/>
          <a:lstStyle/>
          <a:p>
            <a:r>
              <a:rPr lang="en-US" b="1" dirty="0" smtClean="0"/>
              <a:t>Similarities</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CA" sz="2400" dirty="0" smtClean="0"/>
              <a:t>Both paradigms share a similar vision: To </a:t>
            </a:r>
            <a:r>
              <a:rPr lang="en-CA" sz="2400" b="1" dirty="0" smtClean="0"/>
              <a:t>reduce costs</a:t>
            </a:r>
            <a:r>
              <a:rPr lang="en-CA" sz="2400" dirty="0" smtClean="0"/>
              <a:t>,</a:t>
            </a:r>
            <a:r>
              <a:rPr lang="en-CA" sz="2400" b="1" dirty="0" smtClean="0"/>
              <a:t> increase flexibility </a:t>
            </a:r>
            <a:r>
              <a:rPr lang="en-CA" sz="2400" dirty="0" smtClean="0"/>
              <a:t>and </a:t>
            </a:r>
            <a:r>
              <a:rPr lang="en-CA" sz="2400" b="1" dirty="0" smtClean="0"/>
              <a:t>increase reliability</a:t>
            </a:r>
            <a:r>
              <a:rPr lang="en-CA" sz="2400" dirty="0" smtClean="0"/>
              <a:t> by delivering computational power as a utility operated by a third party.</a:t>
            </a:r>
          </a:p>
          <a:p>
            <a:endParaRPr lang="en-CA" sz="2400" dirty="0" smtClean="0">
              <a:solidFill>
                <a:schemeClr val="tx1"/>
              </a:solidFill>
              <a:latin typeface="+mn-lt"/>
              <a:ea typeface="+mn-ea"/>
              <a:cs typeface="+mn-cs"/>
            </a:endParaRPr>
          </a:p>
          <a:p>
            <a:r>
              <a:rPr lang="en-CA" sz="2400" dirty="0" smtClean="0"/>
              <a:t>Both paradigms face many of the same implementation challenges.</a:t>
            </a:r>
            <a:endParaRPr lang="en-CA" sz="2400" dirty="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t="18347" b="18347"/>
          <a:stretch>
            <a:fillRect/>
          </a:stretch>
        </p:blipFill>
        <p:spPr bwMode="auto">
          <a:xfrm>
            <a:off x="2209799" y="4038601"/>
            <a:ext cx="3714721" cy="105312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284CB430-D7DB-450E-8FF5-AD4ED9D28849}" type="slidenum">
              <a:rPr lang="en-US"/>
              <a:pPr/>
              <a:t>18</a:t>
            </a:fld>
            <a:endParaRPr lang="en-US"/>
          </a:p>
        </p:txBody>
      </p:sp>
      <p:sp>
        <p:nvSpPr>
          <p:cNvPr id="4100" name="Rectangle 4"/>
          <p:cNvSpPr>
            <a:spLocks noGrp="1" noChangeArrowheads="1"/>
          </p:cNvSpPr>
          <p:nvPr>
            <p:ph type="title"/>
          </p:nvPr>
        </p:nvSpPr>
        <p:spPr/>
        <p:txBody>
          <a:bodyPr/>
          <a:lstStyle/>
          <a:p>
            <a:r>
              <a:rPr lang="en-US" b="1" dirty="0" smtClean="0"/>
              <a:t>Differing Scales</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 systems operate at a greater scale than traditional grid systems.</a:t>
            </a:r>
            <a:endParaRPr lang="en-CA" sz="2400" dirty="0" smtClean="0">
              <a:solidFill>
                <a:schemeClr val="tx1"/>
              </a:solidFill>
              <a:latin typeface="+mn-lt"/>
              <a:ea typeface="+mn-ea"/>
              <a:cs typeface="+mn-cs"/>
            </a:endParaRPr>
          </a:p>
          <a:p>
            <a:pPr lvl="0"/>
            <a:r>
              <a:rPr lang="en-CA" sz="2400" dirty="0" smtClean="0">
                <a:solidFill>
                  <a:schemeClr val="tx1"/>
                </a:solidFill>
                <a:latin typeface="+mn-lt"/>
                <a:ea typeface="+mn-ea"/>
                <a:cs typeface="+mn-cs"/>
              </a:rPr>
              <a:t>Cloud computing is largely feasible because of significant financial investment in distributed data centers by industry leaders.</a:t>
            </a:r>
            <a:endParaRPr lang="en-CA" sz="2400" dirty="0">
              <a:solidFill>
                <a:schemeClr val="tx1"/>
              </a:solidFill>
              <a:latin typeface="+mn-lt"/>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2301240" y="5181600"/>
            <a:ext cx="2499360" cy="914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324600" y="4267200"/>
            <a:ext cx="2057400" cy="2105247"/>
          </a:xfrm>
          <a:prstGeom prst="rect">
            <a:avLst/>
          </a:prstGeom>
          <a:noFill/>
          <a:ln w="9525">
            <a:noFill/>
            <a:miter lim="800000"/>
            <a:headEnd/>
            <a:tailEnd/>
          </a:ln>
        </p:spPr>
      </p:pic>
      <p:sp>
        <p:nvSpPr>
          <p:cNvPr id="8" name="TextBox 7"/>
          <p:cNvSpPr txBox="1"/>
          <p:nvPr/>
        </p:nvSpPr>
        <p:spPr>
          <a:xfrm>
            <a:off x="2362200" y="6324600"/>
            <a:ext cx="60960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Examples of currently available Cloud solutions </a:t>
            </a:r>
            <a:r>
              <a:rPr lang="en-CA" sz="1600" dirty="0" smtClean="0">
                <a:latin typeface="+mn-lt"/>
              </a:rPr>
              <a:t>[</a:t>
            </a:r>
            <a:r>
              <a:rPr lang="en-CA" sz="1600" dirty="0" smtClean="0"/>
              <a:t>11</a:t>
            </a:r>
            <a:r>
              <a:rPr lang="en-CA" sz="1600" dirty="0" smtClean="0">
                <a:latin typeface="+mn-lt"/>
              </a:rPr>
              <a:t>][12][13]</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324600" y="3657600"/>
            <a:ext cx="2667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CA" sz="1600" dirty="0" smtClean="0">
              <a:latin typeface="+mn-lt"/>
            </a:endParaRPr>
          </a:p>
          <a:p>
            <a:endParaRPr lang="en-CA" sz="1600" dirty="0" smtClean="0"/>
          </a:p>
          <a:p>
            <a:endParaRPr lang="en-CA" sz="1600" dirty="0" smtClean="0">
              <a:latin typeface="+mn-lt"/>
            </a:endParaRPr>
          </a:p>
          <a:p>
            <a:endParaRPr lang="en-CA" sz="1600" dirty="0" smtClean="0"/>
          </a:p>
          <a:p>
            <a:endParaRPr lang="en-CA" sz="1600" dirty="0" smtClean="0"/>
          </a:p>
          <a:p>
            <a:r>
              <a:rPr lang="en-CA" sz="1600" dirty="0" err="1" smtClean="0">
                <a:latin typeface="+mn-lt"/>
              </a:rPr>
              <a:t>TeraGrid</a:t>
            </a:r>
            <a:r>
              <a:rPr lang="en-CA" sz="1600" dirty="0" smtClean="0">
                <a:latin typeface="+mn-lt"/>
              </a:rPr>
              <a:t> is a scientific computing Grid with 11 partner sites in North America </a:t>
            </a:r>
            <a:r>
              <a:rPr lang="en-CA" sz="1600" dirty="0" smtClean="0">
                <a:latin typeface="+mn-lt"/>
              </a:rPr>
              <a:t>[</a:t>
            </a:r>
            <a:r>
              <a:rPr lang="en-CA" sz="1600" dirty="0" smtClean="0"/>
              <a:t>14</a:t>
            </a:r>
            <a:r>
              <a:rPr lang="en-CA" sz="1600" dirty="0" smtClean="0">
                <a:latin typeface="+mn-lt"/>
              </a:rPr>
              <a:t>]</a:t>
            </a:r>
            <a:endParaRPr lang="en-CA" sz="1600" dirty="0">
              <a:latin typeface="+mn-lt"/>
            </a:endParaRPr>
          </a:p>
        </p:txBody>
      </p:sp>
      <p:sp>
        <p:nvSpPr>
          <p:cNvPr id="4" name="Slide Number Placeholder 3"/>
          <p:cNvSpPr>
            <a:spLocks noGrp="1"/>
          </p:cNvSpPr>
          <p:nvPr>
            <p:ph type="sldNum" sz="quarter" idx="10"/>
          </p:nvPr>
        </p:nvSpPr>
        <p:spPr/>
        <p:txBody>
          <a:bodyPr/>
          <a:lstStyle/>
          <a:p>
            <a:fld id="{284CB430-D7DB-450E-8FF5-AD4ED9D28849}" type="slidenum">
              <a:rPr lang="en-US"/>
              <a:pPr/>
              <a:t>19</a:t>
            </a:fld>
            <a:endParaRPr lang="en-US"/>
          </a:p>
        </p:txBody>
      </p:sp>
      <p:sp>
        <p:nvSpPr>
          <p:cNvPr id="4100" name="Rectangle 4"/>
          <p:cNvSpPr>
            <a:spLocks noGrp="1" noChangeArrowheads="1"/>
          </p:cNvSpPr>
          <p:nvPr>
            <p:ph type="title"/>
          </p:nvPr>
        </p:nvSpPr>
        <p:spPr/>
        <p:txBody>
          <a:bodyPr/>
          <a:lstStyle/>
          <a:p>
            <a:r>
              <a:rPr lang="en-US" b="1" dirty="0" smtClean="0"/>
              <a:t>Business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Customers pay for processing power on a consumption basis. Resources are dynamically provisioned, and customers pay only for what they use.</a:t>
            </a:r>
          </a:p>
          <a:p>
            <a:pPr lvl="0"/>
            <a:endParaRPr lang="en-CA" sz="2400" dirty="0" smtClean="0">
              <a:solidFill>
                <a:schemeClr val="tx1"/>
              </a:solidFill>
              <a:latin typeface="+mn-lt"/>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6473192" y="3733800"/>
            <a:ext cx="2442208" cy="1075863"/>
          </a:xfrm>
          <a:prstGeom prst="rect">
            <a:avLst/>
          </a:prstGeom>
          <a:noFill/>
          <a:ln w="9525">
            <a:noFill/>
            <a:miter lim="800000"/>
            <a:headEnd/>
            <a:tailEnd/>
          </a:ln>
        </p:spPr>
      </p:pic>
      <p:sp>
        <p:nvSpPr>
          <p:cNvPr id="10" name="Rectangle 5"/>
          <p:cNvSpPr txBox="1">
            <a:spLocks noChangeArrowheads="1"/>
          </p:cNvSpPr>
          <p:nvPr/>
        </p:nvSpPr>
        <p:spPr bwMode="auto">
          <a:xfrm>
            <a:off x="1981200" y="3657600"/>
            <a:ext cx="42672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Distribution of resources is project oriented, and projects must submit proposals to obtain a fixed number of service units (ex. CPU hours).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 Computing An Introduction And History</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Michael Wright</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“Grid” Computing</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Standardization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Early History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Stagnation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Growth</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Modern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20</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Scheduling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All resources in the cloud are shared by all users at all times. Loads are dynamically balanced based on the real-time requirements of user applications.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1148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typically use a batch-scheduled model, where batch jobs are scheduled to have dedicated access to specific hardware for a specific amount of time or processing units.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21</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Clouds need to run great numbers (up to thousands of millions) of user applications which must appear to run simultaneously.</a:t>
            </a:r>
            <a:br>
              <a:rPr lang="en-CA" sz="2400" dirty="0" smtClean="0"/>
            </a:br>
            <a:endParaRPr lang="en-CA" sz="2400" dirty="0" smtClean="0">
              <a:solidFill>
                <a:schemeClr val="tx1"/>
              </a:solidFill>
              <a:latin typeface="+mn-lt"/>
              <a:ea typeface="+mn-ea"/>
              <a:cs typeface="+mn-cs"/>
            </a:endParaRPr>
          </a:p>
          <a:p>
            <a:pPr lvl="0"/>
            <a:r>
              <a:rPr lang="en-CA" sz="2400" dirty="0" smtClean="0"/>
              <a:t>This is accomplished through virtualization,  or software which allows underlying hardware to be abstracted into a pool of shared resources.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22</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r>
              <a:rPr lang="en-CA" sz="2400" dirty="0" smtClean="0"/>
              <a:t>For example, a single server machine may use virtualization to run multiple virtual instances and appear to clients as multiple servers (much the same way that threads allow a single processor to appear as multiple parallel processors)</a:t>
            </a:r>
          </a:p>
          <a:p>
            <a:pPr lvl="0"/>
            <a:endParaRPr lang="en-CA" sz="2400" dirty="0" smtClean="0"/>
          </a:p>
        </p:txBody>
      </p:sp>
      <p:pic>
        <p:nvPicPr>
          <p:cNvPr id="3074" name="Picture 2"/>
          <p:cNvPicPr>
            <a:picLocks noChangeAspect="1" noChangeArrowheads="1"/>
          </p:cNvPicPr>
          <p:nvPr/>
        </p:nvPicPr>
        <p:blipFill>
          <a:blip r:embed="rId3" cstate="print"/>
          <a:srcRect/>
          <a:stretch>
            <a:fillRect/>
          </a:stretch>
        </p:blipFill>
        <p:spPr bwMode="auto">
          <a:xfrm>
            <a:off x="2590800" y="4648200"/>
            <a:ext cx="5257800" cy="1326921"/>
          </a:xfrm>
          <a:prstGeom prst="rect">
            <a:avLst/>
          </a:prstGeom>
          <a:noFill/>
          <a:ln w="9525">
            <a:noFill/>
            <a:miter lim="800000"/>
            <a:headEnd/>
            <a:tailEnd/>
          </a:ln>
        </p:spPr>
      </p:pic>
      <p:sp>
        <p:nvSpPr>
          <p:cNvPr id="6" name="TextBox 5"/>
          <p:cNvSpPr txBox="1"/>
          <p:nvPr/>
        </p:nvSpPr>
        <p:spPr>
          <a:xfrm>
            <a:off x="2362200" y="6096000"/>
            <a:ext cx="57912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An example of currently available virtualization software </a:t>
            </a:r>
            <a:r>
              <a:rPr lang="en-CA" sz="1600" dirty="0" smtClean="0">
                <a:latin typeface="+mn-lt"/>
              </a:rPr>
              <a:t>[</a:t>
            </a:r>
            <a:r>
              <a:rPr lang="en-CA" sz="1600" dirty="0" smtClean="0"/>
              <a:t>1</a:t>
            </a:r>
            <a:r>
              <a:rPr lang="en-CA" sz="1600" dirty="0" smtClean="0"/>
              <a:t>5</a:t>
            </a:r>
            <a:r>
              <a:rPr lang="en-CA" sz="1600" dirty="0" smtClean="0">
                <a:latin typeface="+mn-lt"/>
              </a:rPr>
              <a:t>]</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23</a:t>
            </a:fld>
            <a:endParaRPr lang="en-US"/>
          </a:p>
        </p:txBody>
      </p:sp>
      <p:sp>
        <p:nvSpPr>
          <p:cNvPr id="4100" name="Rectangle 4"/>
          <p:cNvSpPr>
            <a:spLocks noGrp="1" noChangeArrowheads="1"/>
          </p:cNvSpPr>
          <p:nvPr>
            <p:ph type="title"/>
          </p:nvPr>
        </p:nvSpPr>
        <p:spPr/>
        <p:txBody>
          <a:bodyPr/>
          <a:lstStyle/>
          <a:p>
            <a:r>
              <a:rPr lang="en-US" b="1" dirty="0" smtClean="0"/>
              <a:t>Application Model</a:t>
            </a:r>
            <a:endParaRPr lang="en-US" b="1" dirty="0"/>
          </a:p>
        </p:txBody>
      </p:sp>
      <p:sp>
        <p:nvSpPr>
          <p:cNvPr id="4101" name="Rectangle 5"/>
          <p:cNvSpPr>
            <a:spLocks noGrp="1" noChangeArrowheads="1"/>
          </p:cNvSpPr>
          <p:nvPr>
            <p:ph type="body" idx="1"/>
          </p:nvPr>
        </p:nvSpPr>
        <p:spPr>
          <a:xfrm>
            <a:off x="1981200" y="1676400"/>
            <a:ext cx="6858000" cy="762000"/>
          </a:xfrm>
        </p:spPr>
        <p:txBody>
          <a:bodyPr/>
          <a:lstStyle/>
          <a:p>
            <a:pPr lvl="0">
              <a:buNone/>
            </a:pPr>
            <a:r>
              <a:rPr lang="en-CA" sz="2000" b="1" dirty="0" smtClean="0"/>
              <a:t>Although both paradigms can be used for a wide variety of applications, some general trends can be noted:</a:t>
            </a:r>
          </a:p>
        </p:txBody>
      </p:sp>
      <p:sp>
        <p:nvSpPr>
          <p:cNvPr id="10" name="Rectangle 5"/>
          <p:cNvSpPr txBox="1">
            <a:spLocks noChangeArrowheads="1"/>
          </p:cNvSpPr>
          <p:nvPr/>
        </p:nvSpPr>
        <p:spPr bwMode="auto">
          <a:xfrm>
            <a:off x="1981200" y="2667000"/>
            <a:ext cx="6781800" cy="411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indent="-342900" eaLnBrk="1" hangingPunct="1">
              <a:lnSpc>
                <a:spcPct val="120000"/>
              </a:lnSpc>
              <a:spcBef>
                <a:spcPct val="20000"/>
              </a:spcBef>
              <a:buClr>
                <a:srgbClr val="F10040"/>
              </a:buClr>
              <a:buFont typeface="Wingdings" pitchFamily="2" charset="2"/>
              <a:buChar char="§"/>
            </a:pPr>
            <a:r>
              <a:rPr lang="en-CA" b="1" dirty="0" smtClean="0">
                <a:latin typeface="+mn-lt"/>
              </a:rPr>
              <a:t>Clouds: </a:t>
            </a:r>
            <a:r>
              <a:rPr lang="en-CA" dirty="0" smtClean="0">
                <a:latin typeface="+mn-lt"/>
              </a:rPr>
              <a:t>Applications tend to be loosely coupled, transaction oriented (many small and relatively quick tasks), and interactive.</a:t>
            </a:r>
          </a:p>
          <a:p>
            <a:pPr marL="342900" lvl="0" indent="-342900" eaLnBrk="1" hangingPunct="1">
              <a:lnSpc>
                <a:spcPct val="120000"/>
              </a:lnSpc>
              <a:spcBef>
                <a:spcPct val="20000"/>
              </a:spcBef>
              <a:buClr>
                <a:srgbClr val="F10040"/>
              </a:buClr>
              <a:buFont typeface="Wingdings" pitchFamily="2" charset="2"/>
              <a:buChar char="§"/>
            </a:pPr>
            <a:endParaRPr lang="en-CA" b="1" kern="0" dirty="0" smtClean="0">
              <a:latin typeface="+mn-lt"/>
            </a:endParaRPr>
          </a:p>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support a wide range of applications, but jobs tend to be batch scheduled and non-interactive.</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24</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Interoperability</a:t>
            </a:r>
            <a:endParaRPr lang="en-US" b="1" dirty="0"/>
          </a:p>
        </p:txBody>
      </p:sp>
      <p:sp>
        <p:nvSpPr>
          <p:cNvPr id="4101" name="Rectangle 5"/>
          <p:cNvSpPr>
            <a:spLocks noGrp="1" noChangeArrowheads="1"/>
          </p:cNvSpPr>
          <p:nvPr>
            <p:ph type="body" idx="1"/>
          </p:nvPr>
        </p:nvSpPr>
        <p:spPr>
          <a:xfrm>
            <a:off x="1981200" y="1600200"/>
            <a:ext cx="6858000" cy="1981200"/>
          </a:xfrm>
        </p:spPr>
        <p:txBody>
          <a:bodyPr/>
          <a:lstStyle/>
          <a:p>
            <a:pPr lvl="0"/>
            <a:r>
              <a:rPr lang="en-CA" sz="2400" b="1" dirty="0" smtClean="0"/>
              <a:t>Clouds: </a:t>
            </a:r>
            <a:r>
              <a:rPr lang="en-CA" sz="2400" dirty="0" smtClean="0"/>
              <a:t>Cloud are generally operated by a single provider with homogenous hardware. No standardized interfaces exist between the major cloud providers, leading to interoperability issues.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0386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Interoperability and security are primary concerns. Grid sites are often run by separate administrative authorities with heterogeneous hardware, and therefore the use of standardized interfaces, protocols, toolsets, and middleware is essential.</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Challenges Facing Cloud Computing</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err="1" smtClean="0"/>
              <a:t>Michail</a:t>
            </a:r>
            <a:r>
              <a:rPr lang="en-CA" dirty="0" smtClean="0"/>
              <a:t> </a:t>
            </a:r>
            <a:r>
              <a:rPr lang="en-CA" dirty="0" err="1" smtClean="0"/>
              <a:t>Greshishchev</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26</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062103"/>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Challenges Facing Cloud Computing</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1981200" y="3657600"/>
            <a:ext cx="2971800" cy="446276"/>
          </a:xfrm>
          <a:prstGeom prst="rect">
            <a:avLst/>
          </a:prstGeom>
          <a:noFill/>
          <a:ln w="9525">
            <a:noFill/>
            <a:miter lim="800000"/>
            <a:headEnd/>
            <a:tailEnd/>
          </a:ln>
          <a:effectLst/>
        </p:spPr>
        <p:txBody>
          <a:bodyPr wrap="square">
            <a:spAutoFit/>
          </a:bodyPr>
          <a:lstStyle/>
          <a:p>
            <a:pPr algn="ctr">
              <a:spcBef>
                <a:spcPct val="50000"/>
              </a:spcBef>
            </a:pPr>
            <a:r>
              <a:rPr lang="en-US" sz="2300" dirty="0" err="1" smtClean="0">
                <a:solidFill>
                  <a:schemeClr val="bg1"/>
                </a:solidFill>
                <a:latin typeface="+mn-lt"/>
              </a:rPr>
              <a:t>Michail</a:t>
            </a:r>
            <a:r>
              <a:rPr lang="en-US" sz="2300" dirty="0" smtClean="0">
                <a:solidFill>
                  <a:schemeClr val="bg1"/>
                </a:solidFill>
                <a:latin typeface="+mn-lt"/>
              </a:rPr>
              <a:t> </a:t>
            </a:r>
            <a:r>
              <a:rPr lang="en-US" sz="2300" dirty="0" err="1" smtClean="0">
                <a:solidFill>
                  <a:schemeClr val="bg1"/>
                </a:solidFill>
                <a:latin typeface="+mn-lt"/>
              </a:rPr>
              <a:t>Greshishchev</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32766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Security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Reliability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Performance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Interoperability</a:t>
            </a:r>
          </a:p>
          <a:p>
            <a:pPr marL="342900" indent="-342900" eaLnBrk="1" hangingPunct="1">
              <a:lnSpc>
                <a:spcPct val="120000"/>
              </a:lnSpc>
              <a:spcBef>
                <a:spcPct val="20000"/>
              </a:spcBef>
              <a:buClr>
                <a:srgbClr val="F10040"/>
              </a:buClr>
              <a:buFont typeface="Wingdings" pitchFamily="2" charset="2"/>
              <a:buChar char="§"/>
            </a:pP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27</a:t>
            </a:fld>
            <a:endParaRPr lang="en-US"/>
          </a:p>
        </p:txBody>
      </p:sp>
      <p:pic>
        <p:nvPicPr>
          <p:cNvPr id="20483" name="Picture 3"/>
          <p:cNvPicPr>
            <a:picLocks noChangeAspect="1" noChangeArrowheads="1"/>
          </p:cNvPicPr>
          <p:nvPr/>
        </p:nvPicPr>
        <p:blipFill>
          <a:blip r:embed="rId3" cstate="print"/>
          <a:srcRect l="10500" t="16000" r="9000" b="6400"/>
          <a:stretch>
            <a:fillRect/>
          </a:stretch>
        </p:blipFill>
        <p:spPr bwMode="auto">
          <a:xfrm>
            <a:off x="1981200" y="1371600"/>
            <a:ext cx="6968361" cy="41983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28</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The benefits of cloud computing often share equivalent security risks.</a:t>
            </a:r>
          </a:p>
          <a:p>
            <a:pPr lvl="1"/>
            <a:endParaRPr lang="en-US" dirty="0" smtClean="0"/>
          </a:p>
          <a:p>
            <a:pPr lvl="1">
              <a:buFont typeface="Arial" pitchFamily="34" charset="0"/>
              <a:buChar char="•"/>
            </a:pPr>
            <a:r>
              <a:rPr lang="en-US" dirty="0" smtClean="0"/>
              <a:t>An employee losing his laptop no longer equates to data loss or a breach of security.</a:t>
            </a:r>
          </a:p>
          <a:p>
            <a:pPr lvl="1"/>
            <a:endParaRPr lang="en-US" dirty="0" smtClean="0"/>
          </a:p>
          <a:p>
            <a:pPr lvl="1">
              <a:buFont typeface="Arial" pitchFamily="34" charset="0"/>
              <a:buChar char="•"/>
            </a:pPr>
            <a:r>
              <a:rPr lang="en-US" dirty="0" smtClean="0"/>
              <a:t>Data loss or breach of security is now a possibility regardless of the laptop’s status.</a:t>
            </a:r>
          </a:p>
          <a:p>
            <a:pPr lvl="1"/>
            <a:endParaRPr lang="en-US" dirty="0" smtClean="0"/>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pic>
        <p:nvPicPr>
          <p:cNvPr id="19458" name="Picture 2" descr="C:\Users\Michail\AppData\Local\Microsoft\Windows\Temporary Internet Files\Content.IE5\2MUOZ3N0\MC900441310[1].png"/>
          <p:cNvPicPr>
            <a:picLocks noChangeAspect="1" noChangeArrowheads="1"/>
          </p:cNvPicPr>
          <p:nvPr/>
        </p:nvPicPr>
        <p:blipFill>
          <a:blip r:embed="rId4" cstate="print"/>
          <a:srcRect/>
          <a:stretch>
            <a:fillRect/>
          </a:stretch>
        </p:blipFill>
        <p:spPr bwMode="auto">
          <a:xfrm>
            <a:off x="2057400" y="2895600"/>
            <a:ext cx="609600" cy="609600"/>
          </a:xfrm>
          <a:prstGeom prst="rect">
            <a:avLst/>
          </a:prstGeom>
          <a:noFill/>
        </p:spPr>
      </p:pic>
      <p:pic>
        <p:nvPicPr>
          <p:cNvPr id="19459" name="Picture 3" descr="C:\Users\Michail\AppData\Local\Microsoft\Windows\Temporary Internet Files\Content.IE5\V9AEMKMB\MC900432537[1].png"/>
          <p:cNvPicPr>
            <a:picLocks noChangeAspect="1" noChangeArrowheads="1"/>
          </p:cNvPicPr>
          <p:nvPr/>
        </p:nvPicPr>
        <p:blipFill>
          <a:blip r:embed="rId5" cstate="print"/>
          <a:srcRect/>
          <a:stretch>
            <a:fillRect/>
          </a:stretch>
        </p:blipFill>
        <p:spPr bwMode="auto">
          <a:xfrm>
            <a:off x="2209800" y="3962400"/>
            <a:ext cx="381000" cy="381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29</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“For many applications, stringent compliance requirements in areas such as privacy, financial controls, and health information will preclude use of public clouds, regardless of the actual security controls of the provider</a:t>
            </a:r>
            <a:r>
              <a:rPr lang="en-US" dirty="0" smtClean="0"/>
              <a:t>” [16]</a:t>
            </a:r>
            <a:endParaRPr lang="en-US" dirty="0" smtClean="0"/>
          </a:p>
          <a:p>
            <a:r>
              <a:rPr lang="en-US" dirty="0" smtClean="0"/>
              <a:t>“It would be difficult to impossible to achieve Payment Card Industry (PCI) compliance in a cloud … given the requirements for understanding … and controlling access to the systems and the credit-card data.“ </a:t>
            </a:r>
            <a:r>
              <a:rPr lang="en-US" dirty="0" smtClean="0"/>
              <a:t>[17]</a:t>
            </a:r>
            <a:endParaRPr lang="en-US" dirty="0" smtClean="0"/>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p:cBhvr override="childStyle">
                                        <p:cTn id="8" dur="500" fill="hold"/>
                                        <p:tgtEl>
                                          <p:spTgt spid="4101">
                                            <p:txEl>
                                              <p:pRg st="0" end="0"/>
                                            </p:txEl>
                                          </p:spTgt>
                                        </p:tgtEl>
                                        <p:attrNameLst>
                                          <p:attrName>style.color</p:attrName>
                                        </p:attrNameLst>
                                      </p:cBhvr>
                                      <p:to>
                                        <a:srgbClr val="DDDDD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What Is “Grid” Computing</a:t>
            </a:r>
            <a:endParaRPr lang="en-US" dirty="0"/>
          </a:p>
        </p:txBody>
      </p:sp>
      <p:sp>
        <p:nvSpPr>
          <p:cNvPr id="4101" name="Rectangle 5"/>
          <p:cNvSpPr>
            <a:spLocks noGrp="1" noChangeArrowheads="1"/>
          </p:cNvSpPr>
          <p:nvPr>
            <p:ph type="body" idx="1"/>
          </p:nvPr>
        </p:nvSpPr>
        <p:spPr>
          <a:xfrm>
            <a:off x="1981200" y="1752600"/>
            <a:ext cx="3276600" cy="4419600"/>
          </a:xfrm>
        </p:spPr>
        <p:txBody>
          <a:bodyPr/>
          <a:lstStyle/>
          <a:p>
            <a:pPr lvl="0"/>
            <a:r>
              <a:rPr lang="en-CA" dirty="0" smtClean="0">
                <a:solidFill>
                  <a:schemeClr val="tx1"/>
                </a:solidFill>
                <a:latin typeface="+mn-lt"/>
                <a:ea typeface="+mn-ea"/>
                <a:cs typeface="+mn-cs"/>
              </a:rPr>
              <a:t>Grid computing is a series of independent computers working together through sharing resources to achieve more than could be achieved independently. </a:t>
            </a:r>
          </a:p>
          <a:p>
            <a:pPr lvl="0"/>
            <a:r>
              <a:rPr lang="en-CA" dirty="0" smtClean="0"/>
              <a:t>Can be likened to an Electrical Grid.</a:t>
            </a:r>
          </a:p>
          <a:p>
            <a:pPr lvl="0"/>
            <a:endParaRPr lang="en-CA" dirty="0">
              <a:solidFill>
                <a:schemeClr val="tx1"/>
              </a:solidFill>
              <a:latin typeface="+mn-lt"/>
              <a:ea typeface="+mn-ea"/>
              <a:cs typeface="+mn-cs"/>
            </a:endParaRP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410200" y="1905000"/>
            <a:ext cx="3429000" cy="2819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30</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No cloud-specific security standards in place.</a:t>
            </a:r>
          </a:p>
          <a:p>
            <a:pPr lvl="0"/>
            <a:r>
              <a:rPr lang="en-US" dirty="0" smtClean="0"/>
              <a:t>Outsourced services bypass the </a:t>
            </a:r>
            <a:r>
              <a:rPr lang="en-US" b="1" dirty="0" smtClean="0"/>
              <a:t>physical</a:t>
            </a:r>
            <a:r>
              <a:rPr lang="en-US" dirty="0" smtClean="0"/>
              <a:t>, </a:t>
            </a:r>
            <a:r>
              <a:rPr lang="en-US" b="1" dirty="0" smtClean="0"/>
              <a:t>logical</a:t>
            </a:r>
            <a:r>
              <a:rPr lang="en-US" dirty="0" smtClean="0"/>
              <a:t> and </a:t>
            </a:r>
            <a:r>
              <a:rPr lang="en-US" b="1" dirty="0" smtClean="0"/>
              <a:t>personnel</a:t>
            </a:r>
            <a:r>
              <a:rPr lang="en-US" dirty="0" smtClean="0"/>
              <a:t> control IT shops exert over in-house programs.</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31</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Reliability metrics</a:t>
            </a:r>
          </a:p>
          <a:p>
            <a:pPr lvl="1"/>
            <a:r>
              <a:rPr lang="en-US" dirty="0" smtClean="0"/>
              <a:t>Downtime</a:t>
            </a:r>
          </a:p>
          <a:p>
            <a:pPr lvl="2"/>
            <a:r>
              <a:rPr lang="en-US" dirty="0" smtClean="0"/>
              <a:t>Planned / Unplanned</a:t>
            </a:r>
          </a:p>
          <a:p>
            <a:pPr lvl="1"/>
            <a:r>
              <a:rPr lang="en-US" dirty="0" smtClean="0"/>
              <a:t>Data retention</a:t>
            </a:r>
          </a:p>
          <a:p>
            <a:pPr lvl="1"/>
            <a:r>
              <a:rPr lang="en-US" dirty="0" smtClean="0"/>
              <a:t>Data corruption prevention</a:t>
            </a:r>
          </a:p>
          <a:p>
            <a:pPr lvl="1"/>
            <a:endParaRPr lang="en-US" dirty="0" smtClean="0"/>
          </a:p>
          <a:p>
            <a:r>
              <a:rPr lang="en-US" dirty="0" smtClean="0"/>
              <a:t>Highly dependent on Cloud Computing service provided.</a:t>
            </a:r>
          </a:p>
          <a:p>
            <a:pPr lvl="1"/>
            <a:endParaRPr lang="en-US" dirty="0" smtClean="0"/>
          </a:p>
        </p:txBody>
      </p:sp>
      <p:pic>
        <p:nvPicPr>
          <p:cNvPr id="6"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32</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Downtime</a:t>
            </a:r>
          </a:p>
          <a:p>
            <a:pPr lvl="0"/>
            <a:endParaRPr lang="en-US" dirty="0" smtClean="0"/>
          </a:p>
          <a:p>
            <a:pPr lvl="1"/>
            <a:r>
              <a:rPr lang="en-US" dirty="0" smtClean="0"/>
              <a:t>“Recent large outages at Amazon and Google have shown that even the largest cloud vendors can still have glitches that take considerable time to repair. ” (</a:t>
            </a:r>
            <a:r>
              <a:rPr lang="en-US" dirty="0" err="1" smtClean="0"/>
              <a:t>Enki</a:t>
            </a:r>
            <a:r>
              <a:rPr lang="en-US" dirty="0" smtClean="0"/>
              <a:t>, 2010)</a:t>
            </a:r>
          </a:p>
          <a:p>
            <a:pPr lvl="1"/>
            <a:endParaRPr lang="en-US" dirty="0" smtClean="0"/>
          </a:p>
          <a:p>
            <a:pPr lvl="1"/>
            <a:r>
              <a:rPr lang="en-US" dirty="0" smtClean="0"/>
              <a:t>“Despite claims of reliability, few cloud vendors have tight service level agreements that promise controlled downtime or offer rebates for excess downtime. ” (</a:t>
            </a:r>
            <a:r>
              <a:rPr lang="en-US" dirty="0" err="1" smtClean="0"/>
              <a:t>Enki</a:t>
            </a:r>
            <a:r>
              <a:rPr lang="en-US" dirty="0" smtClean="0"/>
              <a:t>, 2010)</a:t>
            </a:r>
          </a:p>
          <a:p>
            <a:pPr lvl="1"/>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33</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In general, cloud reliability issues arise from introduced system complexity relative to identical offerings on a local scale.</a:t>
            </a:r>
          </a:p>
          <a:p>
            <a:pPr lvl="0"/>
            <a:r>
              <a:rPr lang="en-US" dirty="0" smtClean="0"/>
              <a:t>Although Reliability in cloud computing is a major concern, it is a strong selling point. </a:t>
            </a:r>
            <a:r>
              <a:rPr lang="en-US" dirty="0" smtClean="0"/>
              <a:t>[18]</a:t>
            </a:r>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pic>
        <p:nvPicPr>
          <p:cNvPr id="32770" name="Picture 2" descr="http://4.bp.blogspot.com/_7ZYqYi4xigk/SQn6xk_6VRI/AAAAAAAACDA/ePvkIQ4ccN0/s320/Picture+2%282%29.png"/>
          <p:cNvPicPr>
            <a:picLocks noChangeAspect="1" noChangeArrowheads="1"/>
          </p:cNvPicPr>
          <p:nvPr/>
        </p:nvPicPr>
        <p:blipFill>
          <a:blip r:embed="rId4" cstate="print"/>
          <a:srcRect/>
          <a:stretch>
            <a:fillRect/>
          </a:stretch>
        </p:blipFill>
        <p:spPr bwMode="auto">
          <a:xfrm>
            <a:off x="3810000" y="4114800"/>
            <a:ext cx="3048000" cy="2009776"/>
          </a:xfrm>
          <a:prstGeom prst="rect">
            <a:avLst/>
          </a:prstGeom>
          <a:noFill/>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34</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Performance metrics applicable to cloud computing:</a:t>
            </a:r>
          </a:p>
          <a:p>
            <a:pPr lvl="1"/>
            <a:r>
              <a:rPr lang="en-US" dirty="0" smtClean="0"/>
              <a:t>Response Time in normal and abnormal stress conditions.</a:t>
            </a:r>
          </a:p>
          <a:p>
            <a:pPr lvl="2"/>
            <a:r>
              <a:rPr lang="en-US" dirty="0" smtClean="0"/>
              <a:t>Network latency, Cloud processing delays, data loss</a:t>
            </a:r>
          </a:p>
          <a:p>
            <a:pPr lvl="1"/>
            <a:r>
              <a:rPr lang="en-US" dirty="0" smtClean="0"/>
              <a:t>Computing Performance</a:t>
            </a:r>
          </a:p>
          <a:p>
            <a:pPr lvl="1"/>
            <a:endParaRPr lang="en-US" dirty="0" smtClean="0"/>
          </a:p>
          <a:p>
            <a:r>
              <a:rPr lang="en-US" dirty="0" smtClean="0"/>
              <a:t>There is no standard for cloud computing metrics. </a:t>
            </a:r>
            <a:r>
              <a:rPr lang="en-US" dirty="0" smtClean="0"/>
              <a:t>[19]</a:t>
            </a:r>
            <a:endParaRPr lang="en-US" dirty="0" smtClean="0"/>
          </a:p>
          <a:p>
            <a:pPr lvl="1"/>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35</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Quality of Service in combination with qualitative analysis would be the ideal benchmark for Cloud Computing services.</a:t>
            </a:r>
          </a:p>
          <a:p>
            <a:endParaRPr lang="en-US" dirty="0" smtClean="0"/>
          </a:p>
          <a:p>
            <a:r>
              <a:rPr lang="en-US" dirty="0" err="1" smtClean="0"/>
              <a:t>QoS</a:t>
            </a:r>
            <a:r>
              <a:rPr lang="en-US" dirty="0" smtClean="0"/>
              <a:t>: The ability of a network (including applications, hosts, and infrastructure devices) to deliver traffic with minimum delay and maximum availability.</a:t>
            </a:r>
          </a:p>
          <a:p>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36</a:t>
            </a:fld>
            <a:endParaRPr lang="en-US" dirty="0"/>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Cloud computing is the future for low power, high efficiency, and low cost consumer electronics. </a:t>
            </a:r>
          </a:p>
          <a:p>
            <a:pPr lvl="1"/>
            <a:endParaRPr lang="en-US" dirty="0" smtClean="0"/>
          </a:p>
          <a:p>
            <a:pPr lvl="1"/>
            <a:endParaRPr lang="en-US" dirty="0" smtClean="0"/>
          </a:p>
          <a:p>
            <a:pPr lvl="1"/>
            <a:r>
              <a:rPr lang="en-US" dirty="0" smtClean="0"/>
              <a:t>Google Chrome Notebook</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r>
              <a:rPr lang="en-US" dirty="0" err="1" smtClean="0"/>
              <a:t>OnLive</a:t>
            </a:r>
            <a:r>
              <a:rPr lang="en-US" dirty="0" smtClean="0"/>
              <a:t> video game console</a:t>
            </a:r>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pic>
        <p:nvPicPr>
          <p:cNvPr id="5122" name="Picture 2" descr="http://www.tonybates.ca/wp-content/uploads/Google-Chrome-Notebook.jpg"/>
          <p:cNvPicPr>
            <a:picLocks noChangeAspect="1" noChangeArrowheads="1"/>
          </p:cNvPicPr>
          <p:nvPr/>
        </p:nvPicPr>
        <p:blipFill>
          <a:blip r:embed="rId4" cstate="print"/>
          <a:srcRect/>
          <a:stretch>
            <a:fillRect/>
          </a:stretch>
        </p:blipFill>
        <p:spPr bwMode="auto">
          <a:xfrm>
            <a:off x="6019800" y="2971800"/>
            <a:ext cx="1905000" cy="1295400"/>
          </a:xfrm>
          <a:prstGeom prst="rect">
            <a:avLst/>
          </a:prstGeom>
          <a:noFill/>
        </p:spPr>
      </p:pic>
      <p:pic>
        <p:nvPicPr>
          <p:cNvPr id="5126" name="Picture 6" descr="http://www.goozernation.com/video-games/images/stories/onlive-controller.jpg"/>
          <p:cNvPicPr>
            <a:picLocks noChangeAspect="1" noChangeArrowheads="1"/>
          </p:cNvPicPr>
          <p:nvPr/>
        </p:nvPicPr>
        <p:blipFill>
          <a:blip r:embed="rId5" cstate="print"/>
          <a:srcRect/>
          <a:stretch>
            <a:fillRect/>
          </a:stretch>
        </p:blipFill>
        <p:spPr bwMode="auto">
          <a:xfrm>
            <a:off x="6096000" y="4495800"/>
            <a:ext cx="1866900" cy="18669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37</a:t>
            </a:fld>
            <a:endParaRPr lang="en-US" dirty="0"/>
          </a:p>
        </p:txBody>
      </p:sp>
      <p:sp>
        <p:nvSpPr>
          <p:cNvPr id="4100" name="Rectangle 4"/>
          <p:cNvSpPr>
            <a:spLocks noGrp="1" noChangeArrowheads="1"/>
          </p:cNvSpPr>
          <p:nvPr>
            <p:ph type="title"/>
          </p:nvPr>
        </p:nvSpPr>
        <p:spPr/>
        <p:txBody>
          <a:bodyPr/>
          <a:lstStyle/>
          <a:p>
            <a:r>
              <a:rPr lang="en-US" dirty="0" smtClean="0"/>
              <a:t>Cloud Computing Interoperability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"There are different clouds from companies such as Microsoft, Amazon, … and Google, but a lack of interoperability between them.“ (Cerf, 2010)</a:t>
            </a:r>
          </a:p>
          <a:p>
            <a:r>
              <a:rPr lang="en-US" dirty="0" smtClean="0"/>
              <a:t>Applications are not compatible between clouds.</a:t>
            </a:r>
          </a:p>
          <a:p>
            <a:r>
              <a:rPr lang="en-US" dirty="0" smtClean="0"/>
              <a:t>No standards here, either…</a:t>
            </a:r>
          </a:p>
          <a:p>
            <a:pPr lvl="1"/>
            <a:r>
              <a:rPr lang="en-US" dirty="0" smtClean="0"/>
              <a:t>few cloud standards organizations, such as the </a:t>
            </a:r>
            <a:r>
              <a:rPr lang="en-US" b="1" dirty="0" smtClean="0"/>
              <a:t>Open Cloud Consortium</a:t>
            </a:r>
            <a:r>
              <a:rPr lang="en-US" dirty="0" smtClean="0"/>
              <a:t>, are looking to drive some interoperability standards</a:t>
            </a:r>
          </a:p>
        </p:txBody>
      </p:sp>
      <p:pic>
        <p:nvPicPr>
          <p:cNvPr id="39942" name="Picture 6" descr="C:\Users\Michail\AppData\Local\Microsoft\Windows\Temporary Internet Files\Content.IE5\I2BJRY1G\MC900434854[1].png"/>
          <p:cNvPicPr>
            <a:picLocks noChangeAspect="1" noChangeArrowheads="1"/>
          </p:cNvPicPr>
          <p:nvPr/>
        </p:nvPicPr>
        <p:blipFill>
          <a:blip r:embed="rId3" cstate="print"/>
          <a:srcRect/>
          <a:stretch>
            <a:fillRect/>
          </a:stretch>
        </p:blipFill>
        <p:spPr bwMode="auto">
          <a:xfrm>
            <a:off x="0" y="1143000"/>
            <a:ext cx="1676400"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676400"/>
            <a:ext cx="7239000" cy="1981200"/>
          </a:xfrm>
        </p:spPr>
        <p:txBody>
          <a:bodyPr/>
          <a:lstStyle/>
          <a:p>
            <a:r>
              <a:rPr lang="en-CA" sz="4800" dirty="0" smtClean="0"/>
              <a:t>Questions?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r>
              <a:rPr lang="en-CA" sz="1200" dirty="0" smtClean="0"/>
              <a:t>[1</a:t>
            </a:r>
            <a:r>
              <a:rPr lang="en-CA" sz="1200" dirty="0" smtClean="0"/>
              <a:t>] http://dlib.cs.odu.edu/WhatIsTheGrid.pdf</a:t>
            </a:r>
          </a:p>
          <a:p>
            <a:r>
              <a:rPr lang="en-CA" sz="1200" dirty="0" smtClean="0"/>
              <a:t>[2</a:t>
            </a:r>
            <a:r>
              <a:rPr lang="en-CA" sz="1200" dirty="0" smtClean="0"/>
              <a:t>] http://www.gridforum.org/standards/</a:t>
            </a:r>
          </a:p>
          <a:p>
            <a:r>
              <a:rPr lang="en-CA" sz="1200" dirty="0" smtClean="0"/>
              <a:t>[3</a:t>
            </a:r>
            <a:r>
              <a:rPr lang="en-CA" sz="1200" dirty="0" smtClean="0"/>
              <a:t>] http://www.lk.cs.ucla.edu/LK/Bib/REPORT/press.html</a:t>
            </a:r>
          </a:p>
          <a:p>
            <a:r>
              <a:rPr lang="en-CA" sz="1200" dirty="0" smtClean="0"/>
              <a:t>[4</a:t>
            </a:r>
            <a:r>
              <a:rPr lang="en-CA" sz="1200" dirty="0" smtClean="0"/>
              <a:t>] http://books.google.ca/books?id=b4LWXLRBRLsC&amp;lpg=PA12&amp;ots=GSLfF7U8RW&amp;dq=grid%20computing%201980s&amp;pg=PP1#v=onepage&amp;q=grid%20computing%201980s&amp;f=false</a:t>
            </a:r>
          </a:p>
          <a:p>
            <a:r>
              <a:rPr lang="en-CA" sz="1200" dirty="0" smtClean="0"/>
              <a:t>[5</a:t>
            </a:r>
            <a:r>
              <a:rPr lang="en-CA" sz="1200" dirty="0" smtClean="0"/>
              <a:t>] http://magazine.uchicago.edu/0404/features/index.shtml</a:t>
            </a:r>
          </a:p>
          <a:p>
            <a:r>
              <a:rPr lang="en-CA" sz="1200" dirty="0" smtClean="0"/>
              <a:t>[6</a:t>
            </a:r>
            <a:r>
              <a:rPr lang="en-CA" sz="1200" dirty="0" smtClean="0"/>
              <a:t>] http://boincstats.com/stats/project_graph.php?pr=sah</a:t>
            </a:r>
          </a:p>
          <a:p>
            <a:r>
              <a:rPr lang="en-CA" sz="1200" dirty="0" smtClean="0"/>
              <a:t>[7</a:t>
            </a:r>
            <a:r>
              <a:rPr lang="en-CA" sz="1200" dirty="0" smtClean="0"/>
              <a:t>] http://folding.stanford.edu/</a:t>
            </a:r>
          </a:p>
          <a:p>
            <a:r>
              <a:rPr lang="en-CA" sz="1200" dirty="0" smtClean="0"/>
              <a:t>[8</a:t>
            </a:r>
            <a:r>
              <a:rPr lang="en-CA" sz="1200" dirty="0" smtClean="0"/>
              <a:t>] https://www.teragrid.org/</a:t>
            </a:r>
          </a:p>
          <a:p>
            <a:endParaRPr lang="en-CA" sz="1200" dirty="0" smtClean="0"/>
          </a:p>
          <a:p>
            <a:endParaRPr lang="en-CA" sz="1200"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39</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Requirements</a:t>
            </a:r>
            <a:endParaRPr lang="en-CA" dirty="0"/>
          </a:p>
        </p:txBody>
      </p:sp>
      <p:sp>
        <p:nvSpPr>
          <p:cNvPr id="3" name="Content Placeholder 2"/>
          <p:cNvSpPr>
            <a:spLocks noGrp="1"/>
          </p:cNvSpPr>
          <p:nvPr>
            <p:ph idx="1"/>
          </p:nvPr>
        </p:nvSpPr>
        <p:spPr/>
        <p:txBody>
          <a:bodyPr/>
          <a:lstStyle/>
          <a:p>
            <a:r>
              <a:rPr lang="en-CA" sz="2400" dirty="0" smtClean="0"/>
              <a:t>There have been three requirements for a true grid computing system </a:t>
            </a:r>
            <a:r>
              <a:rPr lang="en-CA" sz="2400" dirty="0" smtClean="0"/>
              <a:t>[1</a:t>
            </a:r>
            <a:r>
              <a:rPr lang="en-CA" sz="2400" dirty="0" smtClean="0"/>
              <a:t>]:</a:t>
            </a:r>
          </a:p>
          <a:p>
            <a:pPr lvl="1"/>
            <a:r>
              <a:rPr lang="en-CA" sz="2000" b="1" dirty="0" smtClean="0"/>
              <a:t>Resource Allocation</a:t>
            </a:r>
            <a:r>
              <a:rPr lang="en-CA" sz="2000" dirty="0" smtClean="0"/>
              <a:t>: Coordinates resources that are not under centralized control</a:t>
            </a:r>
          </a:p>
          <a:p>
            <a:pPr lvl="1"/>
            <a:endParaRPr lang="en-CA" sz="2000" dirty="0" smtClean="0"/>
          </a:p>
          <a:p>
            <a:pPr lvl="1"/>
            <a:r>
              <a:rPr lang="en-CA" sz="2000" b="1" dirty="0" smtClean="0"/>
              <a:t>Protocols and Middleware</a:t>
            </a:r>
            <a:r>
              <a:rPr lang="en-CA" sz="2000" dirty="0" smtClean="0"/>
              <a:t>: Must use open, standardized general purpose protocols and interfaces</a:t>
            </a:r>
          </a:p>
          <a:p>
            <a:pPr lvl="1"/>
            <a:endParaRPr lang="en-CA" sz="2000" dirty="0" smtClean="0"/>
          </a:p>
          <a:p>
            <a:pPr lvl="1"/>
            <a:r>
              <a:rPr lang="en-CA" sz="2000" b="1" dirty="0" smtClean="0"/>
              <a:t>Deliver nominal quality of service</a:t>
            </a:r>
            <a:r>
              <a:rPr lang="en-CA" sz="2000" dirty="0" smtClean="0"/>
              <a:t>: Must be able to provide quality greater than the sum of its parts</a:t>
            </a:r>
          </a:p>
          <a:p>
            <a:pPr lvl="1"/>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4</a:t>
            </a:fld>
            <a:endParaRPr 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40</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400" dirty="0" smtClean="0"/>
              <a:t>[</a:t>
            </a:r>
            <a:r>
              <a:rPr lang="en-CA" sz="1400" dirty="0" smtClean="0"/>
              <a:t>9</a:t>
            </a:r>
            <a:r>
              <a:rPr lang="en-CA" sz="1400" dirty="0" smtClean="0"/>
              <a:t>] </a:t>
            </a:r>
            <a:r>
              <a:rPr lang="en-CA" sz="1400" dirty="0" smtClean="0"/>
              <a:t>“Cloud computing versus grid computing,” http://www.ibm.com/developerworks/web/library/wa-cloudgrid/ Accessed Mar. 15, </a:t>
            </a:r>
            <a:r>
              <a:rPr lang="en-CA" sz="1400" dirty="0" smtClean="0"/>
              <a:t>2011.</a:t>
            </a:r>
            <a:endParaRPr lang="en-CA" sz="1400" dirty="0" smtClean="0">
              <a:solidFill>
                <a:schemeClr val="tx1"/>
              </a:solidFill>
              <a:latin typeface="+mn-lt"/>
              <a:ea typeface="+mn-ea"/>
              <a:cs typeface="+mn-cs"/>
            </a:endParaRPr>
          </a:p>
          <a:p>
            <a:r>
              <a:rPr lang="en-CA" sz="1400" dirty="0" smtClean="0">
                <a:solidFill>
                  <a:schemeClr val="tx1"/>
                </a:solidFill>
                <a:latin typeface="+mn-lt"/>
                <a:ea typeface="+mn-ea"/>
                <a:cs typeface="+mn-cs"/>
              </a:rPr>
              <a:t>[</a:t>
            </a:r>
            <a:r>
              <a:rPr lang="en-CA" sz="1400" dirty="0" smtClean="0"/>
              <a:t>10</a:t>
            </a:r>
            <a:r>
              <a:rPr lang="en-CA" sz="1400" dirty="0" smtClean="0">
                <a:solidFill>
                  <a:schemeClr val="tx1"/>
                </a:solidFill>
                <a:latin typeface="+mn-lt"/>
                <a:ea typeface="+mn-ea"/>
                <a:cs typeface="+mn-cs"/>
              </a:rPr>
              <a:t>]  </a:t>
            </a:r>
            <a:r>
              <a:rPr lang="en-CA" sz="1400" dirty="0" smtClean="0">
                <a:solidFill>
                  <a:schemeClr val="tx1"/>
                </a:solidFill>
                <a:latin typeface="+mn-lt"/>
                <a:ea typeface="+mn-ea"/>
                <a:cs typeface="+mn-cs"/>
              </a:rPr>
              <a:t>I. </a:t>
            </a:r>
            <a:r>
              <a:rPr lang="en-CA" sz="1400" dirty="0" smtClean="0"/>
              <a:t>Foster, Y. Zhao, I. </a:t>
            </a:r>
            <a:r>
              <a:rPr lang="en-CA" sz="1400" dirty="0" err="1" smtClean="0"/>
              <a:t>Raicu</a:t>
            </a:r>
            <a:r>
              <a:rPr lang="en-CA" sz="1400" dirty="0" smtClean="0"/>
              <a:t>, S. Lu, ”Cloud Computing and Grid Computing 360 – Degree Compared,” in Proceedings of the Grid Computing Environments Workshop, 2008. GCE '08 , pp. 1 – 10, Austin, TX, Nov. 12 – 16, 2008.  </a:t>
            </a:r>
          </a:p>
          <a:p>
            <a:r>
              <a:rPr lang="en-CA" sz="1400" dirty="0" smtClean="0"/>
              <a:t>[</a:t>
            </a:r>
            <a:r>
              <a:rPr lang="en-CA" sz="1400" dirty="0" smtClean="0"/>
              <a:t>11</a:t>
            </a:r>
            <a:r>
              <a:rPr lang="en-CA" sz="1400" dirty="0" smtClean="0"/>
              <a:t>] </a:t>
            </a:r>
            <a:r>
              <a:rPr lang="en-CA" sz="1400" dirty="0" smtClean="0"/>
              <a:t>“Windows Azure | Microsoft Platform Hosting,” http://www.microsoft.com/windowsazure/windowsazure/ Accessed Mar. 15, </a:t>
            </a:r>
            <a:r>
              <a:rPr lang="en-CA" sz="1400" dirty="0" smtClean="0"/>
              <a:t>2011.</a:t>
            </a:r>
            <a:endParaRPr lang="en-CA" sz="1400" dirty="0" smtClean="0"/>
          </a:p>
          <a:p>
            <a:r>
              <a:rPr lang="en-CA" sz="1400" dirty="0" smtClean="0"/>
              <a:t>[</a:t>
            </a:r>
            <a:r>
              <a:rPr lang="en-CA" sz="1400" dirty="0" smtClean="0"/>
              <a:t>12</a:t>
            </a:r>
            <a:r>
              <a:rPr lang="en-CA" sz="1400" dirty="0" smtClean="0"/>
              <a:t>] </a:t>
            </a:r>
            <a:r>
              <a:rPr lang="en-CA" sz="1400" dirty="0" smtClean="0"/>
              <a:t>“Amazon Elastic Compute Cloud (Amazon EC2),” http://aws.amazon.com/ec2/ Accessed Mar. 15, </a:t>
            </a:r>
            <a:r>
              <a:rPr lang="en-CA" sz="1400" dirty="0" smtClean="0"/>
              <a:t>2011.</a:t>
            </a:r>
            <a:endParaRPr lang="en-CA" sz="1400" dirty="0" smtClean="0"/>
          </a:p>
          <a:p>
            <a:r>
              <a:rPr lang="en-CA" sz="1400" dirty="0" smtClean="0"/>
              <a:t>[</a:t>
            </a:r>
            <a:r>
              <a:rPr lang="en-CA" sz="1400" dirty="0" smtClean="0"/>
              <a:t>13</a:t>
            </a:r>
            <a:r>
              <a:rPr lang="en-CA" sz="1400" dirty="0" smtClean="0"/>
              <a:t>] </a:t>
            </a:r>
            <a:r>
              <a:rPr lang="en-CA" sz="1400" dirty="0" smtClean="0"/>
              <a:t>“Google App Engine,” http://code.google.com/appengine/ Accessed Mar. 15, </a:t>
            </a:r>
            <a:r>
              <a:rPr lang="en-CA" sz="1400" dirty="0" smtClean="0"/>
              <a:t>2011.</a:t>
            </a:r>
            <a:endParaRPr lang="en-CA" sz="1400" dirty="0" smtClean="0"/>
          </a:p>
          <a:p>
            <a:r>
              <a:rPr lang="en-CA" sz="1400" dirty="0" smtClean="0"/>
              <a:t>[</a:t>
            </a:r>
            <a:r>
              <a:rPr lang="en-CA" sz="1400" dirty="0" smtClean="0"/>
              <a:t>14</a:t>
            </a:r>
            <a:r>
              <a:rPr lang="en-CA" sz="1400" dirty="0" smtClean="0"/>
              <a:t>] </a:t>
            </a:r>
            <a:r>
              <a:rPr lang="en-CA" sz="1400" dirty="0" smtClean="0"/>
              <a:t>“</a:t>
            </a:r>
            <a:r>
              <a:rPr lang="en-CA" sz="1400" dirty="0" err="1" smtClean="0"/>
              <a:t>TeraGrid</a:t>
            </a:r>
            <a:r>
              <a:rPr lang="en-CA" sz="1400" dirty="0" smtClean="0"/>
              <a:t>”, https://www.teragrid.org/ Accessed Mar. 15, </a:t>
            </a:r>
            <a:r>
              <a:rPr lang="en-CA" sz="1400" dirty="0" smtClean="0"/>
              <a:t>2011.</a:t>
            </a:r>
          </a:p>
          <a:p>
            <a:r>
              <a:rPr lang="en-CA" sz="1400" dirty="0" smtClean="0"/>
              <a:t>[</a:t>
            </a:r>
            <a:r>
              <a:rPr lang="en-CA" sz="1400" dirty="0" smtClean="0"/>
              <a:t>15] </a:t>
            </a:r>
            <a:r>
              <a:rPr lang="en-CA" sz="1400" dirty="0" smtClean="0"/>
              <a:t>“</a:t>
            </a:r>
            <a:r>
              <a:rPr lang="en-CA" sz="1400" dirty="0" err="1" smtClean="0"/>
              <a:t>VMWare</a:t>
            </a:r>
            <a:r>
              <a:rPr lang="en-CA" sz="1400" dirty="0" smtClean="0"/>
              <a:t> Virtualization Software”, http://www.vmware.com/ Accessed Mar. 15, 2011.</a:t>
            </a:r>
          </a:p>
          <a:p>
            <a:endParaRPr lang="en-CA" sz="1400" dirty="0" smtClean="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41</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400" dirty="0" smtClean="0"/>
              <a:t>[16] Foley, John (2009a). “How government’s driving cloud computing ahead.” InformationWeek, July 4, 2009. retrieved July 14, 2009, from </a:t>
            </a:r>
            <a:r>
              <a:rPr lang="en-CA" sz="1100" dirty="0" smtClean="0"/>
              <a:t>informationweek.com/news/government/technology/</a:t>
            </a:r>
            <a:r>
              <a:rPr lang="en-CA" sz="1100" dirty="0" err="1" smtClean="0"/>
              <a:t>showArticle.jhtml?articleiD</a:t>
            </a:r>
            <a:r>
              <a:rPr lang="en-CA" sz="1100" dirty="0" smtClean="0"/>
              <a:t>=218400025</a:t>
            </a:r>
            <a:r>
              <a:rPr lang="en-CA" sz="1100" dirty="0" smtClean="0"/>
              <a:t>.</a:t>
            </a:r>
            <a:endParaRPr lang="en-US" sz="1400" dirty="0" smtClean="0"/>
          </a:p>
          <a:p>
            <a:r>
              <a:rPr lang="en-US" sz="1400" dirty="0" smtClean="0"/>
              <a:t>[17] Mackey</a:t>
            </a:r>
            <a:r>
              <a:rPr lang="en-US" sz="1400" dirty="0" smtClean="0"/>
              <a:t>, Dick (2010). </a:t>
            </a:r>
            <a:r>
              <a:rPr lang="en-CA" sz="1400" dirty="0" smtClean="0"/>
              <a:t>“</a:t>
            </a:r>
            <a:r>
              <a:rPr lang="en-US" sz="1400" dirty="0" smtClean="0"/>
              <a:t>Moving to the Cloud: An Introduction to Cloud Computing in Government</a:t>
            </a:r>
            <a:r>
              <a:rPr lang="en-CA" sz="1400" dirty="0" smtClean="0"/>
              <a:t>” Retrieved Mar. 15, 2011 from </a:t>
            </a:r>
            <a:r>
              <a:rPr lang="en-CA" sz="1100" dirty="0" smtClean="0"/>
              <a:t>http://www.etransform.org/gti/sites/etransform.org/files/Documents/2010-07%20IBM%20Business%20of%20Gov%20-%20Cloud%20Computing%20in%20Government.pdf </a:t>
            </a:r>
            <a:endParaRPr lang="en-CA" sz="1100" dirty="0" smtClean="0"/>
          </a:p>
          <a:p>
            <a:r>
              <a:rPr lang="en-CA" sz="1400" dirty="0" smtClean="0"/>
              <a:t>[18] Sun, Raymond J (2010). “</a:t>
            </a:r>
            <a:r>
              <a:rPr lang="en-US" sz="1400" dirty="0" smtClean="0"/>
              <a:t>Cloud Computing: Looking for Security, Reliability and Resiliency</a:t>
            </a:r>
            <a:r>
              <a:rPr lang="en-CA" sz="1400" dirty="0" smtClean="0"/>
              <a:t>” Retrieved March 21, 2011, from </a:t>
            </a:r>
            <a:r>
              <a:rPr lang="en-CA" sz="1100" dirty="0" smtClean="0"/>
              <a:t>http://www.baselinemag.com/c/a/Utility-Computing/Cloud-Computing-Looking-for-Security-Reliability-Resiliency-466013</a:t>
            </a:r>
            <a:r>
              <a:rPr lang="en-CA" sz="1100" dirty="0" smtClean="0"/>
              <a:t>/</a:t>
            </a:r>
            <a:endParaRPr lang="en-CA" sz="1400" dirty="0" smtClean="0"/>
          </a:p>
          <a:p>
            <a:r>
              <a:rPr lang="en-CA" sz="1400" dirty="0" smtClean="0"/>
              <a:t>[19] Fogarty</a:t>
            </a:r>
            <a:r>
              <a:rPr lang="en-CA" sz="1400" dirty="0" smtClean="0"/>
              <a:t>, Kevin (2010). “</a:t>
            </a:r>
            <a:r>
              <a:rPr lang="en-US" sz="1400" dirty="0" smtClean="0"/>
              <a:t>Cloud performance metrics: No standards, so mileage varies</a:t>
            </a:r>
            <a:r>
              <a:rPr lang="en-CA" sz="1400" dirty="0" smtClean="0"/>
              <a:t>.” Retrieved March 21, 2011, from </a:t>
            </a:r>
            <a:r>
              <a:rPr lang="en-CA" sz="1100" dirty="0" smtClean="0"/>
              <a:t>http://</a:t>
            </a:r>
            <a:r>
              <a:rPr lang="en-CA" sz="1100" dirty="0" smtClean="0"/>
              <a:t>www.networksasia.net/content/cloud-performance-metrics-no-standards-so-mileage-varies</a:t>
            </a:r>
          </a:p>
          <a:p>
            <a:r>
              <a:rPr lang="en-CA" sz="1400" dirty="0" smtClean="0"/>
              <a:t>IDC “</a:t>
            </a:r>
            <a:r>
              <a:rPr lang="en-US" sz="1400" dirty="0" smtClean="0"/>
              <a:t>Cloud Computing 2010. An IDC Update</a:t>
            </a:r>
            <a:r>
              <a:rPr lang="en-CA" sz="1400" dirty="0" smtClean="0"/>
              <a:t>” Retrieved Mar. 16, 2011 from http://www.slideshare.net/JorFigOr/cloud-computing-2010-an-idc-update</a:t>
            </a:r>
          </a:p>
          <a:p>
            <a:endParaRPr lang="en-CA" sz="1100" dirty="0" smtClean="0"/>
          </a:p>
          <a:p>
            <a:endParaRPr lang="en-CA" sz="1400" dirty="0" smtClean="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Standardization</a:t>
            </a:r>
            <a:endParaRPr lang="en-CA" dirty="0"/>
          </a:p>
        </p:txBody>
      </p:sp>
      <p:sp>
        <p:nvSpPr>
          <p:cNvPr id="3" name="Content Placeholder 2"/>
          <p:cNvSpPr>
            <a:spLocks noGrp="1"/>
          </p:cNvSpPr>
          <p:nvPr>
            <p:ph idx="1"/>
          </p:nvPr>
        </p:nvSpPr>
        <p:spPr>
          <a:xfrm>
            <a:off x="2209800" y="1905000"/>
            <a:ext cx="4267200" cy="4419600"/>
          </a:xfrm>
        </p:spPr>
        <p:txBody>
          <a:bodyPr/>
          <a:lstStyle/>
          <a:p>
            <a:r>
              <a:rPr lang="en-CA" dirty="0" smtClean="0"/>
              <a:t>The key to growth in Grid computing is the use of standardized </a:t>
            </a:r>
            <a:r>
              <a:rPr lang="en-CA" dirty="0" smtClean="0"/>
              <a:t>middleware [2</a:t>
            </a:r>
            <a:r>
              <a:rPr lang="en-CA" dirty="0" smtClean="0"/>
              <a:t>].</a:t>
            </a:r>
          </a:p>
          <a:p>
            <a:pPr lvl="1"/>
            <a:r>
              <a:rPr lang="en-CA" dirty="0" smtClean="0"/>
              <a:t>Managed by the Open Grid Forum</a:t>
            </a:r>
          </a:p>
          <a:p>
            <a:pPr lvl="1"/>
            <a:endParaRPr lang="en-CA" dirty="0" smtClean="0"/>
          </a:p>
          <a:p>
            <a:pPr lvl="1"/>
            <a:r>
              <a:rPr lang="en-CA" dirty="0" smtClean="0"/>
              <a:t> Current Standards are stated in the Open Grid Standard Architecture (OSGA)</a:t>
            </a:r>
          </a:p>
        </p:txBody>
      </p:sp>
      <p:sp>
        <p:nvSpPr>
          <p:cNvPr id="4" name="Slide Number Placeholder 3"/>
          <p:cNvSpPr>
            <a:spLocks noGrp="1"/>
          </p:cNvSpPr>
          <p:nvPr>
            <p:ph type="sldNum" sz="quarter" idx="10"/>
          </p:nvPr>
        </p:nvSpPr>
        <p:spPr/>
        <p:txBody>
          <a:bodyPr/>
          <a:lstStyle/>
          <a:p>
            <a:fld id="{FAAA69A5-C75C-4017-9902-6D5483EF4E9B}" type="slidenum">
              <a:rPr lang="en-US" smtClean="0"/>
              <a:pPr/>
              <a:t>5</a:t>
            </a:fld>
            <a:endParaRPr lang="en-US"/>
          </a:p>
        </p:txBody>
      </p:sp>
      <p:pic>
        <p:nvPicPr>
          <p:cNvPr id="2053" name="Picture 5"/>
          <p:cNvPicPr>
            <a:picLocks noChangeAspect="1" noChangeArrowheads="1"/>
          </p:cNvPicPr>
          <p:nvPr/>
        </p:nvPicPr>
        <p:blipFill>
          <a:blip r:embed="rId3" cstate="print"/>
          <a:srcRect/>
          <a:stretch>
            <a:fillRect/>
          </a:stretch>
        </p:blipFill>
        <p:spPr bwMode="auto">
          <a:xfrm>
            <a:off x="6324600" y="1981200"/>
            <a:ext cx="2259106" cy="1066800"/>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History</a:t>
            </a:r>
            <a:endParaRPr lang="en-CA" dirty="0"/>
          </a:p>
        </p:txBody>
      </p:sp>
      <p:sp>
        <p:nvSpPr>
          <p:cNvPr id="3" name="Content Placeholder 2"/>
          <p:cNvSpPr>
            <a:spLocks noGrp="1"/>
          </p:cNvSpPr>
          <p:nvPr>
            <p:ph idx="1"/>
          </p:nvPr>
        </p:nvSpPr>
        <p:spPr/>
        <p:txBody>
          <a:bodyPr/>
          <a:lstStyle/>
          <a:p>
            <a:r>
              <a:rPr lang="en-CA" dirty="0" smtClean="0"/>
              <a:t>First discussed in the 1960’s by Len </a:t>
            </a:r>
            <a:r>
              <a:rPr lang="en-CA" dirty="0" err="1" smtClean="0"/>
              <a:t>Klienrock</a:t>
            </a:r>
            <a:endParaRPr lang="en-CA" dirty="0" smtClean="0"/>
          </a:p>
          <a:p>
            <a:pPr lvl="1"/>
            <a:r>
              <a:rPr lang="en-CA" dirty="0" smtClean="0"/>
              <a:t>“</a:t>
            </a:r>
            <a:r>
              <a:rPr lang="en-CA" sz="1900" dirty="0" smtClean="0"/>
              <a:t>We will probably see the spread of ‘computer utilities’, which, like present electric and telephone utilities, will service individual homes and offices across the country</a:t>
            </a:r>
            <a:r>
              <a:rPr lang="en-CA" sz="1900" dirty="0" smtClean="0"/>
              <a:t>”[1</a:t>
            </a:r>
            <a:r>
              <a:rPr lang="en-CA" sz="1900" dirty="0" smtClean="0"/>
              <a:t>]</a:t>
            </a:r>
          </a:p>
          <a:p>
            <a:pPr lvl="1"/>
            <a:endParaRPr lang="en-CA" sz="1900" dirty="0" smtClean="0"/>
          </a:p>
          <a:p>
            <a:pPr lvl="1"/>
            <a:r>
              <a:rPr lang="en-CA" sz="1900" dirty="0" smtClean="0"/>
              <a:t>First grid computing system was implemented in 1969 by researchers at UCLA with 15 leading universities connected by the end of 1970 </a:t>
            </a:r>
            <a:r>
              <a:rPr lang="en-CA" sz="1900" dirty="0" smtClean="0"/>
              <a:t>[3</a:t>
            </a:r>
            <a:r>
              <a:rPr lang="en-CA" sz="1900" dirty="0" smtClean="0"/>
              <a:t>]</a:t>
            </a:r>
          </a:p>
          <a:p>
            <a:pPr lvl="2"/>
            <a:r>
              <a:rPr lang="en-CA" dirty="0" smtClean="0"/>
              <a:t>Was designed to “Pool the computer power, programs and specialized know how”</a:t>
            </a:r>
          </a:p>
        </p:txBody>
      </p:sp>
      <p:sp>
        <p:nvSpPr>
          <p:cNvPr id="4" name="Slide Number Placeholder 3"/>
          <p:cNvSpPr>
            <a:spLocks noGrp="1"/>
          </p:cNvSpPr>
          <p:nvPr>
            <p:ph type="sldNum" sz="quarter" idx="10"/>
          </p:nvPr>
        </p:nvSpPr>
        <p:spPr/>
        <p:txBody>
          <a:bodyPr/>
          <a:lstStyle/>
          <a:p>
            <a:fld id="{FAAA69A5-C75C-4017-9902-6D5483EF4E9B}" type="slidenum">
              <a:rPr lang="en-US" smtClean="0"/>
              <a:pPr/>
              <a:t>6</a:t>
            </a:fld>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Stagnation</a:t>
            </a:r>
            <a:endParaRPr lang="en-CA" dirty="0"/>
          </a:p>
        </p:txBody>
      </p:sp>
      <p:sp>
        <p:nvSpPr>
          <p:cNvPr id="3" name="Content Placeholder 2"/>
          <p:cNvSpPr>
            <a:spLocks noGrp="1"/>
          </p:cNvSpPr>
          <p:nvPr>
            <p:ph idx="1"/>
          </p:nvPr>
        </p:nvSpPr>
        <p:spPr/>
        <p:txBody>
          <a:bodyPr/>
          <a:lstStyle/>
          <a:p>
            <a:r>
              <a:rPr lang="en-CA" dirty="0" smtClean="0"/>
              <a:t>Due to Costs and technology available grids were unable to proliferate over the following 20 years</a:t>
            </a:r>
          </a:p>
          <a:p>
            <a:r>
              <a:rPr lang="en-CA" dirty="0" smtClean="0"/>
              <a:t>Through the 1980s technologies were created to provide growth in the 1990s </a:t>
            </a:r>
            <a:r>
              <a:rPr lang="en-CA" dirty="0" smtClean="0"/>
              <a:t>[4</a:t>
            </a:r>
            <a:r>
              <a:rPr lang="en-CA" dirty="0" smtClean="0"/>
              <a:t>]</a:t>
            </a:r>
          </a:p>
          <a:p>
            <a:pPr lvl="1"/>
            <a:r>
              <a:rPr lang="en-CA" dirty="0" smtClean="0"/>
              <a:t>Parallel processing was unable to compare the potential power of parallel computing, thus technologies were created to enable this</a:t>
            </a:r>
          </a:p>
          <a:p>
            <a:pPr lvl="2"/>
            <a:r>
              <a:rPr lang="en-CA" dirty="0" smtClean="0"/>
              <a:t>Parallel Virtual Machine</a:t>
            </a:r>
          </a:p>
          <a:p>
            <a:pPr lvl="2"/>
            <a:r>
              <a:rPr lang="en-CA" dirty="0" smtClean="0"/>
              <a:t>Message Passing Interface</a:t>
            </a:r>
          </a:p>
          <a:p>
            <a:pPr lvl="2"/>
            <a:r>
              <a:rPr lang="en-CA" dirty="0" smtClean="0"/>
              <a:t>High performance </a:t>
            </a:r>
            <a:r>
              <a:rPr lang="en-CA" dirty="0" err="1" smtClean="0"/>
              <a:t>fortran</a:t>
            </a:r>
            <a:endParaRPr lang="en-CA" dirty="0" smtClean="0"/>
          </a:p>
          <a:p>
            <a:pPr lvl="2"/>
            <a:r>
              <a:rPr lang="en-CA" dirty="0" smtClean="0"/>
              <a:t>High performance Routing</a:t>
            </a:r>
          </a:p>
          <a:p>
            <a:pPr lvl="1"/>
            <a:endParaRPr lang="en-CA" dirty="0" smtClean="0"/>
          </a:p>
        </p:txBody>
      </p:sp>
      <p:sp>
        <p:nvSpPr>
          <p:cNvPr id="4" name="Slide Number Placeholder 3"/>
          <p:cNvSpPr>
            <a:spLocks noGrp="1"/>
          </p:cNvSpPr>
          <p:nvPr>
            <p:ph type="sldNum" sz="quarter" idx="10"/>
          </p:nvPr>
        </p:nvSpPr>
        <p:spPr/>
        <p:txBody>
          <a:bodyPr/>
          <a:lstStyle/>
          <a:p>
            <a:fld id="{FAAA69A5-C75C-4017-9902-6D5483EF4E9B}" type="slidenum">
              <a:rPr lang="en-US" smtClean="0"/>
              <a:pPr/>
              <a:t>7</a:t>
            </a:fld>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a:t>
            </a:r>
            <a:endParaRPr lang="en-CA" dirty="0"/>
          </a:p>
        </p:txBody>
      </p:sp>
      <p:sp>
        <p:nvSpPr>
          <p:cNvPr id="3" name="Content Placeholder 2"/>
          <p:cNvSpPr>
            <a:spLocks noGrp="1"/>
          </p:cNvSpPr>
          <p:nvPr>
            <p:ph idx="1"/>
          </p:nvPr>
        </p:nvSpPr>
        <p:spPr/>
        <p:txBody>
          <a:bodyPr/>
          <a:lstStyle/>
          <a:p>
            <a:r>
              <a:rPr lang="en-CA" dirty="0" smtClean="0"/>
              <a:t>The first modern grid computing network was I-YAM in 1995</a:t>
            </a:r>
          </a:p>
          <a:p>
            <a:pPr lvl="1"/>
            <a:r>
              <a:rPr lang="en-CA" dirty="0" smtClean="0"/>
              <a:t>Based out of Chicago it connected 17 research centers for two weeks</a:t>
            </a:r>
          </a:p>
          <a:p>
            <a:pPr lvl="1"/>
            <a:endParaRPr lang="en-CA" dirty="0" smtClean="0"/>
          </a:p>
          <a:p>
            <a:pPr lvl="1"/>
            <a:r>
              <a:rPr lang="en-CA" dirty="0" smtClean="0"/>
              <a:t>Was a development that ““knitted” the sites “into a single virtual system,” so users could “log on once, locate suitable computers, reserve time, load application codes, and then monitor their execution</a:t>
            </a:r>
            <a:r>
              <a:rPr lang="en-CA" dirty="0" smtClean="0"/>
              <a:t>.””[5</a:t>
            </a:r>
            <a:r>
              <a:rPr lang="en-CA" dirty="0" smtClean="0"/>
              <a:t>]</a:t>
            </a:r>
          </a:p>
          <a:p>
            <a:pPr lvl="1"/>
            <a:endParaRPr lang="en-CA" dirty="0" smtClean="0"/>
          </a:p>
          <a:p>
            <a:pPr lvl="1"/>
            <a:r>
              <a:rPr lang="en-CA" dirty="0" smtClean="0"/>
              <a:t>With a proof of concept mass funding was provided to develop similar systems.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8</a:t>
            </a:fld>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a:t>
            </a:r>
            <a:endParaRPr lang="en-CA" dirty="0"/>
          </a:p>
        </p:txBody>
      </p:sp>
      <p:sp>
        <p:nvSpPr>
          <p:cNvPr id="3" name="Content Placeholder 2"/>
          <p:cNvSpPr>
            <a:spLocks noGrp="1"/>
          </p:cNvSpPr>
          <p:nvPr>
            <p:ph idx="1"/>
          </p:nvPr>
        </p:nvSpPr>
        <p:spPr>
          <a:xfrm>
            <a:off x="1981200" y="1981200"/>
            <a:ext cx="3657600" cy="4419600"/>
          </a:xfrm>
        </p:spPr>
        <p:txBody>
          <a:bodyPr/>
          <a:lstStyle/>
          <a:p>
            <a:r>
              <a:rPr lang="en-CA" dirty="0" err="1" smtClean="0"/>
              <a:t>Globus</a:t>
            </a:r>
            <a:r>
              <a:rPr lang="en-CA" dirty="0" smtClean="0"/>
              <a:t> Toolkit </a:t>
            </a:r>
            <a:r>
              <a:rPr lang="en-CA" dirty="0" smtClean="0"/>
              <a:t>[5</a:t>
            </a:r>
            <a:r>
              <a:rPr lang="en-CA" dirty="0" smtClean="0"/>
              <a:t>]</a:t>
            </a:r>
          </a:p>
          <a:p>
            <a:pPr lvl="1"/>
            <a:r>
              <a:rPr lang="en-CA" dirty="0" smtClean="0"/>
              <a:t>Developed in 1997</a:t>
            </a:r>
          </a:p>
          <a:p>
            <a:pPr lvl="1"/>
            <a:endParaRPr lang="en-CA" dirty="0" smtClean="0"/>
          </a:p>
          <a:p>
            <a:pPr lvl="1"/>
            <a:r>
              <a:rPr lang="en-CA" dirty="0" smtClean="0"/>
              <a:t>Software to enable this knitting</a:t>
            </a:r>
          </a:p>
          <a:p>
            <a:pPr lvl="1"/>
            <a:endParaRPr lang="en-CA" dirty="0" smtClean="0"/>
          </a:p>
          <a:p>
            <a:pPr lvl="1"/>
            <a:r>
              <a:rPr lang="en-CA" dirty="0" smtClean="0"/>
              <a:t>Served as the basis for grids provided by NASA, National Science Foundation, and Department of Energy</a:t>
            </a:r>
          </a:p>
          <a:p>
            <a:pPr lvl="1"/>
            <a:endParaRPr lang="en-CA" dirty="0" smtClean="0"/>
          </a:p>
          <a:p>
            <a:pPr lvl="1"/>
            <a:r>
              <a:rPr lang="en-CA" dirty="0" smtClean="0"/>
              <a:t>Serves as the standard middleware for most modern grid computing systems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9</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5791200" y="2133600"/>
            <a:ext cx="2514600" cy="2056209"/>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2499</Words>
  <Application>Microsoft Office PowerPoint</Application>
  <PresentationFormat>On-screen Show (4:3)</PresentationFormat>
  <Paragraphs>323</Paragraphs>
  <Slides>41</Slides>
  <Notes>32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vt:lpstr>
      <vt:lpstr>Grid Computing An Introduction and History</vt:lpstr>
      <vt:lpstr>Slide 2</vt:lpstr>
      <vt:lpstr>What Is “Grid” Computing</vt:lpstr>
      <vt:lpstr>Requirements</vt:lpstr>
      <vt:lpstr>Standardization</vt:lpstr>
      <vt:lpstr>Early History</vt:lpstr>
      <vt:lpstr>Stagnation</vt:lpstr>
      <vt:lpstr>Growth </vt:lpstr>
      <vt:lpstr>Growth </vt:lpstr>
      <vt:lpstr>Modern Grid Computing Systems</vt:lpstr>
      <vt:lpstr>Modern Grid Computing Systems</vt:lpstr>
      <vt:lpstr>Modern Grid Computing Systems</vt:lpstr>
      <vt:lpstr>Grids and Clouds: Similarities and Differences</vt:lpstr>
      <vt:lpstr>Slide 14</vt:lpstr>
      <vt:lpstr>What is a Cloud computing System?</vt:lpstr>
      <vt:lpstr>What is a  Cloud Computing System?</vt:lpstr>
      <vt:lpstr>Similarities</vt:lpstr>
      <vt:lpstr>Differing Scales</vt:lpstr>
      <vt:lpstr>Business Model</vt:lpstr>
      <vt:lpstr>Scheduling Model</vt:lpstr>
      <vt:lpstr>Virtualization</vt:lpstr>
      <vt:lpstr>Virtualization</vt:lpstr>
      <vt:lpstr>Application Model</vt:lpstr>
      <vt:lpstr>Interoperability</vt:lpstr>
      <vt:lpstr>Challenges Facing Cloud Computing</vt:lpstr>
      <vt:lpstr>Slide 26</vt:lpstr>
      <vt:lpstr>Slide 27</vt:lpstr>
      <vt:lpstr>Cloud Computing Security</vt:lpstr>
      <vt:lpstr>Cloud Computing Security</vt:lpstr>
      <vt:lpstr>Cloud Computing Security</vt:lpstr>
      <vt:lpstr>Cloud Computing Reliability</vt:lpstr>
      <vt:lpstr>Cloud Computing Reliability</vt:lpstr>
      <vt:lpstr>Cloud Computing Reliability</vt:lpstr>
      <vt:lpstr>Cloud Computing Performance</vt:lpstr>
      <vt:lpstr>Cloud Computing Performance</vt:lpstr>
      <vt:lpstr>Cloud Computing Performance</vt:lpstr>
      <vt:lpstr>Cloud Computing Interoperability</vt:lpstr>
      <vt:lpstr>Questions?</vt:lpstr>
      <vt:lpstr>References</vt:lpstr>
      <vt:lpstr>References:</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DBrickShaw</cp:lastModifiedBy>
  <cp:revision>114</cp:revision>
  <cp:lastPrinted>2003-01-16T15:49:46Z</cp:lastPrinted>
  <dcterms:created xsi:type="dcterms:W3CDTF">2003-01-15T21:15:39Z</dcterms:created>
  <dcterms:modified xsi:type="dcterms:W3CDTF">2011-03-24T01:20:16Z</dcterms:modified>
</cp:coreProperties>
</file>