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256" r:id="rId2"/>
    <p:sldId id="258" r:id="rId3"/>
    <p:sldId id="276" r:id="rId4"/>
    <p:sldId id="271" r:id="rId5"/>
    <p:sldId id="275" r:id="rId6"/>
    <p:sldId id="272" r:id="rId7"/>
    <p:sldId id="277" r:id="rId8"/>
    <p:sldId id="281" r:id="rId9"/>
    <p:sldId id="282" r:id="rId10"/>
    <p:sldId id="283" r:id="rId11"/>
    <p:sldId id="278" r:id="rId12"/>
    <p:sldId id="284" r:id="rId13"/>
    <p:sldId id="280" r:id="rId14"/>
    <p:sldId id="273"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7643" autoAdjust="0"/>
  </p:normalViewPr>
  <p:slideViewPr>
    <p:cSldViewPr>
      <p:cViewPr varScale="1">
        <p:scale>
          <a:sx n="86" d="100"/>
          <a:sy n="86" d="100"/>
        </p:scale>
        <p:origin x="-1614" y="186"/>
      </p:cViewPr>
      <p:guideLst>
        <p:guide orient="horz" pos="2736"/>
        <p:guide pos="124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Grids make less use of virtualization,</a:t>
            </a:r>
            <a:r>
              <a:rPr lang="en-CA" baseline="0" dirty="0" smtClean="0"/>
              <a:t> as hardware is heterogeneous and under separate control of multiple authorities.</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3"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Grids and Clouds:</a:t>
            </a:r>
            <a:br>
              <a:rPr lang="en-CA" sz="4800" dirty="0" smtClean="0"/>
            </a:br>
            <a:r>
              <a:rPr lang="en-CA" sz="4800" dirty="0" smtClean="0"/>
              <a:t>Similarities and Differences</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r>
              <a:rPr lang="en-US" dirty="0" smtClean="0"/>
              <a:t>Presented By: </a:t>
            </a:r>
            <a:r>
              <a:rPr lang="en-CA" dirty="0" smtClean="0"/>
              <a:t>Alexander Craig</a:t>
            </a:r>
            <a:endParaRPr lang="en-US" dirty="0"/>
          </a:p>
          <a:p>
            <a:r>
              <a:rPr lang="en-CA" dirty="0" smtClean="0"/>
              <a:t>Thursday, March 24th</a:t>
            </a:r>
            <a:endParaRPr lang="en-US" dirty="0" smtClean="0"/>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10</a:t>
            </a:fld>
            <a:endParaRPr lang="en-US"/>
          </a:p>
        </p:txBody>
      </p:sp>
      <p:sp>
        <p:nvSpPr>
          <p:cNvPr id="4100" name="Rectangle 4"/>
          <p:cNvSpPr>
            <a:spLocks noGrp="1" noChangeArrowheads="1"/>
          </p:cNvSpPr>
          <p:nvPr>
            <p:ph type="title"/>
          </p:nvPr>
        </p:nvSpPr>
        <p:spPr/>
        <p:txBody>
          <a:bodyPr/>
          <a:lstStyle/>
          <a:p>
            <a:r>
              <a:rPr lang="en-US" b="1" dirty="0" smtClean="0"/>
              <a:t>Virtualization</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r>
              <a:rPr lang="en-CA" sz="2400" dirty="0" smtClean="0"/>
              <a:t>For example, a single server machine </a:t>
            </a:r>
            <a:r>
              <a:rPr lang="en-CA" sz="2400" dirty="0" smtClean="0"/>
              <a:t>may use virtualization to </a:t>
            </a:r>
            <a:r>
              <a:rPr lang="en-CA" sz="2400" dirty="0" smtClean="0"/>
              <a:t>run multiple virtual instances and appear to </a:t>
            </a:r>
            <a:r>
              <a:rPr lang="en-CA" sz="2400" dirty="0" smtClean="0"/>
              <a:t>clients as </a:t>
            </a:r>
            <a:r>
              <a:rPr lang="en-CA" sz="2400" dirty="0" smtClean="0"/>
              <a:t>multiple servers (much the same way that threads allow a single processor to appear as multiple parallel processors)</a:t>
            </a:r>
          </a:p>
          <a:p>
            <a:pPr lvl="0"/>
            <a:endParaRPr lang="en-CA" sz="2400" dirty="0" smtClean="0"/>
          </a:p>
        </p:txBody>
      </p:sp>
      <p:pic>
        <p:nvPicPr>
          <p:cNvPr id="3074" name="Picture 2"/>
          <p:cNvPicPr>
            <a:picLocks noChangeAspect="1" noChangeArrowheads="1"/>
          </p:cNvPicPr>
          <p:nvPr/>
        </p:nvPicPr>
        <p:blipFill>
          <a:blip r:embed="rId3" cstate="print"/>
          <a:srcRect/>
          <a:stretch>
            <a:fillRect/>
          </a:stretch>
        </p:blipFill>
        <p:spPr bwMode="auto">
          <a:xfrm>
            <a:off x="2286000" y="4618848"/>
            <a:ext cx="6155012" cy="1553352"/>
          </a:xfrm>
          <a:prstGeom prst="rect">
            <a:avLst/>
          </a:prstGeom>
          <a:noFill/>
          <a:ln w="9525">
            <a:noFill/>
            <a:miter lim="800000"/>
            <a:headEnd/>
            <a:tailEnd/>
          </a:ln>
        </p:spPr>
      </p:pic>
      <p:sp>
        <p:nvSpPr>
          <p:cNvPr id="6" name="TextBox 5"/>
          <p:cNvSpPr txBox="1"/>
          <p:nvPr/>
        </p:nvSpPr>
        <p:spPr>
          <a:xfrm>
            <a:off x="2362200" y="6096000"/>
            <a:ext cx="579120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CA" sz="1600" dirty="0" smtClean="0">
                <a:latin typeface="+mn-lt"/>
              </a:rPr>
              <a:t>An example of currently available virtualization software [ac6]</a:t>
            </a:r>
            <a:endParaRPr lang="en-CA" sz="1600" dirty="0">
              <a:latin typeface="+mn-lt"/>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324600" y="3657600"/>
            <a:ext cx="26670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CA" sz="1600" dirty="0" smtClean="0">
              <a:latin typeface="+mn-lt"/>
            </a:endParaRPr>
          </a:p>
          <a:p>
            <a:endParaRPr lang="en-CA" sz="1600" dirty="0" smtClean="0"/>
          </a:p>
          <a:p>
            <a:endParaRPr lang="en-CA" sz="1600" dirty="0" smtClean="0">
              <a:latin typeface="+mn-lt"/>
            </a:endParaRPr>
          </a:p>
          <a:p>
            <a:endParaRPr lang="en-CA" sz="1600" dirty="0" smtClean="0"/>
          </a:p>
          <a:p>
            <a:endParaRPr lang="en-CA" sz="1600" dirty="0" smtClean="0"/>
          </a:p>
          <a:p>
            <a:r>
              <a:rPr lang="en-CA" sz="1600" dirty="0" err="1" smtClean="0">
                <a:latin typeface="+mn-lt"/>
              </a:rPr>
              <a:t>TeraGrid</a:t>
            </a:r>
            <a:r>
              <a:rPr lang="en-CA" sz="1600" dirty="0" smtClean="0">
                <a:latin typeface="+mn-lt"/>
              </a:rPr>
              <a:t> is a scientific computing Grid with 11 partner sites in North America [ac7]</a:t>
            </a:r>
            <a:endParaRPr lang="en-CA" sz="1600" dirty="0">
              <a:latin typeface="+mn-lt"/>
            </a:endParaRPr>
          </a:p>
        </p:txBody>
      </p:sp>
      <p:sp>
        <p:nvSpPr>
          <p:cNvPr id="4" name="Slide Number Placeholder 3"/>
          <p:cNvSpPr>
            <a:spLocks noGrp="1"/>
          </p:cNvSpPr>
          <p:nvPr>
            <p:ph type="sldNum" sz="quarter" idx="10"/>
          </p:nvPr>
        </p:nvSpPr>
        <p:spPr/>
        <p:txBody>
          <a:bodyPr/>
          <a:lstStyle/>
          <a:p>
            <a:fld id="{284CB430-D7DB-450E-8FF5-AD4ED9D28849}" type="slidenum">
              <a:rPr lang="en-US"/>
              <a:pPr/>
              <a:t>11</a:t>
            </a:fld>
            <a:endParaRPr lang="en-US"/>
          </a:p>
        </p:txBody>
      </p:sp>
      <p:sp>
        <p:nvSpPr>
          <p:cNvPr id="4100" name="Rectangle 4"/>
          <p:cNvSpPr>
            <a:spLocks noGrp="1" noChangeArrowheads="1"/>
          </p:cNvSpPr>
          <p:nvPr>
            <p:ph type="title"/>
          </p:nvPr>
        </p:nvSpPr>
        <p:spPr/>
        <p:txBody>
          <a:bodyPr/>
          <a:lstStyle/>
          <a:p>
            <a:r>
              <a:rPr lang="en-US" dirty="0" smtClean="0"/>
              <a:t>Clouds and Grids: </a:t>
            </a:r>
            <a:r>
              <a:rPr lang="en-US" b="1" dirty="0" smtClean="0"/>
              <a:t>Business Model</a:t>
            </a:r>
            <a:endParaRPr lang="en-US" b="1" dirty="0"/>
          </a:p>
        </p:txBody>
      </p:sp>
      <p:sp>
        <p:nvSpPr>
          <p:cNvPr id="4101" name="Rectangle 5"/>
          <p:cNvSpPr>
            <a:spLocks noGrp="1" noChangeArrowheads="1"/>
          </p:cNvSpPr>
          <p:nvPr>
            <p:ph type="body" idx="1"/>
          </p:nvPr>
        </p:nvSpPr>
        <p:spPr>
          <a:xfrm>
            <a:off x="1981200" y="1676400"/>
            <a:ext cx="6858000" cy="1981200"/>
          </a:xfrm>
        </p:spPr>
        <p:txBody>
          <a:bodyPr/>
          <a:lstStyle/>
          <a:p>
            <a:pPr lvl="0"/>
            <a:r>
              <a:rPr lang="en-CA" sz="2400" b="1" dirty="0" smtClean="0"/>
              <a:t>Clouds: </a:t>
            </a:r>
            <a:r>
              <a:rPr lang="en-CA" sz="2400" dirty="0" smtClean="0"/>
              <a:t>Customers pay for processing power on a consumption basis. Resources are dynamically provisioned, and customers pay only for what they use.</a:t>
            </a:r>
          </a:p>
          <a:p>
            <a:pPr lvl="0"/>
            <a:endParaRPr lang="en-CA" sz="2400" dirty="0" smtClean="0">
              <a:solidFill>
                <a:schemeClr val="tx1"/>
              </a:solidFill>
              <a:latin typeface="+mn-lt"/>
              <a:ea typeface="+mn-ea"/>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6473192" y="3733800"/>
            <a:ext cx="2442208" cy="1075863"/>
          </a:xfrm>
          <a:prstGeom prst="rect">
            <a:avLst/>
          </a:prstGeom>
          <a:noFill/>
          <a:ln w="9525">
            <a:noFill/>
            <a:miter lim="800000"/>
            <a:headEnd/>
            <a:tailEnd/>
          </a:ln>
        </p:spPr>
      </p:pic>
      <p:sp>
        <p:nvSpPr>
          <p:cNvPr id="10" name="Rectangle 5"/>
          <p:cNvSpPr txBox="1">
            <a:spLocks noChangeArrowheads="1"/>
          </p:cNvSpPr>
          <p:nvPr/>
        </p:nvSpPr>
        <p:spPr bwMode="auto">
          <a:xfrm>
            <a:off x="1981200" y="3657600"/>
            <a:ext cx="42672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Distribution of resources is project oriented, and projects must submit proposals to obtain a fixed number of service units (ex. CPU hours).</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12</a:t>
            </a:fld>
            <a:endParaRPr lang="en-US"/>
          </a:p>
        </p:txBody>
      </p:sp>
      <p:sp>
        <p:nvSpPr>
          <p:cNvPr id="4100" name="Rectangle 4"/>
          <p:cNvSpPr>
            <a:spLocks noGrp="1" noChangeArrowheads="1"/>
          </p:cNvSpPr>
          <p:nvPr>
            <p:ph type="title"/>
          </p:nvPr>
        </p:nvSpPr>
        <p:spPr/>
        <p:txBody>
          <a:bodyPr/>
          <a:lstStyle/>
          <a:p>
            <a:r>
              <a:rPr lang="en-US" dirty="0" smtClean="0"/>
              <a:t>Clouds and Grids: </a:t>
            </a:r>
            <a:r>
              <a:rPr lang="en-US" b="1" dirty="0" smtClean="0"/>
              <a:t>Application Model</a:t>
            </a:r>
            <a:endParaRPr lang="en-US" b="1" dirty="0"/>
          </a:p>
        </p:txBody>
      </p:sp>
      <p:sp>
        <p:nvSpPr>
          <p:cNvPr id="4101" name="Rectangle 5"/>
          <p:cNvSpPr>
            <a:spLocks noGrp="1" noChangeArrowheads="1"/>
          </p:cNvSpPr>
          <p:nvPr>
            <p:ph type="body" idx="1"/>
          </p:nvPr>
        </p:nvSpPr>
        <p:spPr>
          <a:xfrm>
            <a:off x="1981200" y="1676400"/>
            <a:ext cx="6858000" cy="762000"/>
          </a:xfrm>
        </p:spPr>
        <p:txBody>
          <a:bodyPr/>
          <a:lstStyle/>
          <a:p>
            <a:pPr lvl="0">
              <a:buNone/>
            </a:pPr>
            <a:r>
              <a:rPr lang="en-CA" sz="2000" b="1" dirty="0" smtClean="0"/>
              <a:t>Although both paradigms can be used for a wide variety of applications, some general trends can be noted:</a:t>
            </a:r>
            <a:endParaRPr lang="en-CA" sz="2000" b="1" dirty="0" smtClean="0"/>
          </a:p>
        </p:txBody>
      </p:sp>
      <p:sp>
        <p:nvSpPr>
          <p:cNvPr id="10" name="Rectangle 5"/>
          <p:cNvSpPr txBox="1">
            <a:spLocks noChangeArrowheads="1"/>
          </p:cNvSpPr>
          <p:nvPr/>
        </p:nvSpPr>
        <p:spPr bwMode="auto">
          <a:xfrm>
            <a:off x="1981200" y="2667000"/>
            <a:ext cx="6781800" cy="411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indent="-342900" eaLnBrk="1" hangingPunct="1">
              <a:lnSpc>
                <a:spcPct val="120000"/>
              </a:lnSpc>
              <a:spcBef>
                <a:spcPct val="20000"/>
              </a:spcBef>
              <a:buClr>
                <a:srgbClr val="F10040"/>
              </a:buClr>
              <a:buFont typeface="Wingdings" pitchFamily="2" charset="2"/>
              <a:buChar char="§"/>
            </a:pPr>
            <a:r>
              <a:rPr lang="en-CA" b="1" dirty="0" smtClean="0">
                <a:latin typeface="+mn-lt"/>
              </a:rPr>
              <a:t>Clouds: </a:t>
            </a:r>
            <a:r>
              <a:rPr lang="en-CA" dirty="0" smtClean="0">
                <a:latin typeface="+mn-lt"/>
              </a:rPr>
              <a:t>Applications tend to be loosely coupled, transaction oriented (many small and relatively quick tasks), and interactive.</a:t>
            </a:r>
          </a:p>
          <a:p>
            <a:pPr marL="342900" lvl="0" indent="-342900" eaLnBrk="1" hangingPunct="1">
              <a:lnSpc>
                <a:spcPct val="120000"/>
              </a:lnSpc>
              <a:spcBef>
                <a:spcPct val="20000"/>
              </a:spcBef>
              <a:buClr>
                <a:srgbClr val="F10040"/>
              </a:buClr>
              <a:buFont typeface="Wingdings" pitchFamily="2" charset="2"/>
              <a:buChar char="§"/>
            </a:pPr>
            <a:endParaRPr lang="en-CA" b="1" kern="0" dirty="0" smtClean="0">
              <a:latin typeface="+mn-lt"/>
            </a:endParaRPr>
          </a:p>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a:t>
            </a:r>
            <a:r>
              <a:rPr lang="en-CA" b="1" kern="0" dirty="0" smtClean="0">
                <a:latin typeface="+mn-lt"/>
              </a:rPr>
              <a:t>: </a:t>
            </a:r>
            <a:r>
              <a:rPr lang="en-CA" kern="0" dirty="0" smtClean="0">
                <a:latin typeface="+mn-lt"/>
              </a:rPr>
              <a:t>Grids support a wide range of applications, but jobs tend to be batch scheduled and non-interactive.</a:t>
            </a:r>
            <a:endParaRPr lang="en-CA" kern="0" dirty="0" smtClean="0">
              <a:latin typeface="+mn-lt"/>
            </a:endParaRP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13</a:t>
            </a:fld>
            <a:endParaRPr lang="en-US"/>
          </a:p>
        </p:txBody>
      </p:sp>
      <p:sp>
        <p:nvSpPr>
          <p:cNvPr id="4100" name="Rectangle 4"/>
          <p:cNvSpPr>
            <a:spLocks noGrp="1" noChangeArrowheads="1"/>
          </p:cNvSpPr>
          <p:nvPr>
            <p:ph type="title"/>
          </p:nvPr>
        </p:nvSpPr>
        <p:spPr>
          <a:xfrm>
            <a:off x="1981200" y="1143000"/>
            <a:ext cx="6858000" cy="914400"/>
          </a:xfrm>
        </p:spPr>
        <p:txBody>
          <a:bodyPr/>
          <a:lstStyle/>
          <a:p>
            <a:r>
              <a:rPr lang="en-US" dirty="0" smtClean="0"/>
              <a:t>Clouds and Grids:</a:t>
            </a:r>
            <a:r>
              <a:rPr lang="en-US" b="1" dirty="0" smtClean="0"/>
              <a:t> Interoperability</a:t>
            </a:r>
            <a:endParaRPr lang="en-US" b="1" dirty="0"/>
          </a:p>
        </p:txBody>
      </p:sp>
      <p:sp>
        <p:nvSpPr>
          <p:cNvPr id="4101" name="Rectangle 5"/>
          <p:cNvSpPr>
            <a:spLocks noGrp="1" noChangeArrowheads="1"/>
          </p:cNvSpPr>
          <p:nvPr>
            <p:ph type="body" idx="1"/>
          </p:nvPr>
        </p:nvSpPr>
        <p:spPr>
          <a:xfrm>
            <a:off x="1981200" y="1600200"/>
            <a:ext cx="6858000" cy="1981200"/>
          </a:xfrm>
        </p:spPr>
        <p:txBody>
          <a:bodyPr/>
          <a:lstStyle/>
          <a:p>
            <a:pPr lvl="0"/>
            <a:r>
              <a:rPr lang="en-CA" sz="2400" b="1" dirty="0" smtClean="0"/>
              <a:t>Clouds: </a:t>
            </a:r>
            <a:r>
              <a:rPr lang="en-CA" sz="2400" dirty="0" smtClean="0"/>
              <a:t>Cloud are generally operated by a single provider with homogenous hardware. No standardized interfaces exist between the major cloud providers, leading to interoperability issues.</a:t>
            </a:r>
          </a:p>
          <a:p>
            <a:pPr lvl="0"/>
            <a:endParaRPr lang="en-CA" sz="2400" dirty="0" smtClean="0">
              <a:solidFill>
                <a:schemeClr val="tx1"/>
              </a:solidFill>
              <a:latin typeface="+mn-lt"/>
              <a:ea typeface="+mn-ea"/>
              <a:cs typeface="+mn-cs"/>
            </a:endParaRPr>
          </a:p>
        </p:txBody>
      </p:sp>
      <p:sp>
        <p:nvSpPr>
          <p:cNvPr id="10" name="Rectangle 5"/>
          <p:cNvSpPr txBox="1">
            <a:spLocks noChangeArrowheads="1"/>
          </p:cNvSpPr>
          <p:nvPr/>
        </p:nvSpPr>
        <p:spPr bwMode="auto">
          <a:xfrm>
            <a:off x="1981200" y="4038600"/>
            <a:ext cx="67056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Interoperability and security are primary concerns. Grid sites are often run by separate administrative authorities with heterogeneous hardware, and therefore the use of standardized interfaces, protocols, toolsets, and middleware is essential.</a:t>
            </a:r>
            <a:endParaRPr lang="en-CA" kern="0" dirty="0" smtClean="0">
              <a:latin typeface="+mn-lt"/>
            </a:endParaRP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14</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CA" sz="1400" dirty="0" smtClean="0"/>
              <a:t>[</a:t>
            </a:r>
            <a:r>
              <a:rPr lang="en-CA" sz="1400" dirty="0" smtClean="0"/>
              <a:t>ac1] </a:t>
            </a:r>
            <a:r>
              <a:rPr lang="en-CA" sz="1400" dirty="0" smtClean="0"/>
              <a:t>“Cloud computing versus grid computing,” http://www.ibm.com/developerworks/web/library/wa-cloudgrid/ Accessed Mar. 15, </a:t>
            </a:r>
            <a:r>
              <a:rPr lang="en-CA" sz="1400" dirty="0" smtClean="0"/>
              <a:t>2011</a:t>
            </a:r>
            <a:endParaRPr lang="en-CA" sz="1400" dirty="0" smtClean="0">
              <a:solidFill>
                <a:schemeClr val="tx1"/>
              </a:solidFill>
              <a:latin typeface="+mn-lt"/>
              <a:ea typeface="+mn-ea"/>
              <a:cs typeface="+mn-cs"/>
            </a:endParaRPr>
          </a:p>
          <a:p>
            <a:r>
              <a:rPr lang="en-CA" sz="1400" dirty="0" smtClean="0">
                <a:solidFill>
                  <a:schemeClr val="tx1"/>
                </a:solidFill>
                <a:latin typeface="+mn-lt"/>
                <a:ea typeface="+mn-ea"/>
                <a:cs typeface="+mn-cs"/>
              </a:rPr>
              <a:t>[ac2]  I. </a:t>
            </a:r>
            <a:r>
              <a:rPr lang="en-CA" sz="1400" dirty="0" smtClean="0"/>
              <a:t>Foster, Y. Zhao, I. </a:t>
            </a:r>
            <a:r>
              <a:rPr lang="en-CA" sz="1400" dirty="0" err="1" smtClean="0"/>
              <a:t>Raicu</a:t>
            </a:r>
            <a:r>
              <a:rPr lang="en-CA" sz="1400" dirty="0" smtClean="0"/>
              <a:t>,</a:t>
            </a:r>
            <a:r>
              <a:rPr lang="en-CA" sz="1400" dirty="0" smtClean="0"/>
              <a:t> S. Lu,</a:t>
            </a:r>
            <a:r>
              <a:rPr lang="en-CA" sz="1400" dirty="0" smtClean="0"/>
              <a:t> </a:t>
            </a:r>
            <a:r>
              <a:rPr lang="en-CA" sz="1400" dirty="0" smtClean="0"/>
              <a:t>”Cloud Computing and Grid Computing 360 – Degree Compared,” in Proceedings of </a:t>
            </a:r>
            <a:r>
              <a:rPr lang="en-CA" sz="1400" dirty="0" smtClean="0"/>
              <a:t>the Grid Computing Environments Workshop, 2008. GCE '08 </a:t>
            </a:r>
            <a:r>
              <a:rPr lang="en-CA" sz="1400" dirty="0" smtClean="0"/>
              <a:t>, pp. 1 – 10, Austin, TX, Nov. 12 – 16, 2008.</a:t>
            </a:r>
            <a:r>
              <a:rPr lang="en-CA" sz="1400" dirty="0" smtClean="0"/>
              <a:t>  </a:t>
            </a:r>
            <a:endParaRPr lang="en-CA" sz="1400" dirty="0" smtClean="0"/>
          </a:p>
          <a:p>
            <a:r>
              <a:rPr lang="en-CA" sz="1400" dirty="0" smtClean="0"/>
              <a:t>[ac3] “Windows Azure | </a:t>
            </a:r>
            <a:r>
              <a:rPr lang="en-CA" sz="1400" dirty="0" smtClean="0"/>
              <a:t>Microsoft Platform </a:t>
            </a:r>
            <a:r>
              <a:rPr lang="en-CA" sz="1400" dirty="0" smtClean="0"/>
              <a:t>Hosting,” http</a:t>
            </a:r>
            <a:r>
              <a:rPr lang="en-CA" sz="1400" dirty="0" smtClean="0"/>
              <a:t>://www.microsoft.com/windowsazure/windowsazure</a:t>
            </a:r>
            <a:r>
              <a:rPr lang="en-CA" sz="1400" dirty="0" smtClean="0"/>
              <a:t>/ Accessed Mar. 15, 2011</a:t>
            </a:r>
          </a:p>
          <a:p>
            <a:r>
              <a:rPr lang="en-CA" sz="1400" dirty="0" smtClean="0"/>
              <a:t>[ac4] “Amazon Elastic Compute Cloud </a:t>
            </a:r>
            <a:r>
              <a:rPr lang="en-CA" sz="1400" dirty="0" smtClean="0"/>
              <a:t>(Amazon EC2),” http://aws.amazon.com/ec2</a:t>
            </a:r>
            <a:r>
              <a:rPr lang="en-CA" sz="1400" dirty="0" smtClean="0"/>
              <a:t>/ Accessed Mar. 15, 2011</a:t>
            </a:r>
          </a:p>
          <a:p>
            <a:r>
              <a:rPr lang="en-CA" sz="1400" dirty="0" smtClean="0"/>
              <a:t>[ac5] </a:t>
            </a:r>
            <a:r>
              <a:rPr lang="en-CA" sz="1400" dirty="0" smtClean="0"/>
              <a:t>“Google App Engine,” http://code.google.com/appengine</a:t>
            </a:r>
            <a:r>
              <a:rPr lang="en-CA" sz="1400" dirty="0" smtClean="0"/>
              <a:t>/ Accessed Mar. 15, 2011</a:t>
            </a:r>
          </a:p>
          <a:p>
            <a:r>
              <a:rPr lang="en-CA" sz="1400" dirty="0" smtClean="0"/>
              <a:t>[ac6] “</a:t>
            </a:r>
            <a:r>
              <a:rPr lang="en-CA" sz="1400" dirty="0" err="1" smtClean="0"/>
              <a:t>VMWare</a:t>
            </a:r>
            <a:r>
              <a:rPr lang="en-CA" sz="1400" dirty="0" smtClean="0"/>
              <a:t> </a:t>
            </a:r>
            <a:r>
              <a:rPr lang="en-CA" sz="1400" dirty="0" smtClean="0"/>
              <a:t>Virtualization Software”, http://www.vmware.com</a:t>
            </a:r>
            <a:r>
              <a:rPr lang="en-CA" sz="1400" dirty="0" smtClean="0"/>
              <a:t>/ Accessed Mar. 15, 2011</a:t>
            </a:r>
          </a:p>
          <a:p>
            <a:r>
              <a:rPr lang="en-CA" sz="1400" dirty="0" smtClean="0"/>
              <a:t>[ac7] “</a:t>
            </a:r>
            <a:r>
              <a:rPr lang="en-CA" sz="1400" dirty="0" err="1" smtClean="0"/>
              <a:t>TeraGrid</a:t>
            </a:r>
            <a:r>
              <a:rPr lang="en-CA" sz="1400" dirty="0" smtClean="0"/>
              <a:t>”, https://www.teragrid.org</a:t>
            </a:r>
            <a:r>
              <a:rPr lang="en-CA" sz="1400" dirty="0" smtClean="0"/>
              <a:t>/ Accessed Mar. 15, 2011</a:t>
            </a:r>
            <a:endParaRPr lang="en-CA" sz="1400"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066800"/>
            <a:ext cx="2590800" cy="2554545"/>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Grids and Clouds:</a:t>
            </a:r>
            <a:br>
              <a:rPr lang="en-US" sz="3200" b="1" dirty="0" smtClean="0">
                <a:solidFill>
                  <a:schemeClr val="bg1"/>
                </a:solidFill>
                <a:latin typeface="Egyptienne F Black" pitchFamily="18" charset="0"/>
              </a:rPr>
            </a:br>
            <a:r>
              <a:rPr lang="en-US" sz="3200" b="1" dirty="0" smtClean="0">
                <a:solidFill>
                  <a:schemeClr val="bg1"/>
                </a:solidFill>
                <a:latin typeface="Egyptienne F Black" pitchFamily="18" charset="0"/>
              </a:rPr>
              <a:t>Similarities and Differences</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810000"/>
            <a:ext cx="2590800" cy="446276"/>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Alexander Craig</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1430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What is a Cloud system?</a:t>
            </a:r>
            <a:br>
              <a:rPr lang="en-US" sz="2300" dirty="0" smtClean="0">
                <a:latin typeface="+mn-lt"/>
              </a:rPr>
            </a:b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How are Cloud systems similar to Grid systems?</a:t>
            </a:r>
            <a:br>
              <a:rPr lang="en-US" sz="2300" dirty="0" smtClean="0">
                <a:latin typeface="+mn-lt"/>
              </a:rPr>
            </a:b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How do Cloud systems differ from Grid Systems?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sp>
        <p:nvSpPr>
          <p:cNvPr id="4100" name="Rectangle 4"/>
          <p:cNvSpPr>
            <a:spLocks noGrp="1" noChangeArrowheads="1"/>
          </p:cNvSpPr>
          <p:nvPr>
            <p:ph type="title"/>
          </p:nvPr>
        </p:nvSpPr>
        <p:spPr/>
        <p:txBody>
          <a:bodyPr/>
          <a:lstStyle/>
          <a:p>
            <a:r>
              <a:rPr lang="en-US" dirty="0" smtClean="0"/>
              <a:t>What is a Cloud computing system?</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sz="2400" dirty="0" smtClean="0">
                <a:solidFill>
                  <a:schemeClr val="tx1"/>
                </a:solidFill>
                <a:latin typeface="+mn-lt"/>
                <a:ea typeface="+mn-ea"/>
                <a:cs typeface="+mn-cs"/>
              </a:rPr>
              <a:t>A combination of two ideas [ac1]:</a:t>
            </a:r>
          </a:p>
          <a:p>
            <a:pPr lvl="1"/>
            <a:r>
              <a:rPr lang="en-CA" sz="2000" b="1" dirty="0" smtClean="0">
                <a:ea typeface="+mn-ea"/>
                <a:cs typeface="+mn-cs"/>
              </a:rPr>
              <a:t>Grid Computing:</a:t>
            </a:r>
            <a:r>
              <a:rPr lang="en-CA" sz="2000" dirty="0" smtClean="0">
                <a:ea typeface="+mn-ea"/>
                <a:cs typeface="+mn-cs"/>
              </a:rPr>
              <a:t> A system to link networks of computers into a single, large processing infrastructure.</a:t>
            </a:r>
          </a:p>
          <a:p>
            <a:pPr lvl="1"/>
            <a:r>
              <a:rPr lang="en-CA" sz="2000" b="1" dirty="0" smtClean="0">
                <a:solidFill>
                  <a:schemeClr val="tx1"/>
                </a:solidFill>
                <a:latin typeface="+mn-lt"/>
                <a:ea typeface="+mn-ea"/>
                <a:cs typeface="+mn-cs"/>
              </a:rPr>
              <a:t>Utility Computing:</a:t>
            </a:r>
            <a:r>
              <a:rPr lang="en-CA" sz="2000" dirty="0" smtClean="0">
                <a:solidFill>
                  <a:schemeClr val="tx1"/>
                </a:solidFill>
                <a:latin typeface="+mn-lt"/>
                <a:ea typeface="+mn-ea"/>
                <a:cs typeface="+mn-cs"/>
              </a:rPr>
              <a:t> Paying for processing power per usage, much like a public utility such as gas or electricity.</a:t>
            </a:r>
            <a:endParaRPr lang="en-CA" sz="2000" dirty="0">
              <a:solidFill>
                <a:schemeClr val="tx1"/>
              </a:solidFill>
              <a:latin typeface="+mn-lt"/>
              <a:ea typeface="+mn-ea"/>
              <a:cs typeface="+mn-cs"/>
            </a:endParaRPr>
          </a:p>
          <a:p>
            <a:endParaRPr lang="en-US" dirty="0" smtClean="0"/>
          </a:p>
          <a:p>
            <a:r>
              <a:rPr lang="en-US" sz="2400" dirty="0" smtClean="0"/>
              <a:t>With the addition of:</a:t>
            </a:r>
          </a:p>
          <a:p>
            <a:pPr lvl="1"/>
            <a:r>
              <a:rPr lang="en-US" sz="2000" b="1" dirty="0" smtClean="0"/>
              <a:t>On-Demand Resource Provisioning: </a:t>
            </a:r>
            <a:r>
              <a:rPr lang="en-US" sz="2000" dirty="0" smtClean="0"/>
              <a:t>Processing resources can be allocated to clients based on usage requirements in real-time.</a:t>
            </a:r>
            <a:endParaRPr lang="en-US" sz="2000" b="1"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a:t>
            </a:fld>
            <a:endParaRPr lang="en-US"/>
          </a:p>
        </p:txBody>
      </p:sp>
      <p:sp>
        <p:nvSpPr>
          <p:cNvPr id="4100" name="Rectangle 4"/>
          <p:cNvSpPr>
            <a:spLocks noGrp="1" noChangeArrowheads="1"/>
          </p:cNvSpPr>
          <p:nvPr>
            <p:ph type="title"/>
          </p:nvPr>
        </p:nvSpPr>
        <p:spPr/>
        <p:txBody>
          <a:bodyPr/>
          <a:lstStyle/>
          <a:p>
            <a:r>
              <a:rPr lang="en-US" dirty="0" smtClean="0"/>
              <a:t>What is a Cloud computing system?</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sz="2400" dirty="0" smtClean="0">
                <a:solidFill>
                  <a:schemeClr val="tx1"/>
                </a:solidFill>
                <a:latin typeface="+mn-lt"/>
                <a:ea typeface="+mn-ea"/>
                <a:cs typeface="+mn-cs"/>
              </a:rPr>
              <a:t>“A large-scale distributed computing paradigm this is driven by economies of scale, in which a pool of abstracted, virtualized, dynamically scalable, managed computing power, storage, platforms, and services are delivered on demand to external customers over the internet.” [ac2]</a:t>
            </a:r>
            <a:endParaRPr lang="en-CA" sz="2400" dirty="0">
              <a:solidFill>
                <a:schemeClr val="tx1"/>
              </a:solidFill>
              <a:latin typeface="+mn-lt"/>
              <a:ea typeface="+mn-ea"/>
              <a:cs typeface="+mn-cs"/>
            </a:endParaRPr>
          </a:p>
          <a:p>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5</a:t>
            </a:fld>
            <a:endParaRPr lang="en-US"/>
          </a:p>
        </p:txBody>
      </p:sp>
      <p:sp>
        <p:nvSpPr>
          <p:cNvPr id="4100" name="Rectangle 4"/>
          <p:cNvSpPr>
            <a:spLocks noGrp="1" noChangeArrowheads="1"/>
          </p:cNvSpPr>
          <p:nvPr>
            <p:ph type="title"/>
          </p:nvPr>
        </p:nvSpPr>
        <p:spPr/>
        <p:txBody>
          <a:bodyPr/>
          <a:lstStyle/>
          <a:p>
            <a:r>
              <a:rPr lang="en-US" dirty="0" smtClean="0"/>
              <a:t>Distinguishing Features of Cloud Computing Systems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pPr lvl="0">
              <a:buNone/>
            </a:pPr>
            <a:endParaRPr lang="en-CA" sz="2200" dirty="0" smtClean="0">
              <a:solidFill>
                <a:schemeClr val="tx1"/>
              </a:solidFill>
              <a:latin typeface="+mn-lt"/>
              <a:ea typeface="+mn-ea"/>
              <a:cs typeface="+mn-cs"/>
            </a:endParaRPr>
          </a:p>
          <a:p>
            <a:pPr lvl="0"/>
            <a:r>
              <a:rPr lang="en-CA" sz="2200" b="1" dirty="0" smtClean="0">
                <a:ea typeface="+mn-ea"/>
                <a:cs typeface="+mn-cs"/>
              </a:rPr>
              <a:t>Scalability: </a:t>
            </a:r>
            <a:r>
              <a:rPr lang="en-CA" sz="2200" dirty="0" smtClean="0">
                <a:ea typeface="+mn-ea"/>
                <a:cs typeface="+mn-cs"/>
              </a:rPr>
              <a:t>Cloud systems are massively scalable.</a:t>
            </a:r>
          </a:p>
          <a:p>
            <a:pPr lvl="0"/>
            <a:r>
              <a:rPr lang="en-CA" sz="2200" b="1" dirty="0" smtClean="0">
                <a:solidFill>
                  <a:schemeClr val="tx1"/>
                </a:solidFill>
                <a:latin typeface="+mn-lt"/>
                <a:ea typeface="+mn-ea"/>
                <a:cs typeface="+mn-cs"/>
              </a:rPr>
              <a:t>Economies of scale: </a:t>
            </a:r>
            <a:r>
              <a:rPr lang="en-CA" sz="2200" dirty="0" smtClean="0">
                <a:solidFill>
                  <a:schemeClr val="tx1"/>
                </a:solidFill>
                <a:latin typeface="+mn-lt"/>
                <a:ea typeface="+mn-ea"/>
                <a:cs typeface="+mn-cs"/>
              </a:rPr>
              <a:t>Cloud systems are feasible because of </a:t>
            </a:r>
            <a:r>
              <a:rPr lang="en-CA" sz="2200" dirty="0" smtClean="0">
                <a:ea typeface="+mn-ea"/>
                <a:cs typeface="+mn-cs"/>
              </a:rPr>
              <a:t>reduced operating cost due to</a:t>
            </a:r>
            <a:r>
              <a:rPr lang="en-CA" sz="2200" dirty="0" smtClean="0">
                <a:solidFill>
                  <a:schemeClr val="tx1"/>
                </a:solidFill>
                <a:latin typeface="+mn-lt"/>
                <a:ea typeface="+mn-ea"/>
                <a:cs typeface="+mn-cs"/>
              </a:rPr>
              <a:t> economies of scale.</a:t>
            </a:r>
          </a:p>
          <a:p>
            <a:pPr lvl="0"/>
            <a:r>
              <a:rPr lang="en-CA" sz="2200" b="1" dirty="0" smtClean="0">
                <a:ea typeface="+mn-ea"/>
                <a:cs typeface="+mn-cs"/>
              </a:rPr>
              <a:t>Software as a Service: </a:t>
            </a:r>
            <a:r>
              <a:rPr lang="en-CA" sz="2200" dirty="0" smtClean="0"/>
              <a:t>Cloud systems</a:t>
            </a:r>
            <a:r>
              <a:rPr lang="en-CA" sz="2200" dirty="0" smtClean="0">
                <a:ea typeface="+mn-ea"/>
                <a:cs typeface="+mn-cs"/>
              </a:rPr>
              <a:t> can be encapsulated as an abstract entity that offers services to outside customers (the internal hardware in abstracted away from a client perspective)</a:t>
            </a:r>
          </a:p>
          <a:p>
            <a:pPr lvl="0"/>
            <a:r>
              <a:rPr lang="en-CA" sz="2200" b="1" dirty="0" smtClean="0">
                <a:ea typeface="+mn-ea"/>
                <a:cs typeface="+mn-cs"/>
              </a:rPr>
              <a:t>On-Demand Load Balancing: </a:t>
            </a:r>
            <a:r>
              <a:rPr lang="en-CA" sz="2200" dirty="0" smtClean="0">
                <a:ea typeface="+mn-ea"/>
                <a:cs typeface="+mn-cs"/>
              </a:rPr>
              <a:t>Cloud services can be dynamically configured and delivered on demand (usually through </a:t>
            </a:r>
            <a:r>
              <a:rPr lang="en-CA" sz="2200" b="1" dirty="0" smtClean="0">
                <a:ea typeface="+mn-ea"/>
                <a:cs typeface="+mn-cs"/>
              </a:rPr>
              <a:t>virtualization</a:t>
            </a:r>
            <a:r>
              <a:rPr lang="en-CA" sz="2200" dirty="0" smtClean="0">
                <a:ea typeface="+mn-ea"/>
                <a:cs typeface="+mn-cs"/>
              </a:rPr>
              <a:t>)</a:t>
            </a:r>
            <a:endParaRPr lang="en-CA" sz="2200" dirty="0">
              <a:solidFill>
                <a:schemeClr val="tx1"/>
              </a:solidFill>
              <a:latin typeface="+mn-lt"/>
              <a:ea typeface="+mn-ea"/>
              <a:cs typeface="+mn-cs"/>
            </a:endParaRPr>
          </a:p>
          <a:p>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6</a:t>
            </a:fld>
            <a:endParaRPr lang="en-US"/>
          </a:p>
        </p:txBody>
      </p:sp>
      <p:sp>
        <p:nvSpPr>
          <p:cNvPr id="4100" name="Rectangle 4"/>
          <p:cNvSpPr>
            <a:spLocks noGrp="1" noChangeArrowheads="1"/>
          </p:cNvSpPr>
          <p:nvPr>
            <p:ph type="title"/>
          </p:nvPr>
        </p:nvSpPr>
        <p:spPr/>
        <p:txBody>
          <a:bodyPr/>
          <a:lstStyle/>
          <a:p>
            <a:r>
              <a:rPr lang="en-US" dirty="0" smtClean="0"/>
              <a:t>Clouds and Grids: </a:t>
            </a:r>
            <a:r>
              <a:rPr lang="en-US" b="1" dirty="0" smtClean="0"/>
              <a:t>Similarities</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CA" sz="2400" dirty="0" smtClean="0"/>
              <a:t>Both paradigms share a similar vision: To </a:t>
            </a:r>
            <a:r>
              <a:rPr lang="en-CA" sz="2400" b="1" dirty="0" smtClean="0"/>
              <a:t>reduce costs</a:t>
            </a:r>
            <a:r>
              <a:rPr lang="en-CA" sz="2400" dirty="0" smtClean="0"/>
              <a:t>,</a:t>
            </a:r>
            <a:r>
              <a:rPr lang="en-CA" sz="2400" b="1" dirty="0" smtClean="0"/>
              <a:t> increase flexibility </a:t>
            </a:r>
            <a:r>
              <a:rPr lang="en-CA" sz="2400" dirty="0" smtClean="0"/>
              <a:t>and </a:t>
            </a:r>
            <a:r>
              <a:rPr lang="en-CA" sz="2400" b="1" dirty="0" smtClean="0"/>
              <a:t>increase reliability</a:t>
            </a:r>
            <a:r>
              <a:rPr lang="en-CA" sz="2400" dirty="0" smtClean="0"/>
              <a:t> by delivering computational power as a utility operated by a third party.</a:t>
            </a:r>
          </a:p>
          <a:p>
            <a:endParaRPr lang="en-CA" sz="2400" dirty="0" smtClean="0">
              <a:solidFill>
                <a:schemeClr val="tx1"/>
              </a:solidFill>
              <a:latin typeface="+mn-lt"/>
              <a:ea typeface="+mn-ea"/>
              <a:cs typeface="+mn-cs"/>
            </a:endParaRPr>
          </a:p>
          <a:p>
            <a:r>
              <a:rPr lang="en-CA" sz="2400" dirty="0" smtClean="0"/>
              <a:t>Both paradigms face many of the same implementation challenges.</a:t>
            </a:r>
            <a:endParaRPr lang="en-CA" sz="2400" dirty="0">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981200" y="3810000"/>
            <a:ext cx="3962400" cy="1774466"/>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284CB430-D7DB-450E-8FF5-AD4ED9D28849}" type="slidenum">
              <a:rPr lang="en-US"/>
              <a:pPr/>
              <a:t>7</a:t>
            </a:fld>
            <a:endParaRPr lang="en-US"/>
          </a:p>
        </p:txBody>
      </p:sp>
      <p:sp>
        <p:nvSpPr>
          <p:cNvPr id="4100" name="Rectangle 4"/>
          <p:cNvSpPr>
            <a:spLocks noGrp="1" noChangeArrowheads="1"/>
          </p:cNvSpPr>
          <p:nvPr>
            <p:ph type="title"/>
          </p:nvPr>
        </p:nvSpPr>
        <p:spPr/>
        <p:txBody>
          <a:bodyPr/>
          <a:lstStyle/>
          <a:p>
            <a:r>
              <a:rPr lang="en-US" dirty="0" smtClean="0"/>
              <a:t>Clouds and Grids: </a:t>
            </a:r>
            <a:r>
              <a:rPr lang="en-US" b="1" dirty="0" smtClean="0"/>
              <a:t>Differing Scales</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pPr lvl="0"/>
            <a:r>
              <a:rPr lang="en-CA" sz="2400" dirty="0" smtClean="0"/>
              <a:t>Cloud systems operate at a greater scale than traditional grid systems.</a:t>
            </a:r>
            <a:endParaRPr lang="en-CA" sz="2400" dirty="0" smtClean="0">
              <a:solidFill>
                <a:schemeClr val="tx1"/>
              </a:solidFill>
              <a:latin typeface="+mn-lt"/>
              <a:ea typeface="+mn-ea"/>
              <a:cs typeface="+mn-cs"/>
            </a:endParaRPr>
          </a:p>
          <a:p>
            <a:pPr lvl="0"/>
            <a:r>
              <a:rPr lang="en-CA" sz="2400" dirty="0" smtClean="0">
                <a:solidFill>
                  <a:schemeClr val="tx1"/>
                </a:solidFill>
                <a:latin typeface="+mn-lt"/>
                <a:ea typeface="+mn-ea"/>
                <a:cs typeface="+mn-cs"/>
              </a:rPr>
              <a:t>Cloud computing is largely feasible because of significant financial investment in distributed data centers by industry leaders.</a:t>
            </a:r>
            <a:endParaRPr lang="en-CA" sz="2400" dirty="0">
              <a:solidFill>
                <a:schemeClr val="tx1"/>
              </a:solidFill>
              <a:latin typeface="+mn-lt"/>
              <a:ea typeface="+mn-ea"/>
              <a:cs typeface="+mn-cs"/>
            </a:endParaRPr>
          </a:p>
        </p:txBody>
      </p:sp>
      <p:pic>
        <p:nvPicPr>
          <p:cNvPr id="1026" name="Picture 2"/>
          <p:cNvPicPr>
            <a:picLocks noChangeAspect="1" noChangeArrowheads="1"/>
          </p:cNvPicPr>
          <p:nvPr/>
        </p:nvPicPr>
        <p:blipFill>
          <a:blip r:embed="rId4" cstate="print"/>
          <a:srcRect/>
          <a:stretch>
            <a:fillRect/>
          </a:stretch>
        </p:blipFill>
        <p:spPr bwMode="auto">
          <a:xfrm>
            <a:off x="2301240" y="5257800"/>
            <a:ext cx="2499360" cy="914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324600" y="4267200"/>
            <a:ext cx="2057400" cy="2105247"/>
          </a:xfrm>
          <a:prstGeom prst="rect">
            <a:avLst/>
          </a:prstGeom>
          <a:noFill/>
          <a:ln w="9525">
            <a:noFill/>
            <a:miter lim="800000"/>
            <a:headEnd/>
            <a:tailEnd/>
          </a:ln>
        </p:spPr>
      </p:pic>
      <p:sp>
        <p:nvSpPr>
          <p:cNvPr id="8" name="TextBox 7"/>
          <p:cNvSpPr txBox="1"/>
          <p:nvPr/>
        </p:nvSpPr>
        <p:spPr>
          <a:xfrm>
            <a:off x="2362200" y="6324600"/>
            <a:ext cx="609600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CA" sz="1600" dirty="0" smtClean="0">
                <a:latin typeface="+mn-lt"/>
              </a:rPr>
              <a:t>Examples of currently available Cloud solutions [ac3][ac4][ac5]</a:t>
            </a:r>
            <a:endParaRPr lang="en-CA" sz="1600" dirty="0">
              <a:latin typeface="+mn-lt"/>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8</a:t>
            </a:fld>
            <a:endParaRPr lang="en-US"/>
          </a:p>
        </p:txBody>
      </p:sp>
      <p:sp>
        <p:nvSpPr>
          <p:cNvPr id="4100" name="Rectangle 4"/>
          <p:cNvSpPr>
            <a:spLocks noGrp="1" noChangeArrowheads="1"/>
          </p:cNvSpPr>
          <p:nvPr>
            <p:ph type="title"/>
          </p:nvPr>
        </p:nvSpPr>
        <p:spPr>
          <a:xfrm>
            <a:off x="1981200" y="1143000"/>
            <a:ext cx="6858000" cy="914400"/>
          </a:xfrm>
        </p:spPr>
        <p:txBody>
          <a:bodyPr/>
          <a:lstStyle/>
          <a:p>
            <a:r>
              <a:rPr lang="en-US" dirty="0" smtClean="0"/>
              <a:t>Clouds and Grids:</a:t>
            </a:r>
            <a:r>
              <a:rPr lang="en-US" b="1" dirty="0" smtClean="0"/>
              <a:t> Scheduling Model</a:t>
            </a:r>
            <a:endParaRPr lang="en-US" b="1" dirty="0"/>
          </a:p>
        </p:txBody>
      </p:sp>
      <p:sp>
        <p:nvSpPr>
          <p:cNvPr id="4101" name="Rectangle 5"/>
          <p:cNvSpPr>
            <a:spLocks noGrp="1" noChangeArrowheads="1"/>
          </p:cNvSpPr>
          <p:nvPr>
            <p:ph type="body" idx="1"/>
          </p:nvPr>
        </p:nvSpPr>
        <p:spPr>
          <a:xfrm>
            <a:off x="1981200" y="1676400"/>
            <a:ext cx="6858000" cy="1981200"/>
          </a:xfrm>
        </p:spPr>
        <p:txBody>
          <a:bodyPr/>
          <a:lstStyle/>
          <a:p>
            <a:pPr lvl="0"/>
            <a:r>
              <a:rPr lang="en-CA" sz="2400" b="1" dirty="0" smtClean="0"/>
              <a:t>Clouds: </a:t>
            </a:r>
            <a:r>
              <a:rPr lang="en-CA" sz="2400" dirty="0" smtClean="0"/>
              <a:t>All resources in the cloud are shared by all users at all times. Loads are dynamically balanced based on the real-time requirements of user applications.</a:t>
            </a:r>
          </a:p>
          <a:p>
            <a:pPr lvl="0"/>
            <a:endParaRPr lang="en-CA" sz="2400" dirty="0" smtClean="0">
              <a:solidFill>
                <a:schemeClr val="tx1"/>
              </a:solidFill>
              <a:latin typeface="+mn-lt"/>
              <a:ea typeface="+mn-ea"/>
              <a:cs typeface="+mn-cs"/>
            </a:endParaRPr>
          </a:p>
        </p:txBody>
      </p:sp>
      <p:sp>
        <p:nvSpPr>
          <p:cNvPr id="10" name="Rectangle 5"/>
          <p:cNvSpPr txBox="1">
            <a:spLocks noChangeArrowheads="1"/>
          </p:cNvSpPr>
          <p:nvPr/>
        </p:nvSpPr>
        <p:spPr bwMode="auto">
          <a:xfrm>
            <a:off x="1981200" y="4114800"/>
            <a:ext cx="67056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Grids typically use a batch-scheduled model, where batch jobs are scheduled to have dedicated access to specific hardware for a specific amount of time or processing units.</a:t>
            </a:r>
            <a:endParaRPr lang="en-CA" kern="0" dirty="0" smtClean="0">
              <a:latin typeface="+mn-lt"/>
            </a:endParaRP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9</a:t>
            </a:fld>
            <a:endParaRPr lang="en-US"/>
          </a:p>
        </p:txBody>
      </p:sp>
      <p:sp>
        <p:nvSpPr>
          <p:cNvPr id="4100" name="Rectangle 4"/>
          <p:cNvSpPr>
            <a:spLocks noGrp="1" noChangeArrowheads="1"/>
          </p:cNvSpPr>
          <p:nvPr>
            <p:ph type="title"/>
          </p:nvPr>
        </p:nvSpPr>
        <p:spPr/>
        <p:txBody>
          <a:bodyPr/>
          <a:lstStyle/>
          <a:p>
            <a:r>
              <a:rPr lang="en-US" b="1" dirty="0" smtClean="0"/>
              <a:t>Virtualization</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pPr lvl="0"/>
            <a:r>
              <a:rPr lang="en-CA" sz="2400" dirty="0" smtClean="0"/>
              <a:t>Clouds need to run great numbers (up to thousands of millions) of user applications which must appear to run simultaneously.</a:t>
            </a:r>
            <a:br>
              <a:rPr lang="en-CA" sz="2400" dirty="0" smtClean="0"/>
            </a:br>
            <a:endParaRPr lang="en-CA" sz="2400" dirty="0" smtClean="0">
              <a:solidFill>
                <a:schemeClr val="tx1"/>
              </a:solidFill>
              <a:latin typeface="+mn-lt"/>
              <a:ea typeface="+mn-ea"/>
              <a:cs typeface="+mn-cs"/>
            </a:endParaRPr>
          </a:p>
          <a:p>
            <a:pPr lvl="0"/>
            <a:r>
              <a:rPr lang="en-CA" sz="2400" dirty="0" smtClean="0"/>
              <a:t>This is accomplished through virtualization,  or software which allows underlying hardware to be abstracted into a pool of shared resources.</a:t>
            </a:r>
          </a:p>
          <a:p>
            <a:pPr lvl="0"/>
            <a:endParaRPr lang="en-CA" sz="2400" dirty="0" smtClean="0"/>
          </a:p>
          <a:p>
            <a:pPr lvl="0"/>
            <a:r>
              <a:rPr lang="en-CA" sz="2400" dirty="0" smtClean="0"/>
              <a:t>While performance limited this technique in the past, hardware support for virtualization now makes this technique feasible.</a:t>
            </a:r>
          </a:p>
          <a:p>
            <a:pPr lvl="0"/>
            <a:endParaRPr lang="en-CA" sz="2400" dirty="0" smtClean="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1060</Words>
  <Application>Microsoft Office PowerPoint</Application>
  <PresentationFormat>On-screen Show (4:3)</PresentationFormat>
  <Paragraphs>102</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Blank</vt:lpstr>
      <vt:lpstr>Grids and Clouds: Similarities and Differences</vt:lpstr>
      <vt:lpstr>Slide 2</vt:lpstr>
      <vt:lpstr>What is a Cloud computing system?</vt:lpstr>
      <vt:lpstr>What is a Cloud computing system?</vt:lpstr>
      <vt:lpstr>Distinguishing Features of Cloud Computing Systems</vt:lpstr>
      <vt:lpstr>Clouds and Grids: Similarities</vt:lpstr>
      <vt:lpstr>Clouds and Grids: Differing Scales</vt:lpstr>
      <vt:lpstr>Clouds and Grids: Scheduling Model</vt:lpstr>
      <vt:lpstr>Virtualization</vt:lpstr>
      <vt:lpstr>Virtualization</vt:lpstr>
      <vt:lpstr>Clouds and Grids: Business Model</vt:lpstr>
      <vt:lpstr>Clouds and Grids: Application Model</vt:lpstr>
      <vt:lpstr>Clouds and Grids: Interoperability</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DBrickShaw</cp:lastModifiedBy>
  <cp:revision>107</cp:revision>
  <cp:lastPrinted>2003-01-16T15:49:46Z</cp:lastPrinted>
  <dcterms:created xsi:type="dcterms:W3CDTF">2003-01-15T21:15:39Z</dcterms:created>
  <dcterms:modified xsi:type="dcterms:W3CDTF">2011-03-20T17:52:19Z</dcterms:modified>
</cp:coreProperties>
</file>