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71" r:id="rId4"/>
    <p:sldId id="272" r:id="rId5"/>
    <p:sldId id="276" r:id="rId6"/>
    <p:sldId id="277" r:id="rId7"/>
    <p:sldId id="279" r:id="rId8"/>
    <p:sldId id="280" r:id="rId9"/>
    <p:sldId id="282" r:id="rId10"/>
    <p:sldId id="283" r:id="rId11"/>
    <p:sldId id="284" r:id="rId12"/>
    <p:sldId id="285" r:id="rId13"/>
    <p:sldId id="275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7643" autoAdjust="0"/>
  </p:normalViewPr>
  <p:slideViewPr>
    <p:cSldViewPr>
      <p:cViewPr>
        <p:scale>
          <a:sx n="60" d="100"/>
          <a:sy n="60" d="100"/>
        </p:scale>
        <p:origin x="-180" y="144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Currently has 1,168,821 active users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Joined by downloading the </a:t>
            </a:r>
            <a:r>
              <a:rPr lang="en-CA" dirty="0" err="1" smtClean="0"/>
              <a:t>SETI@home</a:t>
            </a:r>
            <a:r>
              <a:rPr lang="en-CA" dirty="0" smtClean="0"/>
              <a:t> screensaver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dirty="0" smtClean="0"/>
              <a:t>Currently has 6,046,720 active users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Joined by downloading and enabling the </a:t>
            </a:r>
            <a:r>
              <a:rPr lang="en-CA" dirty="0" err="1" smtClean="0"/>
              <a:t>Folding@home</a:t>
            </a:r>
            <a:r>
              <a:rPr lang="en-CA" dirty="0" smtClean="0"/>
              <a:t> toolbar (or the </a:t>
            </a:r>
            <a:r>
              <a:rPr lang="en-CA" dirty="0" err="1" smtClean="0"/>
              <a:t>google</a:t>
            </a:r>
            <a:r>
              <a:rPr lang="en-CA" dirty="0" smtClean="0"/>
              <a:t> compute toolbar)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ragrid.org/" TargetMode="External"/><Relationship Id="rId3" Type="http://schemas.openxmlformats.org/officeDocument/2006/relationships/hyperlink" Target="http://www.gridforum.org/standards/" TargetMode="External"/><Relationship Id="rId7" Type="http://schemas.openxmlformats.org/officeDocument/2006/relationships/hyperlink" Target="http://boincstats.com/stats/project_graph.php?pr=sa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gazine.uchicago.edu/0404/features/index.shtml" TargetMode="External"/><Relationship Id="rId5" Type="http://schemas.openxmlformats.org/officeDocument/2006/relationships/hyperlink" Target="http://books.google.ca/books?id=b4LWXLRBRLsC&amp;lpg=PA12&amp;ots=GSLfF7U8RW&amp;dq=grid%20computing%201980s&amp;pg=PP1#v=onepage&amp;q=grid%20computing%201980s&amp;f=false" TargetMode="External"/><Relationship Id="rId4" Type="http://schemas.openxmlformats.org/officeDocument/2006/relationships/hyperlink" Target="http://www.lk.cs.ucla.edu/LK/Bib/REPORT/pres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1143000"/>
            <a:ext cx="7239000" cy="1981200"/>
          </a:xfrm>
        </p:spPr>
        <p:txBody>
          <a:bodyPr/>
          <a:lstStyle/>
          <a:p>
            <a:r>
              <a:rPr lang="en-CA" sz="4800" dirty="0" smtClean="0"/>
              <a:t>Grid Computing An Introduction and History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Thursday March 24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CA" dirty="0" smtClean="0"/>
              <a:t>Presented By: </a:t>
            </a:r>
            <a:r>
              <a:rPr lang="en-US" dirty="0" smtClean="0"/>
              <a:t>Michael 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Modern Grid Computing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981200"/>
            <a:ext cx="3352800" cy="4419600"/>
          </a:xfrm>
        </p:spPr>
        <p:txBody>
          <a:bodyPr/>
          <a:lstStyle/>
          <a:p>
            <a:r>
              <a:rPr lang="en-CA" dirty="0" err="1" smtClean="0"/>
              <a:t>SETI@home</a:t>
            </a:r>
            <a:r>
              <a:rPr lang="en-CA" dirty="0" smtClean="0"/>
              <a:t> Project [mw6]</a:t>
            </a:r>
          </a:p>
          <a:p>
            <a:pPr lvl="1"/>
            <a:r>
              <a:rPr lang="en-CA" dirty="0" smtClean="0"/>
              <a:t>Started in 1999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Uses grid computing to power to scan radio waves to detect extraterrestrial intelligence.</a:t>
            </a:r>
          </a:p>
          <a:p>
            <a:pPr lvl="1">
              <a:buNone/>
            </a:pPr>
            <a:endParaRPr lang="en-CA" dirty="0" smtClean="0"/>
          </a:p>
          <a:p>
            <a:pPr lvl="1"/>
            <a:r>
              <a:rPr lang="en-CA" dirty="0" smtClean="0"/>
              <a:t>Provides a combined power of 514.7 </a:t>
            </a:r>
            <a:r>
              <a:rPr lang="en-CA" dirty="0" err="1" smtClean="0"/>
              <a:t>TeraFLOPS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3048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Modern Grid Computing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3429000" cy="4419600"/>
          </a:xfrm>
        </p:spPr>
        <p:txBody>
          <a:bodyPr/>
          <a:lstStyle/>
          <a:p>
            <a:r>
              <a:rPr lang="en-CA" dirty="0" err="1" smtClean="0"/>
              <a:t>Folding@home</a:t>
            </a:r>
            <a:r>
              <a:rPr lang="en-CA" dirty="0" smtClean="0"/>
              <a:t> Project [mw7]</a:t>
            </a:r>
          </a:p>
          <a:p>
            <a:pPr lvl="1"/>
            <a:r>
              <a:rPr lang="en-CA" dirty="0" smtClean="0"/>
              <a:t>Started in 2000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Uses grid computing to power to do </a:t>
            </a:r>
            <a:r>
              <a:rPr lang="en-CA" dirty="0" err="1" smtClean="0"/>
              <a:t>protien</a:t>
            </a:r>
            <a:r>
              <a:rPr lang="en-CA" dirty="0" smtClean="0"/>
              <a:t> folding and other molecular dynamics.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Provides a combined power of 5.0 </a:t>
            </a:r>
            <a:r>
              <a:rPr lang="en-CA" dirty="0" err="1" smtClean="0"/>
              <a:t>PetaFLOPS</a:t>
            </a:r>
            <a:endParaRPr lang="en-CA" dirty="0" smtClean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133600"/>
            <a:ext cx="333375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Modern Grid Computing Systems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3505200" cy="4419600"/>
          </a:xfrm>
        </p:spPr>
        <p:txBody>
          <a:bodyPr/>
          <a:lstStyle/>
          <a:p>
            <a:r>
              <a:rPr lang="en-CA" dirty="0" err="1" smtClean="0"/>
              <a:t>TeraGrid</a:t>
            </a:r>
            <a:r>
              <a:rPr lang="en-CA" dirty="0" smtClean="0"/>
              <a:t> [mw8]</a:t>
            </a:r>
          </a:p>
          <a:p>
            <a:pPr lvl="1"/>
            <a:r>
              <a:rPr lang="en-CA" dirty="0" smtClean="0"/>
              <a:t>Used by universities to provide high quality </a:t>
            </a:r>
            <a:r>
              <a:rPr lang="en-CA" dirty="0" err="1" smtClean="0"/>
              <a:t>persistant</a:t>
            </a:r>
            <a:r>
              <a:rPr lang="en-CA" dirty="0" smtClean="0"/>
              <a:t> research computing</a:t>
            </a:r>
          </a:p>
          <a:p>
            <a:pPr lvl="1"/>
            <a:r>
              <a:rPr lang="en-CA" dirty="0" err="1" smtClean="0"/>
              <a:t>Conisists</a:t>
            </a:r>
            <a:r>
              <a:rPr lang="en-CA" dirty="0" smtClean="0"/>
              <a:t> of 11 universities with its head </a:t>
            </a:r>
            <a:r>
              <a:rPr lang="en-CA" dirty="0" smtClean="0"/>
              <a:t>quarters at </a:t>
            </a:r>
            <a:r>
              <a:rPr lang="en-CA" dirty="0" smtClean="0"/>
              <a:t>the university of </a:t>
            </a:r>
            <a:r>
              <a:rPr lang="en-CA" dirty="0" smtClean="0"/>
              <a:t>C</a:t>
            </a:r>
            <a:r>
              <a:rPr lang="en-CA" dirty="0" smtClean="0"/>
              <a:t>hicago</a:t>
            </a:r>
            <a:endParaRPr lang="en-CA" dirty="0" smtClean="0"/>
          </a:p>
          <a:p>
            <a:pPr lvl="1"/>
            <a:r>
              <a:rPr lang="en-CA" dirty="0" smtClean="0"/>
              <a:t>Provides 2.5PetaFlops of power with 50 </a:t>
            </a:r>
            <a:r>
              <a:rPr lang="en-CA" dirty="0" err="1" smtClean="0"/>
              <a:t>PetaBytes</a:t>
            </a:r>
            <a:r>
              <a:rPr lang="en-CA" dirty="0" smtClean="0"/>
              <a:t> of storage and </a:t>
            </a:r>
            <a:r>
              <a:rPr lang="en-CA" dirty="0" err="1" smtClean="0"/>
              <a:t>reaserchers</a:t>
            </a:r>
            <a:r>
              <a:rPr lang="en-CA" dirty="0" smtClean="0"/>
              <a:t> have access to 100 research specific databases.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81200"/>
            <a:ext cx="311353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200" dirty="0" smtClean="0"/>
              <a:t>[mw1] http://dlib.cs.odu.edu/WhatIsTheGrid.pdf</a:t>
            </a:r>
          </a:p>
          <a:p>
            <a:r>
              <a:rPr lang="en-CA" sz="1200" dirty="0" smtClean="0"/>
              <a:t>[mw2] </a:t>
            </a:r>
            <a:r>
              <a:rPr lang="en-CA" sz="1200" dirty="0" smtClean="0">
                <a:hlinkClick r:id="rId3"/>
              </a:rPr>
              <a:t>http://www.gridforum.org/standards/</a:t>
            </a:r>
            <a:endParaRPr lang="en-CA" sz="1200" dirty="0" smtClean="0"/>
          </a:p>
          <a:p>
            <a:r>
              <a:rPr lang="en-CA" sz="1200" dirty="0" smtClean="0"/>
              <a:t>[mw3] </a:t>
            </a:r>
            <a:r>
              <a:rPr lang="en-CA" sz="1200" dirty="0" smtClean="0">
                <a:hlinkClick r:id="rId4"/>
              </a:rPr>
              <a:t>http://www.lk.cs.ucla.edu/LK/Bib/REPORT/press.html</a:t>
            </a:r>
            <a:endParaRPr lang="en-CA" sz="1200" dirty="0" smtClean="0"/>
          </a:p>
          <a:p>
            <a:r>
              <a:rPr lang="en-CA" sz="1200" dirty="0" smtClean="0"/>
              <a:t>[mw4] </a:t>
            </a:r>
            <a:r>
              <a:rPr lang="en-CA" sz="1200" dirty="0" smtClean="0">
                <a:hlinkClick r:id="rId5"/>
              </a:rPr>
              <a:t>http://books.google.ca/books?id=b4LWXLRBRLsC&amp;lpg=PA12&amp;ots=GSLfF7U8RW&amp;dq=grid%20computing%201980s&amp;pg=PP1#v=onepage&amp;q=grid%20computing%201980s&amp;f=false</a:t>
            </a:r>
            <a:endParaRPr lang="en-CA" sz="1200" dirty="0" smtClean="0"/>
          </a:p>
          <a:p>
            <a:r>
              <a:rPr lang="en-CA" sz="1200" dirty="0" smtClean="0"/>
              <a:t>[mw5] </a:t>
            </a:r>
            <a:r>
              <a:rPr lang="en-CA" sz="1200" dirty="0" smtClean="0">
                <a:hlinkClick r:id="rId6"/>
              </a:rPr>
              <a:t>http://magazine.uchicago.edu/0404/features/index.shtml</a:t>
            </a:r>
            <a:endParaRPr lang="en-CA" sz="1200" dirty="0" smtClean="0"/>
          </a:p>
          <a:p>
            <a:r>
              <a:rPr lang="en-CA" sz="1200" dirty="0" smtClean="0"/>
              <a:t>[mw6] </a:t>
            </a:r>
            <a:r>
              <a:rPr lang="en-CA" sz="1200" dirty="0" smtClean="0">
                <a:hlinkClick r:id="rId7"/>
              </a:rPr>
              <a:t>http://boincstats.com/stats/project_graph.php?pr=sah</a:t>
            </a:r>
            <a:endParaRPr lang="en-CA" sz="1200" dirty="0" smtClean="0"/>
          </a:p>
          <a:p>
            <a:r>
              <a:rPr lang="en-CA" sz="1200" dirty="0" smtClean="0"/>
              <a:t>[mw7] http://folding.stanford.edu/</a:t>
            </a:r>
          </a:p>
          <a:p>
            <a:r>
              <a:rPr lang="en-CA" sz="1200" smtClean="0"/>
              <a:t>[mw8] </a:t>
            </a:r>
            <a:r>
              <a:rPr lang="en-CA" sz="1200" smtClean="0">
                <a:hlinkClick r:id="rId8"/>
              </a:rPr>
              <a:t>https://www.teragrid.org/</a:t>
            </a:r>
            <a:endParaRPr lang="en-CA" sz="1200" smtClean="0"/>
          </a:p>
          <a:p>
            <a:endParaRPr lang="en-CA" sz="1200" dirty="0" smtClean="0"/>
          </a:p>
          <a:p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Egyptienne F Black" pitchFamily="18" charset="0"/>
              </a:rPr>
              <a:t>Grid Computing An Introduction And History</a:t>
            </a:r>
            <a:endParaRPr lang="en-US" sz="3200" b="1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810000"/>
            <a:ext cx="259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Michael Wright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0668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What Is “Grid” Computing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Standardization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Early History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Stagnation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Growth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Modern Grid Systems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“Grid” Computing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3276600" cy="4419600"/>
          </a:xfrm>
        </p:spPr>
        <p:txBody>
          <a:bodyPr/>
          <a:lstStyle/>
          <a:p>
            <a:pPr lvl="0"/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 computing is a series of independent computers working together through sharing resources to achieve more than could be achieved independently. </a:t>
            </a:r>
          </a:p>
          <a:p>
            <a:pPr lvl="0"/>
            <a:r>
              <a:rPr lang="en-CA" dirty="0" smtClean="0"/>
              <a:t>Can be likened to an Electrical Grid.</a:t>
            </a:r>
          </a:p>
          <a:p>
            <a:pPr lvl="0"/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905000"/>
            <a:ext cx="3429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There have been three requirements for a true grid computing system [mw1]:</a:t>
            </a:r>
          </a:p>
          <a:p>
            <a:pPr lvl="1"/>
            <a:r>
              <a:rPr lang="en-CA" sz="2000" b="1" dirty="0" smtClean="0"/>
              <a:t>Resource Allocation</a:t>
            </a:r>
            <a:r>
              <a:rPr lang="en-CA" sz="2000" dirty="0" smtClean="0"/>
              <a:t>: Coordinates resources that are not under centralized control</a:t>
            </a:r>
          </a:p>
          <a:p>
            <a:pPr lvl="1"/>
            <a:endParaRPr lang="en-CA" sz="2000" dirty="0" smtClean="0"/>
          </a:p>
          <a:p>
            <a:pPr lvl="1"/>
            <a:r>
              <a:rPr lang="en-CA" sz="2000" b="1" dirty="0" smtClean="0"/>
              <a:t>Protocols and Middleware</a:t>
            </a:r>
            <a:r>
              <a:rPr lang="en-CA" sz="2000" dirty="0" smtClean="0"/>
              <a:t>: Must use open, standardized general purpose protocols and interfaces</a:t>
            </a:r>
          </a:p>
          <a:p>
            <a:pPr lvl="1"/>
            <a:endParaRPr lang="en-CA" sz="2000" dirty="0" smtClean="0"/>
          </a:p>
          <a:p>
            <a:pPr lvl="1"/>
            <a:r>
              <a:rPr lang="en-CA" sz="2000" b="1" dirty="0" smtClean="0"/>
              <a:t>Deliver nominal quality of service</a:t>
            </a:r>
            <a:r>
              <a:rPr lang="en-CA" sz="2000" dirty="0" smtClean="0"/>
              <a:t>: Must be able to provide quality greater than the sum of its parts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Standardization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05000"/>
            <a:ext cx="4267200" cy="4419600"/>
          </a:xfrm>
        </p:spPr>
        <p:txBody>
          <a:bodyPr/>
          <a:lstStyle/>
          <a:p>
            <a:r>
              <a:rPr lang="en-CA" dirty="0" smtClean="0"/>
              <a:t>The key to growth in Grid computing is the use of standardized middleware[mw2].</a:t>
            </a:r>
          </a:p>
          <a:p>
            <a:pPr lvl="1"/>
            <a:r>
              <a:rPr lang="en-CA" dirty="0" smtClean="0"/>
              <a:t>Managed by the Open Grid Forum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 Current Standards are stated in the Open Grid Standard Architecture (OSGA</a:t>
            </a:r>
            <a:r>
              <a:rPr lang="en-CA" dirty="0" smtClean="0"/>
              <a:t>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981200"/>
            <a:ext cx="225910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Early History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discussed in the 1960’s by Len </a:t>
            </a:r>
            <a:r>
              <a:rPr lang="en-CA" dirty="0" err="1" smtClean="0"/>
              <a:t>Klienrock</a:t>
            </a:r>
            <a:endParaRPr lang="en-CA" dirty="0" smtClean="0"/>
          </a:p>
          <a:p>
            <a:pPr lvl="1"/>
            <a:r>
              <a:rPr lang="en-CA" dirty="0" smtClean="0"/>
              <a:t>“</a:t>
            </a:r>
            <a:r>
              <a:rPr lang="en-CA" sz="1900" dirty="0" smtClean="0"/>
              <a:t>We will probably see the spread of ‘computer utilities’, which, like present electric and telephone utilities, will service individual homes and offices across the country”[mw1]</a:t>
            </a:r>
          </a:p>
          <a:p>
            <a:pPr lvl="1"/>
            <a:endParaRPr lang="en-CA" sz="1900" dirty="0" smtClean="0"/>
          </a:p>
          <a:p>
            <a:pPr lvl="1"/>
            <a:r>
              <a:rPr lang="en-CA" sz="1900" dirty="0" smtClean="0"/>
              <a:t>First grid computing system was implemented in 1969 by researchers at UCLA with 15 leading universities connected by the end of 1970 [mw3]</a:t>
            </a:r>
          </a:p>
          <a:p>
            <a:pPr lvl="2"/>
            <a:r>
              <a:rPr lang="en-CA" dirty="0" smtClean="0"/>
              <a:t>Was designed to “Pool the computer power, programs and specialized know how”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Stagnation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Due to Costs and technology available grids were unable to proliferate over the following 20 years</a:t>
            </a:r>
          </a:p>
          <a:p>
            <a:r>
              <a:rPr lang="en-CA" dirty="0" smtClean="0"/>
              <a:t>Through the 1980s technologies were created to provide growth in the 1990s [mw4]</a:t>
            </a:r>
          </a:p>
          <a:p>
            <a:pPr lvl="1"/>
            <a:r>
              <a:rPr lang="en-CA" dirty="0" smtClean="0"/>
              <a:t>Parallel processing was unable to compare the potential power of parallel computing, thus technologies were created to enable this</a:t>
            </a:r>
          </a:p>
          <a:p>
            <a:pPr lvl="2"/>
            <a:r>
              <a:rPr lang="en-CA" dirty="0" smtClean="0"/>
              <a:t>Parallel Virtual Machine</a:t>
            </a:r>
          </a:p>
          <a:p>
            <a:pPr lvl="2"/>
            <a:r>
              <a:rPr lang="en-CA" dirty="0" smtClean="0"/>
              <a:t>Message Passing Interface</a:t>
            </a:r>
          </a:p>
          <a:p>
            <a:pPr lvl="2"/>
            <a:r>
              <a:rPr lang="en-CA" dirty="0" smtClean="0"/>
              <a:t>High performance </a:t>
            </a:r>
            <a:r>
              <a:rPr lang="en-CA" dirty="0" err="1" smtClean="0"/>
              <a:t>fortran</a:t>
            </a:r>
            <a:endParaRPr lang="en-CA" dirty="0" smtClean="0"/>
          </a:p>
          <a:p>
            <a:pPr lvl="2"/>
            <a:r>
              <a:rPr lang="en-CA" dirty="0" smtClean="0"/>
              <a:t>High </a:t>
            </a:r>
            <a:r>
              <a:rPr lang="en-CA" dirty="0" smtClean="0"/>
              <a:t>performance Routing</a:t>
            </a:r>
          </a:p>
          <a:p>
            <a:pPr lvl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Growth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first modern grid computing network was I-YAM in 1995</a:t>
            </a:r>
          </a:p>
          <a:p>
            <a:pPr lvl="1"/>
            <a:r>
              <a:rPr lang="en-CA" dirty="0" smtClean="0"/>
              <a:t>Based out of Chicago it connected 17 research centers for two weeks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Was a development that ““knitted” the sites “into a single virtual system,” so users could “log on once, locate suitable computers, reserve time, load application codes, and then monitor their execution.””[mw5]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With a proof of concept mass funding was provided to develop similar systems.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Growth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0"/>
            <a:ext cx="3657600" cy="4419600"/>
          </a:xfrm>
        </p:spPr>
        <p:txBody>
          <a:bodyPr/>
          <a:lstStyle/>
          <a:p>
            <a:r>
              <a:rPr lang="en-CA" dirty="0" err="1" smtClean="0"/>
              <a:t>Globus</a:t>
            </a:r>
            <a:r>
              <a:rPr lang="en-CA" dirty="0" smtClean="0"/>
              <a:t> Toolkit [mw5]</a:t>
            </a:r>
          </a:p>
          <a:p>
            <a:pPr lvl="1"/>
            <a:r>
              <a:rPr lang="en-CA" dirty="0" smtClean="0"/>
              <a:t>Developed in 1997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Software to enable this knitting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Served as the basis for grids provided by NASA, National Science Foundation, and Department of Energy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Serves as the standard middleware for most modern grid computing systems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A69A5-C75C-4017-9902-6D5483EF4E9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133600"/>
            <a:ext cx="2514600" cy="205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659</Words>
  <Application>Microsoft Office PowerPoint</Application>
  <PresentationFormat>On-screen Show (4:3)</PresentationFormat>
  <Paragraphs>108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Grid Computing An Introduction and History</vt:lpstr>
      <vt:lpstr>Slide 2</vt:lpstr>
      <vt:lpstr>What Is “Grid” Computing</vt:lpstr>
      <vt:lpstr>Requirements</vt:lpstr>
      <vt:lpstr>Standardization</vt:lpstr>
      <vt:lpstr>Early History</vt:lpstr>
      <vt:lpstr>Stagnation</vt:lpstr>
      <vt:lpstr>Growth </vt:lpstr>
      <vt:lpstr>Growth </vt:lpstr>
      <vt:lpstr>Modern Grid Computing Systems</vt:lpstr>
      <vt:lpstr>Modern Grid Computing Systems</vt:lpstr>
      <vt:lpstr>Modern Grid Computing Systems</vt:lpstr>
      <vt:lpstr>References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mwright</cp:lastModifiedBy>
  <cp:revision>116</cp:revision>
  <cp:lastPrinted>2003-01-16T15:49:46Z</cp:lastPrinted>
  <dcterms:created xsi:type="dcterms:W3CDTF">2003-01-15T21:15:39Z</dcterms:created>
  <dcterms:modified xsi:type="dcterms:W3CDTF">2011-03-23T15:43:16Z</dcterms:modified>
</cp:coreProperties>
</file>