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2" r:id="rId4"/>
    <p:sldId id="259" r:id="rId5"/>
    <p:sldId id="271" r:id="rId6"/>
    <p:sldId id="258" r:id="rId7"/>
    <p:sldId id="273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1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8" y="1611467"/>
            <a:ext cx="10741892" cy="4613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398" y="1717963"/>
            <a:ext cx="5283199" cy="4353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17965"/>
            <a:ext cx="5283199" cy="43536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8" y="294732"/>
            <a:ext cx="10741891" cy="12344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307" y="1699491"/>
            <a:ext cx="10741893" cy="43687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August 30, 2024</a:t>
            </a:fld>
            <a:endParaRPr lang="en-US" cap="al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 dirty="0"/>
          </a:p>
        </p:txBody>
      </p:sp>
      <p:pic>
        <p:nvPicPr>
          <p:cNvPr id="7" name="Immagine 6" descr="Reddit Logo">
            <a:extLst>
              <a:ext uri="{FF2B5EF4-FFF2-40B4-BE49-F238E27FC236}">
                <a16:creationId xmlns:a16="http://schemas.microsoft.com/office/drawing/2014/main" id="{B3A470FE-8350-E40D-8AC0-AD10A88C8E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32" y="94090"/>
            <a:ext cx="9399639" cy="6462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176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AA97E1-A6E5-0E8B-33D4-560ED6906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2886565"/>
            <a:ext cx="6955491" cy="1880294"/>
          </a:xfrm>
        </p:spPr>
        <p:txBody>
          <a:bodyPr anchor="t">
            <a:normAutofit/>
          </a:bodyPr>
          <a:lstStyle/>
          <a:p>
            <a:pPr algn="l"/>
            <a:r>
              <a:rPr lang="it-IT" dirty="0" err="1">
                <a:solidFill>
                  <a:schemeClr val="bg1"/>
                </a:solidFill>
              </a:rPr>
              <a:t>Sarcasm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Detection</a:t>
            </a:r>
            <a:r>
              <a:rPr lang="it-IT" dirty="0">
                <a:solidFill>
                  <a:schemeClr val="bg1"/>
                </a:solidFill>
              </a:rPr>
              <a:t> on Reddit</a:t>
            </a:r>
            <a:br>
              <a:rPr lang="it-IT" dirty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EB7EE7-67FD-7130-E61A-85632B809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it-IT" b="1" dirty="0" err="1">
                <a:solidFill>
                  <a:schemeClr val="bg1"/>
                </a:solidFill>
              </a:rPr>
              <a:t>Comparing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Pre-trained</a:t>
            </a:r>
            <a:r>
              <a:rPr lang="it-IT" b="1" dirty="0">
                <a:solidFill>
                  <a:schemeClr val="bg1"/>
                </a:solidFill>
              </a:rPr>
              <a:t> Models for </a:t>
            </a:r>
            <a:r>
              <a:rPr lang="it-IT" b="1" dirty="0" err="1">
                <a:solidFill>
                  <a:schemeClr val="bg1"/>
                </a:solidFill>
              </a:rPr>
              <a:t>Sarcasm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Recognition</a:t>
            </a:r>
            <a:r>
              <a:rPr lang="it-IT" b="1" dirty="0">
                <a:solidFill>
                  <a:schemeClr val="bg1"/>
                </a:solidFill>
              </a:rPr>
              <a:t> and Sentiment Analysis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81B9A001-F723-9E18-FBB2-7CC08532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83" r="3078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4" name="Sottotitolo 2">
            <a:extLst>
              <a:ext uri="{FF2B5EF4-FFF2-40B4-BE49-F238E27FC236}">
                <a16:creationId xmlns:a16="http://schemas.microsoft.com/office/drawing/2014/main" id="{A4DB4243-C7DC-DE2D-C6A8-AF1E49DFD044}"/>
              </a:ext>
            </a:extLst>
          </p:cNvPr>
          <p:cNvSpPr txBox="1">
            <a:spLocks/>
          </p:cNvSpPr>
          <p:nvPr/>
        </p:nvSpPr>
        <p:spPr>
          <a:xfrm>
            <a:off x="920149" y="4901845"/>
            <a:ext cx="5392495" cy="124827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it-IT" sz="1400" dirty="0">
                <a:solidFill>
                  <a:schemeClr val="bg1"/>
                </a:solidFill>
              </a:rPr>
              <a:t>Alexandre </a:t>
            </a:r>
            <a:r>
              <a:rPr lang="it-IT" sz="1400" dirty="0" err="1">
                <a:solidFill>
                  <a:schemeClr val="bg1"/>
                </a:solidFill>
              </a:rPr>
              <a:t>crivellari</a:t>
            </a:r>
            <a:endParaRPr lang="it-IT" sz="14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it-IT" sz="1400" dirty="0">
                <a:solidFill>
                  <a:schemeClr val="bg1"/>
                </a:solidFill>
              </a:rPr>
              <a:t>Matteo Pasotti</a:t>
            </a:r>
          </a:p>
          <a:p>
            <a:pPr algn="l">
              <a:lnSpc>
                <a:spcPct val="100000"/>
              </a:lnSpc>
            </a:pPr>
            <a:r>
              <a:rPr lang="it-IT" sz="1400" dirty="0">
                <a:solidFill>
                  <a:schemeClr val="bg1"/>
                </a:solidFill>
              </a:rPr>
              <a:t>Andrea </a:t>
            </a:r>
            <a:r>
              <a:rPr lang="it-IT" sz="1400" dirty="0" err="1">
                <a:solidFill>
                  <a:schemeClr val="bg1"/>
                </a:solidFill>
              </a:rPr>
              <a:t>muscio</a:t>
            </a:r>
            <a:endParaRPr lang="it-I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9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165F65E-2543-07E1-3CA4-49DFFB2A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Sarcasm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: </a:t>
            </a:r>
            <a:r>
              <a:rPr lang="it-IT" dirty="0" err="1"/>
              <a:t>methodology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CD205C1-7719-CC1C-64B6-E3C79AC8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Focus on Transformer-based Models</a:t>
            </a:r>
          </a:p>
          <a:p>
            <a:r>
              <a:rPr lang="en-US" dirty="0"/>
              <a:t>Four pre-trained models were fine-tuned: BERT, </a:t>
            </a:r>
            <a:r>
              <a:rPr lang="en-US" dirty="0" err="1"/>
              <a:t>RoBERTa</a:t>
            </a:r>
            <a:r>
              <a:rPr lang="en-US" dirty="0"/>
              <a:t>, </a:t>
            </a:r>
            <a:r>
              <a:rPr lang="en-US" dirty="0" err="1"/>
              <a:t>DistilBERT</a:t>
            </a:r>
            <a:r>
              <a:rPr lang="en-US" dirty="0"/>
              <a:t>, and ALBERT.</a:t>
            </a:r>
          </a:p>
          <a:p>
            <a:r>
              <a:rPr lang="en-US" dirty="0"/>
              <a:t>Each model represents a different architecture or variation of transformer-based models.</a:t>
            </a:r>
          </a:p>
          <a:p>
            <a:pPr marL="0" indent="0">
              <a:buNone/>
            </a:pPr>
            <a:r>
              <a:rPr lang="en-US" b="1" dirty="0"/>
              <a:t>Balanced Dataset</a:t>
            </a:r>
          </a:p>
          <a:p>
            <a:r>
              <a:rPr lang="en-US" dirty="0"/>
              <a:t>The dataset used consists of Reddit comments, balanced between sarcastic and non-sarcastic labels.</a:t>
            </a:r>
          </a:p>
          <a:p>
            <a:r>
              <a:rPr lang="en-US" dirty="0"/>
              <a:t>This balance eliminates the need for advanced techniques to address class imbalance.</a:t>
            </a:r>
          </a:p>
          <a:p>
            <a:pPr marL="0" indent="0">
              <a:buNone/>
            </a:pPr>
            <a:r>
              <a:rPr lang="en-US" b="1" dirty="0"/>
              <a:t>Model Fine-Tuning Process</a:t>
            </a:r>
          </a:p>
          <a:p>
            <a:r>
              <a:rPr lang="en-US" dirty="0"/>
              <a:t>The models were fine-tuned on the sarcasm detection task using the preprocessed Reddit comments dataset.</a:t>
            </a:r>
          </a:p>
          <a:p>
            <a:r>
              <a:rPr lang="en-US" dirty="0"/>
              <a:t>Fine-tuning involved adjusting model parameters to optimize performance on sarcasm detection.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165F65E-2543-07E1-3CA4-49DFFB2A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sarcasm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: </a:t>
            </a:r>
            <a:r>
              <a:rPr lang="it-IT" dirty="0" err="1"/>
              <a:t>bert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CD205C1-7719-CC1C-64B6-E3C79AC8F8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000" b="1" dirty="0"/>
              <a:t>BERT</a:t>
            </a:r>
            <a:r>
              <a:rPr lang="en-US" sz="8000" dirty="0"/>
              <a:t> (Bidirectional Encoder Representations from Transformers)</a:t>
            </a:r>
          </a:p>
          <a:p>
            <a:r>
              <a:rPr lang="en-US" sz="6200" b="1" dirty="0"/>
              <a:t>Bidirectional Training</a:t>
            </a:r>
            <a:r>
              <a:rPr lang="en-US" sz="6200" dirty="0"/>
              <a:t>: Considers both left and right context in all layers.</a:t>
            </a:r>
          </a:p>
          <a:p>
            <a:r>
              <a:rPr lang="en-US" sz="6200" b="1" dirty="0"/>
              <a:t>Attention Mechanism</a:t>
            </a:r>
            <a:r>
              <a:rPr lang="en-US" sz="6200" dirty="0"/>
              <a:t>: Uses self-attention to focus on relevant parts of the input sequence.</a:t>
            </a:r>
          </a:p>
          <a:p>
            <a:r>
              <a:rPr lang="en-US" sz="6200" b="1" dirty="0"/>
              <a:t>Pre-trained on Large Corpus</a:t>
            </a:r>
            <a:r>
              <a:rPr lang="en-US" sz="6200" dirty="0"/>
              <a:t>: Trained on a large corpus, including </a:t>
            </a:r>
            <a:r>
              <a:rPr lang="en-US" sz="6200" dirty="0" err="1"/>
              <a:t>BooksCorpus</a:t>
            </a:r>
            <a:r>
              <a:rPr lang="en-US" sz="6200" dirty="0"/>
              <a:t> and English Wikipedia.</a:t>
            </a:r>
          </a:p>
          <a:p>
            <a:r>
              <a:rPr lang="en-US" sz="6200" b="1" dirty="0"/>
              <a:t>Fine-tuning Capable</a:t>
            </a:r>
            <a:r>
              <a:rPr lang="en-US" sz="6200" dirty="0"/>
              <a:t>: Can be fine-tuned for specific tasks like sarcasm detection with minimal task-specific architecture changes.</a:t>
            </a:r>
            <a:endParaRPr lang="it-IT" sz="62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BF7D62C-6B8D-3021-512E-1B2EC1059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340737"/>
            <a:ext cx="5283200" cy="3108388"/>
          </a:xfrm>
        </p:spPr>
      </p:pic>
    </p:spTree>
    <p:extLst>
      <p:ext uri="{BB962C8B-B14F-4D97-AF65-F5344CB8AC3E}">
        <p14:creationId xmlns:p14="http://schemas.microsoft.com/office/powerpoint/2010/main" val="16605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165F65E-2543-07E1-3CA4-49DFFB2A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sarcasm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: </a:t>
            </a:r>
            <a:r>
              <a:rPr lang="it-IT" dirty="0" err="1"/>
              <a:t>RoBERTA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CD205C1-7719-CC1C-64B6-E3C79AC8F8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3100" b="1" dirty="0" err="1"/>
              <a:t>RoBERTa</a:t>
            </a:r>
            <a:r>
              <a:rPr lang="it-IT" sz="3100" b="1" dirty="0"/>
              <a:t> </a:t>
            </a:r>
            <a:r>
              <a:rPr lang="it-IT" sz="3100" dirty="0"/>
              <a:t>(</a:t>
            </a:r>
            <a:r>
              <a:rPr lang="it-IT" sz="3100" dirty="0" err="1"/>
              <a:t>Robustly</a:t>
            </a:r>
            <a:r>
              <a:rPr lang="it-IT" sz="3100" dirty="0"/>
              <a:t> </a:t>
            </a:r>
            <a:r>
              <a:rPr lang="it-IT" sz="3100" dirty="0" err="1"/>
              <a:t>Optimized</a:t>
            </a:r>
            <a:r>
              <a:rPr lang="it-IT" sz="3100" dirty="0"/>
              <a:t> BERT </a:t>
            </a:r>
            <a:r>
              <a:rPr lang="it-IT" sz="3100" dirty="0" err="1"/>
              <a:t>Pretraining</a:t>
            </a:r>
            <a:r>
              <a:rPr lang="it-IT" sz="3100" dirty="0"/>
              <a:t> </a:t>
            </a:r>
            <a:r>
              <a:rPr lang="it-IT" sz="3100" dirty="0" err="1"/>
              <a:t>Approach</a:t>
            </a:r>
            <a:r>
              <a:rPr lang="it-IT" sz="3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Improved</a:t>
            </a:r>
            <a:r>
              <a:rPr lang="it-IT" b="1" dirty="0"/>
              <a:t> Training Techniques</a:t>
            </a:r>
            <a:r>
              <a:rPr lang="it-IT" dirty="0"/>
              <a:t>: </a:t>
            </a:r>
            <a:r>
              <a:rPr lang="it-IT" dirty="0" err="1"/>
              <a:t>Longer</a:t>
            </a:r>
            <a:r>
              <a:rPr lang="it-IT" dirty="0"/>
              <a:t> training with more data and </a:t>
            </a:r>
            <a:r>
              <a:rPr lang="it-IT" dirty="0" err="1"/>
              <a:t>larger</a:t>
            </a:r>
            <a:r>
              <a:rPr lang="it-IT" dirty="0"/>
              <a:t> mini-</a:t>
            </a:r>
            <a:r>
              <a:rPr lang="it-IT" dirty="0" err="1"/>
              <a:t>batches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BERT.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Dynamic </a:t>
            </a:r>
            <a:r>
              <a:rPr lang="it-IT" b="1" dirty="0" err="1"/>
              <a:t>Masking</a:t>
            </a:r>
            <a:r>
              <a:rPr lang="it-IT" dirty="0"/>
              <a:t>: </a:t>
            </a:r>
            <a:r>
              <a:rPr lang="it-IT" dirty="0" err="1"/>
              <a:t>Masking</a:t>
            </a:r>
            <a:r>
              <a:rPr lang="it-IT" dirty="0"/>
              <a:t> patterns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pre</a:t>
            </a:r>
            <a:r>
              <a:rPr lang="it-IT" dirty="0"/>
              <a:t>-training, </a:t>
            </a:r>
            <a:r>
              <a:rPr lang="it-IT" dirty="0" err="1"/>
              <a:t>improving</a:t>
            </a:r>
            <a:r>
              <a:rPr lang="it-IT" dirty="0"/>
              <a:t> </a:t>
            </a:r>
            <a:r>
              <a:rPr lang="it-IT" dirty="0" err="1"/>
              <a:t>robustness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Byte-</a:t>
            </a:r>
            <a:r>
              <a:rPr lang="it-IT" b="1" dirty="0" err="1"/>
              <a:t>Pair</a:t>
            </a:r>
            <a:r>
              <a:rPr lang="it-IT" b="1" dirty="0"/>
              <a:t> </a:t>
            </a:r>
            <a:r>
              <a:rPr lang="it-IT" b="1" dirty="0" err="1"/>
              <a:t>Encoding</a:t>
            </a:r>
            <a:r>
              <a:rPr lang="it-IT" b="1" dirty="0"/>
              <a:t> (BPE) </a:t>
            </a:r>
            <a:r>
              <a:rPr lang="it-IT" b="1" dirty="0" err="1"/>
              <a:t>Tokenizer</a:t>
            </a:r>
            <a:r>
              <a:rPr lang="it-IT" dirty="0"/>
              <a:t>: </a:t>
            </a:r>
            <a:r>
              <a:rPr lang="it-IT" dirty="0" err="1"/>
              <a:t>Allows</a:t>
            </a:r>
            <a:r>
              <a:rPr lang="it-IT" dirty="0"/>
              <a:t> more </a:t>
            </a:r>
            <a:r>
              <a:rPr lang="it-IT" dirty="0" err="1"/>
              <a:t>flexible</a:t>
            </a:r>
            <a:r>
              <a:rPr lang="it-IT" dirty="0"/>
              <a:t> </a:t>
            </a:r>
            <a:r>
              <a:rPr lang="it-IT" dirty="0" err="1"/>
              <a:t>vocabulary</a:t>
            </a:r>
            <a:r>
              <a:rPr lang="it-IT" dirty="0"/>
              <a:t>, </a:t>
            </a:r>
            <a:r>
              <a:rPr lang="it-IT" dirty="0" err="1"/>
              <a:t>handling</a:t>
            </a:r>
            <a:r>
              <a:rPr lang="it-IT" dirty="0"/>
              <a:t> diverse text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Higher</a:t>
            </a:r>
            <a:r>
              <a:rPr lang="it-IT" b="1" dirty="0"/>
              <a:t> </a:t>
            </a:r>
            <a:r>
              <a:rPr lang="it-IT" b="1" dirty="0" err="1"/>
              <a:t>Capacity</a:t>
            </a:r>
            <a:r>
              <a:rPr lang="it-IT" dirty="0"/>
              <a:t>: </a:t>
            </a:r>
            <a:r>
              <a:rPr lang="it-IT" dirty="0" err="1"/>
              <a:t>Enhanced</a:t>
            </a:r>
            <a:r>
              <a:rPr lang="it-IT" dirty="0"/>
              <a:t> by </a:t>
            </a:r>
            <a:r>
              <a:rPr lang="it-IT" dirty="0" err="1"/>
              <a:t>larger</a:t>
            </a:r>
            <a:r>
              <a:rPr lang="it-IT" dirty="0"/>
              <a:t> training data and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</a:t>
            </a:r>
            <a:r>
              <a:rPr lang="it-IT" dirty="0" err="1"/>
              <a:t>leading</a:t>
            </a:r>
            <a:r>
              <a:rPr lang="it-IT" dirty="0"/>
              <a:t> to </a:t>
            </a:r>
            <a:r>
              <a:rPr lang="it-IT" dirty="0" err="1"/>
              <a:t>better</a:t>
            </a:r>
            <a:r>
              <a:rPr lang="it-IT" dirty="0"/>
              <a:t> performance on </a:t>
            </a:r>
            <a:r>
              <a:rPr lang="it-IT" dirty="0" err="1"/>
              <a:t>complex</a:t>
            </a:r>
            <a:r>
              <a:rPr lang="it-IT" dirty="0"/>
              <a:t> tasks.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7FB00D9-F098-E1C8-558D-4A0C8B16A8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174019"/>
            <a:ext cx="5283200" cy="3441824"/>
          </a:xfrm>
        </p:spPr>
      </p:pic>
    </p:spTree>
    <p:extLst>
      <p:ext uri="{BB962C8B-B14F-4D97-AF65-F5344CB8AC3E}">
        <p14:creationId xmlns:p14="http://schemas.microsoft.com/office/powerpoint/2010/main" val="398092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165F65E-2543-07E1-3CA4-49DFFB2A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sarcasm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: ALBERT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CD205C1-7719-CC1C-64B6-E3C79AC8F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398" y="1717963"/>
            <a:ext cx="5283199" cy="459139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500" b="1" dirty="0"/>
              <a:t>ALBERT </a:t>
            </a:r>
            <a:r>
              <a:rPr lang="en-US" sz="5500" dirty="0"/>
              <a:t>(A Lite BERT)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b="1" dirty="0"/>
              <a:t>Factorized Embedding Parameterization</a:t>
            </a:r>
            <a:r>
              <a:rPr lang="en-US" sz="3800" dirty="0"/>
              <a:t>: Reduces the number of parameters in the model, making it more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b="1" dirty="0"/>
              <a:t>Cross-layer Parameter Sharing</a:t>
            </a:r>
            <a:r>
              <a:rPr lang="en-US" sz="3800" dirty="0"/>
              <a:t>: Parameters are shared across layers, further reducing memory footprint.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b="1" dirty="0"/>
              <a:t>Sentence Order Prediction</a:t>
            </a:r>
            <a:r>
              <a:rPr lang="en-US" sz="3800" dirty="0"/>
              <a:t>: Uses sentence order prediction as an additional pre-training task, enhancing understanding of sentence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b="1" dirty="0"/>
              <a:t>Smaller Model Size</a:t>
            </a:r>
            <a:r>
              <a:rPr lang="en-US" sz="3800" dirty="0"/>
              <a:t>: Achieves similar performance to BERT with fewer parameters, optimizing speed and efficiency.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924A2CC-207E-E065-7672-7710137194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319146"/>
            <a:ext cx="5283200" cy="3151571"/>
          </a:xfrm>
        </p:spPr>
      </p:pic>
    </p:spTree>
    <p:extLst>
      <p:ext uri="{BB962C8B-B14F-4D97-AF65-F5344CB8AC3E}">
        <p14:creationId xmlns:p14="http://schemas.microsoft.com/office/powerpoint/2010/main" val="197781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165F65E-2543-07E1-3CA4-49DFFB2A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sarcasm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: DISTILBERT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CD205C1-7719-CC1C-64B6-E3C79AC8F8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b="1" dirty="0" err="1"/>
              <a:t>DistilBERT</a:t>
            </a:r>
            <a:endParaRPr lang="en-US" sz="3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Knowledge Distillation</a:t>
            </a:r>
            <a:r>
              <a:rPr lang="en-US" dirty="0"/>
              <a:t>: Trained by distilling the knowledge of a larger BERT model, retaining 97% of BERT's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Fewer Parameters</a:t>
            </a:r>
            <a:r>
              <a:rPr lang="en-US" dirty="0"/>
              <a:t>: 40% smaller and 60% faster than BERT, making it highly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Retains Attention Layers</a:t>
            </a:r>
            <a:r>
              <a:rPr lang="en-US" dirty="0"/>
              <a:t>: Maintains the attention mechanism from BERT, ensuring good language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Speed and Efficiency</a:t>
            </a:r>
            <a:r>
              <a:rPr lang="en-US" dirty="0"/>
              <a:t>: Designed to offer a balance between performance and computational resource use, ideal for resource-constrained environments.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573D2AC-AC02-6837-528A-9DF5F3BC27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57530"/>
            <a:ext cx="5283200" cy="3274802"/>
          </a:xfrm>
        </p:spPr>
      </p:pic>
    </p:spTree>
    <p:extLst>
      <p:ext uri="{BB962C8B-B14F-4D97-AF65-F5344CB8AC3E}">
        <p14:creationId xmlns:p14="http://schemas.microsoft.com/office/powerpoint/2010/main" val="151591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3DC070C-8C29-5E9E-9EEB-153F5785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sarcasm</a:t>
            </a:r>
            <a:r>
              <a:rPr lang="it-IT" dirty="0"/>
              <a:t> </a:t>
            </a:r>
            <a:r>
              <a:rPr lang="it-IT" dirty="0" err="1"/>
              <a:t>detection:models</a:t>
            </a:r>
            <a:r>
              <a:rPr lang="it-IT" dirty="0"/>
              <a:t>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7EABAA8-E4C9-1E1D-10A6-ADD108C961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 Serif"/>
              </a:rPr>
              <a:t>(e.g.: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Roboto Serif"/>
              </a:rPr>
              <a:t>RoBERTa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 Serif"/>
              </a:rPr>
              <a:t> Results)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 Serif"/>
              </a:rPr>
              <a:t>Text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I absolutely love waiting in long lines at the DMV.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Roboto Serif"/>
              </a:rPr>
              <a:t>Prediction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Sarcastic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Roboto Serif"/>
              </a:rPr>
              <a:t>Probability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0.99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 Serif"/>
              </a:rPr>
              <a:t>Text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The weather is beautiful today.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Roboto Serif"/>
              </a:rPr>
              <a:t>Prediction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Not sarcastic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Roboto Serif"/>
              </a:rPr>
              <a:t>Probability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0.77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 Serif"/>
              </a:rPr>
              <a:t>Text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Wow, getting a root canal is my favorite way to spend an afternoon!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Roboto Serif"/>
              </a:rPr>
              <a:t>Prediction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Sarcastic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Roboto Serif"/>
              </a:rPr>
              <a:t>Probability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0.91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 Serif"/>
              </a:rPr>
              <a:t>Text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I'm excited about the new movie coming out next week.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Roboto Serif"/>
              </a:rPr>
              <a:t>Prediction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Sarcastic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Roboto Serif"/>
              </a:rPr>
              <a:t>Probability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0.98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281BDE3D-59AF-B4E5-CD7D-01C9E4DFB0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1274905"/>
              </p:ext>
            </p:extLst>
          </p:nvPr>
        </p:nvGraphicFramePr>
        <p:xfrm>
          <a:off x="6370043" y="1216696"/>
          <a:ext cx="5184649" cy="2212304"/>
        </p:xfrm>
        <a:graphic>
          <a:graphicData uri="http://schemas.openxmlformats.org/drawingml/2006/table">
            <a:tbl>
              <a:tblPr/>
              <a:tblGrid>
                <a:gridCol w="1185063">
                  <a:extLst>
                    <a:ext uri="{9D8B030D-6E8A-4147-A177-3AD203B41FA5}">
                      <a16:colId xmlns:a16="http://schemas.microsoft.com/office/drawing/2014/main" val="953992405"/>
                    </a:ext>
                  </a:extLst>
                </a:gridCol>
                <a:gridCol w="938175">
                  <a:extLst>
                    <a:ext uri="{9D8B030D-6E8A-4147-A177-3AD203B41FA5}">
                      <a16:colId xmlns:a16="http://schemas.microsoft.com/office/drawing/2014/main" val="336160735"/>
                    </a:ext>
                  </a:extLst>
                </a:gridCol>
                <a:gridCol w="971093">
                  <a:extLst>
                    <a:ext uri="{9D8B030D-6E8A-4147-A177-3AD203B41FA5}">
                      <a16:colId xmlns:a16="http://schemas.microsoft.com/office/drawing/2014/main" val="890143212"/>
                    </a:ext>
                  </a:extLst>
                </a:gridCol>
                <a:gridCol w="1053389">
                  <a:extLst>
                    <a:ext uri="{9D8B030D-6E8A-4147-A177-3AD203B41FA5}">
                      <a16:colId xmlns:a16="http://schemas.microsoft.com/office/drawing/2014/main" val="856073059"/>
                    </a:ext>
                  </a:extLst>
                </a:gridCol>
                <a:gridCol w="1036929">
                  <a:extLst>
                    <a:ext uri="{9D8B030D-6E8A-4147-A177-3AD203B41FA5}">
                      <a16:colId xmlns:a16="http://schemas.microsoft.com/office/drawing/2014/main" val="3849721829"/>
                    </a:ext>
                  </a:extLst>
                </a:gridCol>
              </a:tblGrid>
              <a:tr h="4090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Pre-trained</a:t>
                      </a:r>
                      <a:r>
                        <a:rPr lang="it-IT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 Model</a:t>
                      </a:r>
                      <a:endParaRPr lang="it-IT" sz="5400" i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Accuracy</a:t>
                      </a:r>
                      <a:endParaRPr lang="it-IT" sz="5400" i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Precision</a:t>
                      </a:r>
                      <a:endParaRPr lang="it-IT" sz="5400" i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Recall</a:t>
                      </a:r>
                      <a:endParaRPr lang="it-IT" sz="5400" i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F1 Score</a:t>
                      </a:r>
                      <a:endParaRPr lang="it-IT" sz="5400" i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290095"/>
                  </a:ext>
                </a:extLst>
              </a:tr>
              <a:tr h="38675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BERT</a:t>
                      </a:r>
                      <a:endParaRPr lang="it-IT" sz="44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0.79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0.80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0.77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0.79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973796"/>
                  </a:ext>
                </a:extLst>
              </a:tr>
              <a:tr h="38675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RoBERTa</a:t>
                      </a:r>
                      <a:endParaRPr lang="it-IT" sz="44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0.77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0.79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0.73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0.76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4404"/>
                  </a:ext>
                </a:extLst>
              </a:tr>
              <a:tr h="4983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DistilBERT</a:t>
                      </a:r>
                      <a:endParaRPr lang="it-IT" sz="44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0.78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0.80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0.75</a:t>
                      </a:r>
                      <a:endParaRPr lang="it-IT" sz="28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0.77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019813"/>
                  </a:ext>
                </a:extLst>
              </a:tr>
              <a:tr h="38675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ALBERT</a:t>
                      </a:r>
                      <a:endParaRPr lang="it-IT" sz="44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0.77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0.80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0.73</a:t>
                      </a:r>
                      <a:endParaRPr lang="it-IT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0.76</a:t>
                      </a:r>
                      <a:endParaRPr lang="it-IT" sz="28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778065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FAB2E33B-C168-0421-4193-80BB0B7F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043" y="3842123"/>
            <a:ext cx="2316757" cy="189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BA635B0-3123-1D18-3735-86479BC8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41" y="3842123"/>
            <a:ext cx="2583451" cy="200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6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41178-89C7-CCF6-64BE-36EAADD3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sentiment </a:t>
            </a:r>
            <a:r>
              <a:rPr lang="it-IT" dirty="0" err="1"/>
              <a:t>evaluation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A1CD4C-687F-B160-2C70-F5BE1F5CA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109918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A3C5D-789A-0156-A314-1895A2CD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sentiment </a:t>
            </a:r>
            <a:r>
              <a:rPr lang="it-IT" dirty="0" err="1"/>
              <a:t>evaluation</a:t>
            </a:r>
            <a:r>
              <a:rPr lang="it-IT" dirty="0"/>
              <a:t>: </a:t>
            </a:r>
            <a:r>
              <a:rPr lang="it-IT" dirty="0" err="1"/>
              <a:t>roberta</a:t>
            </a:r>
            <a:r>
              <a:rPr lang="it-IT" dirty="0"/>
              <a:t> and </a:t>
            </a:r>
            <a:r>
              <a:rPr lang="it-IT" dirty="0" err="1"/>
              <a:t>vader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182D60-9DA6-1C90-6596-FEC099848F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RoBERTa</a:t>
            </a:r>
            <a:r>
              <a:rPr lang="it-IT" dirty="0"/>
              <a:t> Sentiment Analyzer</a:t>
            </a:r>
          </a:p>
          <a:p>
            <a:r>
              <a:rPr lang="it-IT" dirty="0"/>
              <a:t>VADER Sentiment Analyzer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64184D1-D9C3-B05C-5776-8A806DC673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3596" y="968429"/>
            <a:ext cx="5588005" cy="2872671"/>
          </a:xfrm>
        </p:spPr>
      </p:pic>
      <p:pic>
        <p:nvPicPr>
          <p:cNvPr id="14" name="Immagine 13" descr="Immagine che contiene schermata, Rettangolo, diagramma, Diagramma&#10;&#10;Descrizione generata automaticamente">
            <a:extLst>
              <a:ext uri="{FF2B5EF4-FFF2-40B4-BE49-F238E27FC236}">
                <a16:creationId xmlns:a16="http://schemas.microsoft.com/office/drawing/2014/main" id="{BF9E396F-3E22-9AA5-E64E-8AAC7E8B1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69" y="4029891"/>
            <a:ext cx="5818632" cy="21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3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C96C0-1725-C764-084D-7E400CB2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wordclouds</a:t>
            </a:r>
            <a:r>
              <a:rPr lang="it-IT" dirty="0"/>
              <a:t>: </a:t>
            </a:r>
            <a:r>
              <a:rPr lang="it-IT" dirty="0" err="1"/>
              <a:t>sarcastic</a:t>
            </a:r>
            <a:r>
              <a:rPr lang="it-IT" dirty="0"/>
              <a:t> vs non-</a:t>
            </a:r>
            <a:r>
              <a:rPr lang="it-IT" dirty="0" err="1"/>
              <a:t>sarcastic</a:t>
            </a:r>
            <a:endParaRPr lang="it-IT" dirty="0"/>
          </a:p>
        </p:txBody>
      </p:sp>
      <p:pic>
        <p:nvPicPr>
          <p:cNvPr id="8" name="Segnaposto contenuto 7" descr="Immagine che contiene testo, Carattere, Elementi grafici, tipografia&#10;&#10;Descrizione generata automaticamente">
            <a:extLst>
              <a:ext uri="{FF2B5EF4-FFF2-40B4-BE49-F238E27FC236}">
                <a16:creationId xmlns:a16="http://schemas.microsoft.com/office/drawing/2014/main" id="{9FA99A10-77BA-FF27-1A76-07C042BE7B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88788"/>
            <a:ext cx="5283200" cy="2812287"/>
          </a:xfrm>
        </p:spPr>
      </p:pic>
      <p:pic>
        <p:nvPicPr>
          <p:cNvPr id="10" name="Segnaposto contenuto 9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53A2C571-5702-AB00-EA3F-5BA7B6A16C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8788"/>
            <a:ext cx="5283200" cy="2812287"/>
          </a:xfrm>
        </p:spPr>
      </p:pic>
    </p:spTree>
    <p:extLst>
      <p:ext uri="{BB962C8B-B14F-4D97-AF65-F5344CB8AC3E}">
        <p14:creationId xmlns:p14="http://schemas.microsoft.com/office/powerpoint/2010/main" val="267484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C96C0-1725-C764-084D-7E400CB2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wordclouds</a:t>
            </a:r>
            <a:r>
              <a:rPr lang="it-IT" dirty="0"/>
              <a:t>: </a:t>
            </a:r>
            <a:r>
              <a:rPr lang="it-IT" dirty="0" err="1"/>
              <a:t>sarcastic</a:t>
            </a:r>
            <a:r>
              <a:rPr lang="it-IT" dirty="0"/>
              <a:t> vs non-</a:t>
            </a:r>
            <a:r>
              <a:rPr lang="it-IT" dirty="0" err="1"/>
              <a:t>sarcastic</a:t>
            </a:r>
            <a:endParaRPr lang="it-IT" dirty="0"/>
          </a:p>
        </p:txBody>
      </p:sp>
      <p:pic>
        <p:nvPicPr>
          <p:cNvPr id="12" name="Segnaposto contenuto 1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0011E09F-BD72-CAB9-E3F0-9FC5C3A0E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43" y="911952"/>
            <a:ext cx="5394959" cy="5394959"/>
          </a:xfrm>
        </p:spPr>
      </p:pic>
      <p:pic>
        <p:nvPicPr>
          <p:cNvPr id="14" name="Segnaposto contenuto 13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A4991689-F5F4-568C-1D4F-9D9DB604B3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1" y="1717675"/>
            <a:ext cx="4931298" cy="4354513"/>
          </a:xfrm>
        </p:spPr>
      </p:pic>
    </p:spTree>
    <p:extLst>
      <p:ext uri="{BB962C8B-B14F-4D97-AF65-F5344CB8AC3E}">
        <p14:creationId xmlns:p14="http://schemas.microsoft.com/office/powerpoint/2010/main" val="418981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8" y="294732"/>
            <a:ext cx="10741891" cy="1234440"/>
          </a:xfrm>
        </p:spPr>
        <p:txBody>
          <a:bodyPr anchor="ctr">
            <a:normAutofit/>
          </a:bodyPr>
          <a:lstStyle/>
          <a:p>
            <a:r>
              <a:rPr lang="it-IT" dirty="0" err="1"/>
              <a:t>Table</a:t>
            </a:r>
            <a:r>
              <a:rPr lang="it-IT" dirty="0"/>
              <a:t> of </a:t>
            </a:r>
            <a:r>
              <a:rPr lang="it-IT" dirty="0" err="1"/>
              <a:t>contents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D41706-154B-04A8-A574-A76711DE5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398" y="1717963"/>
            <a:ext cx="10961626" cy="4353653"/>
          </a:xfrm>
        </p:spPr>
        <p:txBody>
          <a:bodyPr>
            <a:normAutofit/>
          </a:bodyPr>
          <a:lstStyle/>
          <a:p>
            <a:r>
              <a:rPr lang="it-IT" sz="2800" dirty="0" err="1"/>
              <a:t>Introduction</a:t>
            </a:r>
            <a:r>
              <a:rPr lang="it-IT" sz="2800" dirty="0"/>
              <a:t> and Domain of </a:t>
            </a:r>
            <a:r>
              <a:rPr lang="it-IT" sz="2800" dirty="0" err="1"/>
              <a:t>Interest</a:t>
            </a:r>
            <a:endParaRPr lang="it-IT" sz="2800" dirty="0"/>
          </a:p>
          <a:p>
            <a:r>
              <a:rPr lang="it-IT" sz="2800" dirty="0"/>
              <a:t>Dataset </a:t>
            </a:r>
            <a:r>
              <a:rPr lang="it-IT" sz="2800" dirty="0" err="1"/>
              <a:t>Structure</a:t>
            </a:r>
            <a:r>
              <a:rPr lang="it-IT" sz="2800" dirty="0"/>
              <a:t> and Exploration</a:t>
            </a:r>
          </a:p>
          <a:p>
            <a:r>
              <a:rPr lang="it-IT" sz="2800" dirty="0" err="1"/>
              <a:t>Sarcasm</a:t>
            </a:r>
            <a:r>
              <a:rPr lang="it-IT" sz="2800" dirty="0"/>
              <a:t> </a:t>
            </a:r>
            <a:r>
              <a:rPr lang="it-IT" sz="2800" dirty="0" err="1"/>
              <a:t>Detection</a:t>
            </a:r>
            <a:endParaRPr lang="it-IT" sz="2800" dirty="0"/>
          </a:p>
          <a:p>
            <a:r>
              <a:rPr lang="it-IT" sz="2800" dirty="0"/>
              <a:t>Sentiment Evaluation</a:t>
            </a:r>
          </a:p>
          <a:p>
            <a:r>
              <a:rPr lang="it-IT" sz="2800" dirty="0" err="1"/>
              <a:t>Results</a:t>
            </a:r>
            <a:r>
              <a:rPr lang="it-IT" sz="2800" dirty="0"/>
              <a:t> and </a:t>
            </a:r>
            <a:r>
              <a:rPr lang="it-IT" sz="2800" dirty="0" err="1"/>
              <a:t>Discussions</a:t>
            </a:r>
            <a:endParaRPr lang="it-IT" sz="2800" dirty="0"/>
          </a:p>
          <a:p>
            <a:r>
              <a:rPr lang="it-IT" sz="2800" dirty="0" err="1"/>
              <a:t>Conclusions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9890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C96C0-1725-C764-084D-7E400CB2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wordclouds</a:t>
            </a:r>
            <a:r>
              <a:rPr lang="it-IT" dirty="0"/>
              <a:t>: </a:t>
            </a:r>
            <a:r>
              <a:rPr lang="it-IT" dirty="0" err="1"/>
              <a:t>sarcastic</a:t>
            </a:r>
            <a:r>
              <a:rPr lang="it-IT" dirty="0"/>
              <a:t> vs non-</a:t>
            </a:r>
            <a:r>
              <a:rPr lang="it-IT" dirty="0" err="1"/>
              <a:t>sarcastic</a:t>
            </a:r>
            <a:endParaRPr lang="it-IT" dirty="0"/>
          </a:p>
        </p:txBody>
      </p:sp>
      <p:pic>
        <p:nvPicPr>
          <p:cNvPr id="11" name="Segnaposto contenuto 10" descr="Immagine che contiene schermata, testo, diagramma, Diagramma&#10;&#10;Descrizione generata automaticamente">
            <a:extLst>
              <a:ext uri="{FF2B5EF4-FFF2-40B4-BE49-F238E27FC236}">
                <a16:creationId xmlns:a16="http://schemas.microsoft.com/office/drawing/2014/main" id="{FAEAD563-E164-D5E4-E9AC-ACF2D42D9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1784551"/>
            <a:ext cx="10742612" cy="4266798"/>
          </a:xfrm>
        </p:spPr>
      </p:pic>
    </p:spTree>
    <p:extLst>
      <p:ext uri="{BB962C8B-B14F-4D97-AF65-F5344CB8AC3E}">
        <p14:creationId xmlns:p14="http://schemas.microsoft.com/office/powerpoint/2010/main" val="94585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dirty="0" err="1"/>
              <a:t>Introduction</a:t>
            </a:r>
            <a:r>
              <a:rPr lang="it-IT" dirty="0"/>
              <a:t> and </a:t>
            </a:r>
            <a:r>
              <a:rPr lang="it-IT" dirty="0" err="1"/>
              <a:t>DOmain</a:t>
            </a:r>
            <a:r>
              <a:rPr lang="it-IT" dirty="0"/>
              <a:t> of </a:t>
            </a:r>
            <a:r>
              <a:rPr lang="it-IT" dirty="0" err="1"/>
              <a:t>Interest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6AEE8D-7265-B5DC-A58D-5CF86E9DA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The Challenge of Sarcasm in NLP</a:t>
            </a:r>
          </a:p>
          <a:p>
            <a:r>
              <a:rPr lang="en-US" dirty="0"/>
              <a:t>    Sarcasm is a form of verbal irony where the intended meaning contrasts with the literal one.</a:t>
            </a:r>
          </a:p>
          <a:p>
            <a:r>
              <a:rPr lang="en-US" dirty="0"/>
              <a:t>    Detecting sarcasm is difficult for NLP systems due to its context-dependent nature and reliance on shared cultural knowledge.</a:t>
            </a:r>
          </a:p>
          <a:p>
            <a:pPr marL="0" indent="0">
              <a:buNone/>
            </a:pPr>
            <a:r>
              <a:rPr lang="en-US" b="1" dirty="0"/>
              <a:t>The Importance of Sarcasm Detection</a:t>
            </a:r>
          </a:p>
          <a:p>
            <a:r>
              <a:rPr lang="en-US" dirty="0"/>
              <a:t>    Misinterpreting sarcasm can lead to substantial errors in sentiment analysis and intent recognition.</a:t>
            </a:r>
          </a:p>
          <a:p>
            <a:r>
              <a:rPr lang="en-US" dirty="0"/>
              <a:t>    Accurate sarcasm detection allows for understanding the true sentiment behind online comments.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604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90F88-3D55-F556-7733-8DF742C2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r>
              <a:rPr lang="it-IT" dirty="0"/>
              <a:t> and domain of </a:t>
            </a:r>
            <a:r>
              <a:rPr lang="it-IT" dirty="0" err="1"/>
              <a:t>interest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995FD2-1B49-37C6-EA38-1688C5D61B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dirty="0"/>
              <a:t>Focus on Reddit</a:t>
            </a:r>
          </a:p>
          <a:p>
            <a:r>
              <a:rPr lang="en-US" sz="1800" dirty="0"/>
              <a:t>Vast collection of forums (subreddits) with diverse content</a:t>
            </a:r>
          </a:p>
          <a:p>
            <a:r>
              <a:rPr lang="en-US" sz="1800" dirty="0"/>
              <a:t>Rich data for studying sarcasm</a:t>
            </a:r>
          </a:p>
          <a:p>
            <a:r>
              <a:rPr lang="en-US" sz="1800" dirty="0"/>
              <a:t>Subreddit’s specific culture</a:t>
            </a:r>
          </a:p>
          <a:p>
            <a:pPr marL="0" indent="0">
              <a:buNone/>
            </a:pPr>
            <a:r>
              <a:rPr lang="en-US" sz="1800" b="1" dirty="0"/>
              <a:t>Study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Develop a model capable for detecting sarcasm in Reddit posts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Compare the performance of different pre-trained models in sarcasm detection and 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Conduct a sentiment analysis and explore the impact of sarcasm on sentiment perception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BEC1FD7-1FCD-3746-B2C2-17B555B15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559768"/>
            <a:ext cx="5283200" cy="2414688"/>
          </a:xfrm>
        </p:spPr>
      </p:pic>
    </p:spTree>
    <p:extLst>
      <p:ext uri="{BB962C8B-B14F-4D97-AF65-F5344CB8AC3E}">
        <p14:creationId xmlns:p14="http://schemas.microsoft.com/office/powerpoint/2010/main" val="270780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41178-89C7-CCF6-64BE-36EAADD3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structure</a:t>
            </a:r>
            <a:r>
              <a:rPr lang="it-IT" dirty="0"/>
              <a:t>, </a:t>
            </a:r>
            <a:r>
              <a:rPr lang="it-IT" dirty="0" err="1"/>
              <a:t>exploration</a:t>
            </a:r>
            <a:r>
              <a:rPr lang="it-IT" dirty="0"/>
              <a:t> and </a:t>
            </a:r>
            <a:r>
              <a:rPr lang="it-IT" dirty="0" err="1"/>
              <a:t>Cleaning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A1CD4C-687F-B160-2C70-F5BE1F5CA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890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1F20B-64AB-C1EE-C3D3-AB07DB18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structure</a:t>
            </a:r>
            <a:r>
              <a:rPr lang="it-IT" dirty="0"/>
              <a:t>, </a:t>
            </a:r>
            <a:r>
              <a:rPr lang="it-IT" dirty="0" err="1"/>
              <a:t>exploration</a:t>
            </a:r>
            <a:r>
              <a:rPr lang="it-IT" dirty="0"/>
              <a:t> and </a:t>
            </a:r>
            <a:r>
              <a:rPr lang="it-IT" dirty="0" err="1"/>
              <a:t>cleaning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E611B8-37E7-4F05-D824-0BD47A5B07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label</a:t>
            </a:r>
            <a:r>
              <a:rPr lang="en-US" dirty="0"/>
              <a:t>: This is an integer value (0 or 1) indicating whether the comment is sarcastic (1) or not (0)</a:t>
            </a:r>
          </a:p>
          <a:p>
            <a:r>
              <a:rPr lang="en-US" b="1" dirty="0"/>
              <a:t>comment</a:t>
            </a:r>
            <a:r>
              <a:rPr lang="en-US" dirty="0"/>
              <a:t>: A textual field containing the actual comment made by the user</a:t>
            </a:r>
          </a:p>
          <a:p>
            <a:r>
              <a:rPr lang="en-US" b="1" dirty="0"/>
              <a:t>author</a:t>
            </a:r>
            <a:r>
              <a:rPr lang="en-US" dirty="0"/>
              <a:t>: The username of the person who made the comment</a:t>
            </a:r>
          </a:p>
          <a:p>
            <a:r>
              <a:rPr lang="en-US" b="1" dirty="0"/>
              <a:t>subreddit</a:t>
            </a:r>
            <a:r>
              <a:rPr lang="en-US" dirty="0"/>
              <a:t>: The specific subreddit or community where the comment was posted</a:t>
            </a:r>
          </a:p>
          <a:p>
            <a:r>
              <a:rPr lang="en-US" b="1" dirty="0"/>
              <a:t>score</a:t>
            </a:r>
            <a:r>
              <a:rPr lang="en-US" dirty="0"/>
              <a:t>: An integer representing the score of the comment, which is a net vote count (upvotes minus downvotes)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057A865-4A6A-389F-A6B2-059224DF2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ups</a:t>
            </a:r>
            <a:r>
              <a:rPr lang="en-US" dirty="0"/>
              <a:t>: The number of upvotes the comment received</a:t>
            </a:r>
          </a:p>
          <a:p>
            <a:r>
              <a:rPr lang="en-US" b="1" dirty="0"/>
              <a:t>downs</a:t>
            </a:r>
            <a:r>
              <a:rPr lang="en-US" dirty="0"/>
              <a:t>: The number of downvotes the comment received</a:t>
            </a:r>
          </a:p>
          <a:p>
            <a:r>
              <a:rPr lang="en-US" b="1" dirty="0"/>
              <a:t>date</a:t>
            </a:r>
            <a:r>
              <a:rPr lang="en-US" dirty="0"/>
              <a:t>: The date (in YYYY-MM format) when the comment was posted</a:t>
            </a:r>
          </a:p>
          <a:p>
            <a:r>
              <a:rPr lang="en-US" b="1" dirty="0" err="1"/>
              <a:t>created_utc</a:t>
            </a:r>
            <a:r>
              <a:rPr lang="en-US" dirty="0"/>
              <a:t>: The exact timestamp (in UTC format) of when the comment was created</a:t>
            </a:r>
          </a:p>
          <a:p>
            <a:r>
              <a:rPr lang="en-US" b="1" dirty="0" err="1"/>
              <a:t>parent_comment</a:t>
            </a:r>
            <a:r>
              <a:rPr lang="en-US" dirty="0"/>
              <a:t>: The text of the parent comment to which the current comment is a reply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131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C29C1D69-44D6-ECA2-4EB5-ADDD3B7B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structure</a:t>
            </a:r>
            <a:r>
              <a:rPr lang="it-IT" dirty="0"/>
              <a:t>, </a:t>
            </a:r>
            <a:r>
              <a:rPr lang="it-IT" dirty="0" err="1"/>
              <a:t>exploration</a:t>
            </a:r>
            <a:r>
              <a:rPr lang="it-IT" dirty="0"/>
              <a:t> and </a:t>
            </a:r>
            <a:r>
              <a:rPr lang="it-IT" dirty="0" err="1"/>
              <a:t>cleaning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5B6B5D0-D9D6-264D-F2FD-16E86456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588" y="2554112"/>
            <a:ext cx="10742612" cy="2727676"/>
          </a:xfrm>
        </p:spPr>
      </p:pic>
    </p:spTree>
    <p:extLst>
      <p:ext uri="{BB962C8B-B14F-4D97-AF65-F5344CB8AC3E}">
        <p14:creationId xmlns:p14="http://schemas.microsoft.com/office/powerpoint/2010/main" val="143932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6FB7C-2AA6-A878-7F00-F11C921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structure</a:t>
            </a:r>
            <a:r>
              <a:rPr lang="it-IT" dirty="0"/>
              <a:t>, </a:t>
            </a:r>
            <a:r>
              <a:rPr lang="it-IT" dirty="0" err="1"/>
              <a:t>exploration</a:t>
            </a:r>
            <a:r>
              <a:rPr lang="it-IT" dirty="0"/>
              <a:t> and </a:t>
            </a:r>
            <a:r>
              <a:rPr lang="it-IT" dirty="0" err="1"/>
              <a:t>cleaning</a:t>
            </a:r>
            <a:endParaRPr lang="it-IT" dirty="0"/>
          </a:p>
        </p:txBody>
      </p:sp>
      <p:pic>
        <p:nvPicPr>
          <p:cNvPr id="7" name="Segnaposto contenuto 6" descr="Immagine che contiene testo, schermata, Rettangolo, diagramma&#10;&#10;Descrizione generata automaticamente">
            <a:extLst>
              <a:ext uri="{FF2B5EF4-FFF2-40B4-BE49-F238E27FC236}">
                <a16:creationId xmlns:a16="http://schemas.microsoft.com/office/drawing/2014/main" id="{9CC697F1-C6F7-922A-8BCD-666A3C187C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245439"/>
            <a:ext cx="5283200" cy="3298984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74A0CB1-6B90-812B-44DC-6B2755DCDE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b="1" dirty="0"/>
              <a:t>Training Dataset</a:t>
            </a:r>
            <a:r>
              <a:rPr lang="it-IT" dirty="0"/>
              <a:t>: 1.3 </a:t>
            </a:r>
            <a:r>
              <a:rPr lang="it-IT" dirty="0" err="1"/>
              <a:t>million</a:t>
            </a:r>
            <a:r>
              <a:rPr lang="it-IT" dirty="0"/>
              <a:t> </a:t>
            </a:r>
            <a:r>
              <a:rPr lang="it-IT" dirty="0" err="1"/>
              <a:t>comments</a:t>
            </a:r>
            <a:endParaRPr lang="it-IT" dirty="0"/>
          </a:p>
          <a:p>
            <a:r>
              <a:rPr lang="it-IT" b="1" dirty="0" err="1"/>
              <a:t>Preprocessing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URLs</a:t>
            </a:r>
            <a:r>
              <a:rPr lang="it-IT" dirty="0"/>
              <a:t>, </a:t>
            </a:r>
            <a:r>
              <a:rPr lang="it-IT" dirty="0" err="1"/>
              <a:t>Numerics</a:t>
            </a:r>
            <a:r>
              <a:rPr lang="it-IT" dirty="0"/>
              <a:t>, </a:t>
            </a:r>
            <a:r>
              <a:rPr lang="it-IT" dirty="0" err="1"/>
              <a:t>Puncts</a:t>
            </a:r>
            <a:r>
              <a:rPr lang="it-IT" dirty="0"/>
              <a:t>, extra </a:t>
            </a:r>
            <a:r>
              <a:rPr lang="it-IT" dirty="0" err="1"/>
              <a:t>spaces</a:t>
            </a:r>
            <a:endParaRPr lang="it-IT" dirty="0"/>
          </a:p>
          <a:p>
            <a:pPr lvl="1"/>
            <a:r>
              <a:rPr lang="it-IT" dirty="0" err="1"/>
              <a:t>Lowercase</a:t>
            </a:r>
            <a:endParaRPr lang="it-IT" dirty="0"/>
          </a:p>
          <a:p>
            <a:pPr lvl="1"/>
            <a:r>
              <a:rPr lang="it-IT" dirty="0" err="1"/>
              <a:t>Emojis</a:t>
            </a:r>
            <a:endParaRPr lang="it-IT" dirty="0"/>
          </a:p>
          <a:p>
            <a:pPr lvl="1"/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comments</a:t>
            </a:r>
            <a:r>
              <a:rPr lang="it-IT" dirty="0"/>
              <a:t> with 3+ words and 10+ </a:t>
            </a:r>
            <a:r>
              <a:rPr lang="it-IT" dirty="0" err="1"/>
              <a:t>characters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567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41178-89C7-CCF6-64BE-36EAADD3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sarcasm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A1CD4C-687F-B160-2C70-F5BE1F5CA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20709489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6E8E2"/>
      </a:lt2>
      <a:accent1>
        <a:srgbClr val="9E75E7"/>
      </a:accent1>
      <a:accent2>
        <a:srgbClr val="565FE2"/>
      </a:accent2>
      <a:accent3>
        <a:srgbClr val="6EA8E6"/>
      </a:accent3>
      <a:accent4>
        <a:srgbClr val="40B3C0"/>
      </a:accent4>
      <a:accent5>
        <a:srgbClr val="47B593"/>
      </a:accent5>
      <a:accent6>
        <a:srgbClr val="42B862"/>
      </a:accent6>
      <a:hlink>
        <a:srgbClr val="768A53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D1653496-FD76-404C-A8CE-DAB583AC04CD}" vid="{718D5AE6-A996-429C-A53C-394334CB79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955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Roboto Serif</vt:lpstr>
      <vt:lpstr>Tw Cen MT</vt:lpstr>
      <vt:lpstr>GradientRiseVTI</vt:lpstr>
      <vt:lpstr>Sarcasm Detection on Reddit </vt:lpstr>
      <vt:lpstr>Table of contents</vt:lpstr>
      <vt:lpstr>Introduction and DOmain of Interest</vt:lpstr>
      <vt:lpstr>Introduction and domain of interest</vt:lpstr>
      <vt:lpstr>Dataset structure, exploration and Cleaning</vt:lpstr>
      <vt:lpstr>Dataset structure, exploration and cleaning</vt:lpstr>
      <vt:lpstr>Dataset structure, exploration and cleaning</vt:lpstr>
      <vt:lpstr>Dataset structure, exploration and cleaning</vt:lpstr>
      <vt:lpstr>sarcasm detection</vt:lpstr>
      <vt:lpstr>Sarcasm Detection: methodology</vt:lpstr>
      <vt:lpstr>sarcasm detection: bert</vt:lpstr>
      <vt:lpstr>sarcasm detection: RoBERTA</vt:lpstr>
      <vt:lpstr>sarcasm detection: ALBERT</vt:lpstr>
      <vt:lpstr>sarcasm detection: DISTILBERT</vt:lpstr>
      <vt:lpstr>sarcasm detection:models comparison</vt:lpstr>
      <vt:lpstr>sentiment evaluation</vt:lpstr>
      <vt:lpstr>sentiment evaluation: roberta and vader</vt:lpstr>
      <vt:lpstr>wordclouds: sarcastic vs non-sarcastic</vt:lpstr>
      <vt:lpstr>wordclouds: sarcastic vs non-sarcastic</vt:lpstr>
      <vt:lpstr>wordclouds: sarcastic vs non-sarcastic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Crivellari</dc:creator>
  <cp:lastModifiedBy>Alexandre Crivellari</cp:lastModifiedBy>
  <cp:revision>5</cp:revision>
  <dcterms:created xsi:type="dcterms:W3CDTF">2024-08-30T13:22:29Z</dcterms:created>
  <dcterms:modified xsi:type="dcterms:W3CDTF">2024-08-30T15:03:11Z</dcterms:modified>
</cp:coreProperties>
</file>