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08581025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708581025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831aa8b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831aa8b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831aa8b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831aa8b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a0e5ef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a0e5ef7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7085810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e70858102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8240eccf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8240eccf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a0e5ef7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ea0e5ef7c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0e5ef7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ea0e5ef7c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aabe8403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eaabe8403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8240ecc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8240ecc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7085810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e70858102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708581025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708581025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085810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e70858102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7085810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e70858102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a0e5ef7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a0e5ef7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708581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7085810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831aa8b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831aa8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a0e5ef7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a0e5ef7c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a0e5ef7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a0e5ef7c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0e5ef7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ea0e5ef7c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a0e5ef7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ea0e5ef7c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831aa8b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e831aa8b6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216" y="514350"/>
            <a:ext cx="6619243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347" y="1657350"/>
            <a:ext cx="2205037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" y="8"/>
            <a:ext cx="9143985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>
            <p:ph type="ctrTitle"/>
          </p:nvPr>
        </p:nvSpPr>
        <p:spPr>
          <a:xfrm>
            <a:off x="658249" y="2398218"/>
            <a:ext cx="51195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entury Gothic"/>
              <a:buNone/>
            </a:pPr>
            <a:r>
              <a:rPr lang="en" sz="3300">
                <a:solidFill>
                  <a:srgbClr val="FFFFFF"/>
                </a:solidFill>
              </a:rPr>
              <a:t>Meme Stock Analysis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194" name="Google Shape;194;p31"/>
          <p:cNvSpPr txBox="1"/>
          <p:nvPr>
            <p:ph idx="1" type="subTitle"/>
          </p:nvPr>
        </p:nvSpPr>
        <p:spPr>
          <a:xfrm>
            <a:off x="5943600" y="2916269"/>
            <a:ext cx="2686050" cy="1780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solidFill>
                  <a:srgbClr val="FFFFFF"/>
                </a:solidFill>
              </a:rPr>
              <a:t>BY: ALEX CROITORU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solidFill>
                  <a:schemeClr val="lt1"/>
                </a:solidFill>
              </a:rPr>
              <a:t>      </a:t>
            </a:r>
            <a:r>
              <a:rPr lang="en" sz="1700">
                <a:solidFill>
                  <a:schemeClr val="lt1"/>
                </a:solidFill>
              </a:rPr>
              <a:t>ATRI BATHANI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solidFill>
                  <a:schemeClr val="lt1"/>
                </a:solidFill>
              </a:rPr>
              <a:t>      JAMES JANG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solidFill>
                  <a:srgbClr val="FFFFFF"/>
                </a:solidFill>
              </a:rPr>
              <a:t>      </a:t>
            </a:r>
            <a:r>
              <a:rPr lang="en" sz="1700">
                <a:solidFill>
                  <a:srgbClr val="FFFFFF"/>
                </a:solidFill>
              </a:rPr>
              <a:t>JAVIER PALMA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4904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245" y="570188"/>
            <a:ext cx="4737754" cy="400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865430" y="1390644"/>
            <a:ext cx="3819600" cy="1181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Screener</a:t>
            </a:r>
            <a:endParaRPr b="1" sz="3000"/>
          </a:p>
        </p:txBody>
      </p:sp>
      <p:sp>
        <p:nvSpPr>
          <p:cNvPr id="282" name="Google Shape;282;p41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6667" name="adj"/>
            </a:avLst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u="sng"/>
              <a:t>Sentiment Screener</a:t>
            </a:r>
            <a:endParaRPr sz="1400" u="sng"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866216" y="2743200"/>
            <a:ext cx="3813600" cy="102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Steps: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Reddit API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 Analysis for Today - 2</a:t>
            </a:r>
            <a:endParaRPr sz="1400"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950" y="1428750"/>
            <a:ext cx="17907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0" l="3614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 rotWithShape="1">
          <a:blip r:embed="rId4">
            <a:alphaModFix/>
          </a:blip>
          <a:srcRect b="0" l="35641" r="0" t="0"/>
          <a:stretch/>
        </p:blipFill>
        <p:spPr>
          <a:xfrm>
            <a:off x="0" y="2169260"/>
            <a:ext cx="1141809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 rotWithShape="1">
          <a:blip r:embed="rId5">
            <a:alphaModFix/>
          </a:blip>
          <a:srcRect b="0" l="0" r="0" t="28815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6">
            <a:alphaModFix/>
          </a:blip>
          <a:srcRect b="23318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/>
          <p:nvPr/>
        </p:nvSpPr>
        <p:spPr>
          <a:xfrm>
            <a:off x="7828359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hite puzzle with one red piece" id="296" name="Google Shape;296;p42"/>
          <p:cNvPicPr preferRelativeResize="0"/>
          <p:nvPr/>
        </p:nvPicPr>
        <p:blipFill rotWithShape="1">
          <a:blip r:embed="rId7">
            <a:alphaModFix amt="40000"/>
          </a:blip>
          <a:srcRect b="0" l="0" r="0" t="0"/>
          <a:stretch/>
        </p:blipFill>
        <p:spPr>
          <a:xfrm>
            <a:off x="15" y="8"/>
            <a:ext cx="9143987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>
            <p:ph type="title"/>
          </p:nvPr>
        </p:nvSpPr>
        <p:spPr>
          <a:xfrm>
            <a:off x="866225" y="1085850"/>
            <a:ext cx="6912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5400">
                <a:solidFill>
                  <a:schemeClr val="lt1"/>
                </a:solidFill>
              </a:rPr>
              <a:t>Technical Indicators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000"/>
              <a:t>Technical Indicators - 11</a:t>
            </a:r>
            <a:endParaRPr sz="3000"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827475" y="1176726"/>
            <a:ext cx="67098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Reddit Sentiment Analysis</a:t>
            </a:r>
            <a:endParaRPr b="1"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Volume</a:t>
            </a:r>
            <a:endParaRPr b="1"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Daily Return Percentage</a:t>
            </a:r>
            <a:endParaRPr b="1"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McGinley Dynamic Moving Average</a:t>
            </a:r>
            <a:r>
              <a:rPr lang="en" sz="1200"/>
              <a:t>: A technical indicator that improves upon moving average lines by adjusting for shifts in market speed.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MACD</a:t>
            </a:r>
            <a:r>
              <a:rPr lang="en" sz="1200"/>
              <a:t>: A trend-following momentum indicator that shows the relationship between two moving averages of a security’s price. The MACD is calculated by subtracting the 26-period exponential moving average (EMA) from the 12-period EMA.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RSI</a:t>
            </a:r>
            <a:r>
              <a:rPr lang="en" sz="1200"/>
              <a:t>: A momentum indicator used in technical analysis that measures the magnitude of recent price changes to evaluate overbought or oversold conditions in the price of a stock or other asset.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Stochastic</a:t>
            </a:r>
            <a:r>
              <a:rPr lang="en" sz="1200"/>
              <a:t>: Show when the asset you trade is oversold or overbought. It signals when the market’s momentum is slowing down.</a:t>
            </a:r>
            <a:endParaRPr sz="1200"/>
          </a:p>
          <a:p>
            <a:pPr indent="-2876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" sz="1200"/>
              <a:t>%D</a:t>
            </a:r>
            <a:endParaRPr sz="1200"/>
          </a:p>
          <a:p>
            <a:pPr indent="-2876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" sz="1200"/>
              <a:t>%K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Fast/slow close</a:t>
            </a:r>
            <a:endParaRPr b="1"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Long/short crossover</a:t>
            </a:r>
            <a:endParaRPr b="1"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Fast/slow volatility</a:t>
            </a:r>
            <a:endParaRPr b="1"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b="1" lang="en" sz="1200"/>
              <a:t>Bollinger bands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Technical Indicators Creation</a:t>
            </a:r>
            <a:endParaRPr sz="1100"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" y="688950"/>
            <a:ext cx="4776176" cy="41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5"/>
          <p:cNvPicPr preferRelativeResize="0"/>
          <p:nvPr/>
        </p:nvPicPr>
        <p:blipFill rotWithShape="1">
          <a:blip r:embed="rId3">
            <a:alphaModFix/>
          </a:blip>
          <a:srcRect b="0" l="3614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5"/>
          <p:cNvPicPr preferRelativeResize="0"/>
          <p:nvPr/>
        </p:nvPicPr>
        <p:blipFill rotWithShape="1">
          <a:blip r:embed="rId4">
            <a:alphaModFix/>
          </a:blip>
          <a:srcRect b="0" l="35641" r="0" t="0"/>
          <a:stretch/>
        </p:blipFill>
        <p:spPr>
          <a:xfrm>
            <a:off x="0" y="2169260"/>
            <a:ext cx="1141809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 rotWithShape="1">
          <a:blip r:embed="rId5">
            <a:alphaModFix/>
          </a:blip>
          <a:srcRect b="0" l="0" r="0" t="28815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 rotWithShape="1">
          <a:blip r:embed="rId6">
            <a:alphaModFix/>
          </a:blip>
          <a:srcRect b="23318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>
            <a:off x="7828359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hite puzzle with one red piece" id="321" name="Google Shape;321;p45"/>
          <p:cNvPicPr preferRelativeResize="0"/>
          <p:nvPr/>
        </p:nvPicPr>
        <p:blipFill rotWithShape="1">
          <a:blip r:embed="rId7">
            <a:alphaModFix amt="40000"/>
          </a:blip>
          <a:srcRect b="0" l="0" r="0" t="0"/>
          <a:stretch/>
        </p:blipFill>
        <p:spPr>
          <a:xfrm>
            <a:off x="15" y="8"/>
            <a:ext cx="9143987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 txBox="1"/>
          <p:nvPr>
            <p:ph type="title"/>
          </p:nvPr>
        </p:nvSpPr>
        <p:spPr>
          <a:xfrm>
            <a:off x="866225" y="1085850"/>
            <a:ext cx="6912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5400">
                <a:solidFill>
                  <a:schemeClr val="lt1"/>
                </a:solidFill>
              </a:rPr>
              <a:t>Models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1100"/>
              <a:t>Models</a:t>
            </a:r>
            <a:endParaRPr sz="1100"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876672" y="8349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ARIMA Model: Forecasting time series using past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ADF Statistic: -6.685075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p-value: 0.000000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Critical Values: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1%: -3.444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5%: -2.867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00"/>
              <a:t>10%: -2.570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340513"/>
            <a:ext cx="37814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75" y="2216688"/>
            <a:ext cx="35814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1100"/>
              <a:t>Models</a:t>
            </a:r>
            <a:endParaRPr sz="1100"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SVM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Takes in data to find patterns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Based on all indicators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Logistic Regression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Ran for sentiment analysis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 sz="1100"/>
              <a:t>80/20 split, predicted values were the sentiment (-1 to 1) on the comments filtered on defined stock tickers (SP500)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SVM Model</a:t>
            </a:r>
            <a:endParaRPr sz="1100"/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6" y="727725"/>
            <a:ext cx="4156225" cy="41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387" y="536837"/>
            <a:ext cx="6513225" cy="406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" sz="3000"/>
              <a:t>Agenda</a:t>
            </a:r>
            <a:endParaRPr b="1" sz="3000"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Findings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Hypothesis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</a:t>
            </a:r>
            <a:r>
              <a:rPr lang="en" sz="1400"/>
              <a:t>Acquisition</a:t>
            </a:r>
            <a:r>
              <a:rPr lang="en" sz="1400"/>
              <a:t> / Preparation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Screener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 Indicators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313"/>
            <a:ext cx="8839199" cy="39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88" y="152400"/>
            <a:ext cx="7801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</a:t>
            </a:r>
            <a:endParaRPr b="1" sz="3000"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 sz="1200"/>
              <a:t>Extracted Data from </a:t>
            </a:r>
            <a:r>
              <a:rPr lang="en" sz="1200"/>
              <a:t>Alpaca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 sz="1200"/>
              <a:t>Created Indicators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 sz="1200"/>
              <a:t>Extracted posts from reddit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 sz="1200"/>
              <a:t>Sentiment Analysis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 sz="1200"/>
              <a:t>Most popular posts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 sz="1200"/>
              <a:t>Used indicators in both models to determine price action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 sz="1200"/>
              <a:t>ARIMA model more accurately predicted stock price compared to SVM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3614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4">
            <a:alphaModFix/>
          </a:blip>
          <a:srcRect b="0" l="35641" r="0" t="0"/>
          <a:stretch/>
        </p:blipFill>
        <p:spPr>
          <a:xfrm>
            <a:off x="0" y="2169260"/>
            <a:ext cx="1141809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28815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 rotWithShape="1">
          <a:blip r:embed="rId6">
            <a:alphaModFix/>
          </a:blip>
          <a:srcRect b="23318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>
            <a:off x="7828359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hite puzzle with one red piece" id="212" name="Google Shape;212;p33"/>
          <p:cNvPicPr preferRelativeResize="0"/>
          <p:nvPr/>
        </p:nvPicPr>
        <p:blipFill rotWithShape="1">
          <a:blip r:embed="rId7">
            <a:alphaModFix amt="40000"/>
          </a:blip>
          <a:srcRect b="0" l="0" r="0" t="0"/>
          <a:stretch/>
        </p:blipFill>
        <p:spPr>
          <a:xfrm>
            <a:off x="15" y="8"/>
            <a:ext cx="9143987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type="title"/>
          </p:nvPr>
        </p:nvSpPr>
        <p:spPr>
          <a:xfrm>
            <a:off x="866225" y="1085850"/>
            <a:ext cx="6912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5400">
                <a:solidFill>
                  <a:schemeClr val="lt1"/>
                </a:solidFill>
              </a:rPr>
              <a:t>Key Findings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3000">
                <a:solidFill>
                  <a:schemeClr val="lt1"/>
                </a:solidFill>
              </a:rPr>
              <a:t>Key Findings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►"/>
            </a:pPr>
            <a:r>
              <a:rPr lang="en"/>
              <a:t>ARIMA model more accurately predicted stock price compared to SVM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"/>
              <a:t>Big need for filtering on stop words for Reddit Comments!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"/>
              <a:t>Bollinger Bands: Many instances where the stock was more overbought than oversold - typical of “hype” stocks 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People will buy into hype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►"/>
            </a:pPr>
            <a:r>
              <a:rPr lang="en"/>
              <a:t>McGinley Dynamic MA is superior at identifying quick and slow momentum in markets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Ultimately not suitable for predicting good entry and exit points for meme stocks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3614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 rotWithShape="1">
          <a:blip r:embed="rId4">
            <a:alphaModFix/>
          </a:blip>
          <a:srcRect b="0" l="35641" r="0" t="0"/>
          <a:stretch/>
        </p:blipFill>
        <p:spPr>
          <a:xfrm>
            <a:off x="0" y="2169260"/>
            <a:ext cx="1141809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5">
            <a:alphaModFix/>
          </a:blip>
          <a:srcRect b="0" l="0" r="0" t="28815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6">
            <a:alphaModFix/>
          </a:blip>
          <a:srcRect b="23318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7828359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hite puzzle with one red piece" id="231" name="Google Shape;231;p35"/>
          <p:cNvPicPr preferRelativeResize="0"/>
          <p:nvPr/>
        </p:nvPicPr>
        <p:blipFill rotWithShape="1">
          <a:blip r:embed="rId7">
            <a:alphaModFix amt="40000"/>
          </a:blip>
          <a:srcRect b="0" l="0" r="0" t="0"/>
          <a:stretch/>
        </p:blipFill>
        <p:spPr>
          <a:xfrm>
            <a:off x="15" y="8"/>
            <a:ext cx="9143987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866225" y="1085850"/>
            <a:ext cx="6912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5400">
                <a:solidFill>
                  <a:schemeClr val="lt1"/>
                </a:solidFill>
              </a:rPr>
              <a:t>Hypothesis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" sz="3000"/>
              <a:t>Hypothesis</a:t>
            </a:r>
            <a:endParaRPr b="1" sz="3000"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827475" y="1539701"/>
            <a:ext cx="67098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Reddit Stock screener would predict what stocks would be good to trade (long, short, options) for a period of 2 days.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Models would predict what were the best indicators to use.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List of most confident to least confident next day trading recommendations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Based on strength and number of indicators backing up the decision. 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Provide risk vs expected return thresholds for recommendations based on Sortino (greater than 1.4 is good, less than 0.9 is bad). 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Goal: Create a trading algo for mid / large cap stocks implementing ML and sentiment analysis.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3614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 rotWithShape="1">
          <a:blip r:embed="rId4">
            <a:alphaModFix/>
          </a:blip>
          <a:srcRect b="0" l="35641" r="0" t="0"/>
          <a:stretch/>
        </p:blipFill>
        <p:spPr>
          <a:xfrm>
            <a:off x="0" y="2169260"/>
            <a:ext cx="1141809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5">
            <a:alphaModFix/>
          </a:blip>
          <a:srcRect b="0" l="0" r="0" t="28815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6">
            <a:alphaModFix/>
          </a:blip>
          <a:srcRect b="23318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/>
          <p:nvPr/>
        </p:nvSpPr>
        <p:spPr>
          <a:xfrm>
            <a:off x="7828359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hite puzzle with one red piece" id="250" name="Google Shape;250;p37"/>
          <p:cNvPicPr preferRelativeResize="0"/>
          <p:nvPr/>
        </p:nvPicPr>
        <p:blipFill rotWithShape="1">
          <a:blip r:embed="rId7">
            <a:alphaModFix amt="40000"/>
          </a:blip>
          <a:srcRect b="0" l="0" r="0" t="0"/>
          <a:stretch/>
        </p:blipFill>
        <p:spPr>
          <a:xfrm>
            <a:off x="15" y="8"/>
            <a:ext cx="9143987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>
            <p:ph type="title"/>
          </p:nvPr>
        </p:nvSpPr>
        <p:spPr>
          <a:xfrm>
            <a:off x="866225" y="1085850"/>
            <a:ext cx="6912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5400">
                <a:solidFill>
                  <a:schemeClr val="lt1"/>
                </a:solidFill>
              </a:rPr>
              <a:t>Data Acquisition / Preparation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" sz="3000"/>
              <a:t>Data Acquisition / Preparation</a:t>
            </a:r>
            <a:endParaRPr b="1" sz="3000"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8283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Sources: Reddit; Alpaca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Reddit: WSB forum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Daily / Weekend Discussion Thread, Daily Popular Tickers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Preparation</a:t>
            </a:r>
            <a:endParaRPr sz="1300"/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Retrieved comments through API, ran through sentiment analysis function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Alpaca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Historical Data 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Used to train indicators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Preparation</a:t>
            </a:r>
            <a:endParaRPr sz="1300"/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was drawn through API function, very little clean-up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3614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 rotWithShape="1">
          <a:blip r:embed="rId4">
            <a:alphaModFix/>
          </a:blip>
          <a:srcRect b="0" l="35641" r="0" t="0"/>
          <a:stretch/>
        </p:blipFill>
        <p:spPr>
          <a:xfrm>
            <a:off x="0" y="2169260"/>
            <a:ext cx="1141809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5">
            <a:alphaModFix/>
          </a:blip>
          <a:srcRect b="0" l="0" r="0" t="28815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6">
            <a:alphaModFix/>
          </a:blip>
          <a:srcRect b="23318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/>
          <p:nvPr/>
        </p:nvSpPr>
        <p:spPr>
          <a:xfrm>
            <a:off x="7828359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hite puzzle with one red piece" id="269" name="Google Shape;269;p39"/>
          <p:cNvPicPr preferRelativeResize="0"/>
          <p:nvPr/>
        </p:nvPicPr>
        <p:blipFill rotWithShape="1">
          <a:blip r:embed="rId7">
            <a:alphaModFix amt="40000"/>
          </a:blip>
          <a:srcRect b="0" l="0" r="0" t="0"/>
          <a:stretch/>
        </p:blipFill>
        <p:spPr>
          <a:xfrm>
            <a:off x="15" y="8"/>
            <a:ext cx="9143987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>
            <p:ph type="title"/>
          </p:nvPr>
        </p:nvSpPr>
        <p:spPr>
          <a:xfrm>
            <a:off x="866225" y="1085850"/>
            <a:ext cx="69120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5400">
                <a:solidFill>
                  <a:schemeClr val="lt1"/>
                </a:solidFill>
              </a:rPr>
              <a:t>Data Screener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