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7" r:id="rId3"/>
    <p:sldId id="258" r:id="rId4"/>
    <p:sldId id="270" r:id="rId5"/>
    <p:sldId id="263" r:id="rId6"/>
    <p:sldId id="272" r:id="rId7"/>
    <p:sldId id="277" r:id="rId8"/>
    <p:sldId id="273" r:id="rId9"/>
    <p:sldId id="279" r:id="rId10"/>
    <p:sldId id="276" r:id="rId11"/>
    <p:sldId id="275" r:id="rId12"/>
    <p:sldId id="27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920"/>
    <a:srgbClr val="1EB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‹Nº›</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‹Nº›</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Dos imágenes con título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s-ES"/>
              <a:t>Haga clic en el icono para agregar una imagen</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a:buNone/>
            </a:pPr>
            <a:r>
              <a:rPr sz="1200" b="1" i="1">
                <a:latin typeface="Arial"/>
                <a:ea typeface="+mn-ea"/>
                <a:cs typeface="Arial"/>
              </a:rPr>
              <a:t>NOTA:</a:t>
            </a:r>
          </a:p>
          <a:p>
            <a:pPr algn="l" defTabSz="914400">
              <a:buNone/>
            </a:pPr>
            <a:r>
              <a:rPr sz="1200" b="0" i="1">
                <a:latin typeface="Arial"/>
                <a:ea typeface="+mn-ea"/>
                <a:cs typeface="Arial"/>
              </a:rPr>
              <a:t>Para cambiar la imagen de esta dispositiva, seleccione la imagen y elimínela. A continuación haga clic en el icono Imágenes  en el marcador de posición e inserte su imagen.</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2705100"/>
            <a:ext cx="4572000" cy="34671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24600" y="2705100"/>
            <a:ext cx="4572000" cy="34671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79A3335-6331-4872-A8B7-ECD55539F4D0}"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‹Nº›</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5/22/2017</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‹Nº›</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Ronald@r2byte-solutions.com" TargetMode="External"/><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r2byte-soluti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5401" y="1873584"/>
            <a:ext cx="5120640" cy="2009303"/>
          </a:xfrm>
        </p:spPr>
        <p:txBody>
          <a:bodyPr>
            <a:normAutofit/>
          </a:bodyPr>
          <a:lstStyle/>
          <a:p>
            <a:r>
              <a:rPr lang="es-NI" dirty="0">
                <a:solidFill>
                  <a:schemeClr val="tx2">
                    <a:lumMod val="75000"/>
                    <a:lumOff val="25000"/>
                  </a:schemeClr>
                </a:solidFill>
                <a:latin typeface="Fonarto" pitchFamily="50" charset="0"/>
                <a:ea typeface="Roboto" panose="02000000000000000000" pitchFamily="2" charset="0"/>
                <a:cs typeface="Roboto" panose="02000000000000000000" pitchFamily="2" charset="0"/>
              </a:rPr>
              <a:t>Introducción a REST API Con WordPress</a:t>
            </a:r>
            <a:endParaRPr lang="es-ES" dirty="0">
              <a:solidFill>
                <a:schemeClr val="tx2">
                  <a:lumMod val="75000"/>
                  <a:lumOff val="25000"/>
                </a:schemeClr>
              </a:solidFill>
              <a:latin typeface="Fonarto" pitchFamily="50" charset="0"/>
              <a:ea typeface="Roboto" panose="02000000000000000000" pitchFamily="2" charset="0"/>
              <a:cs typeface="Roboto" panose="02000000000000000000" pitchFamily="2" charset="0"/>
            </a:endParaRPr>
          </a:p>
        </p:txBody>
      </p:sp>
      <p:sp>
        <p:nvSpPr>
          <p:cNvPr id="3" name="Subtítulo 2"/>
          <p:cNvSpPr>
            <a:spLocks noGrp="1"/>
          </p:cNvSpPr>
          <p:nvPr>
            <p:ph type="subTitle" idx="1"/>
          </p:nvPr>
        </p:nvSpPr>
        <p:spPr>
          <a:xfrm>
            <a:off x="1295401" y="3882887"/>
            <a:ext cx="5120640" cy="1600200"/>
          </a:xfrm>
        </p:spPr>
        <p:txBody>
          <a:bodyPr>
            <a:normAutofit/>
          </a:bodyPr>
          <a:lstStyle/>
          <a:p>
            <a:pPr marL="0" indent="0" algn="l">
              <a:buNone/>
            </a:pPr>
            <a:r>
              <a:rPr lang="es-ES" dirty="0">
                <a:solidFill>
                  <a:schemeClr val="tx2">
                    <a:lumMod val="75000"/>
                    <a:lumOff val="25000"/>
                  </a:schemeClr>
                </a:solidFill>
                <a:latin typeface="Roboto" panose="02000000000000000000" pitchFamily="2" charset="0"/>
                <a:ea typeface="Roboto" panose="02000000000000000000" pitchFamily="2" charset="0"/>
                <a:cs typeface="Roboto" panose="02000000000000000000" pitchFamily="2" charset="0"/>
              </a:rPr>
              <a:t>WordCamp Managua 2017</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083" y="5771152"/>
            <a:ext cx="967579" cy="967579"/>
          </a:xfrm>
          <a:prstGeom prst="rect">
            <a:avLst/>
          </a:prstGeom>
        </p:spPr>
      </p:pic>
      <p:pic>
        <p:nvPicPr>
          <p:cNvPr id="12" name="Marcador de posición de imagen 1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5174" r="25174"/>
          <a:stretch>
            <a:fillRect/>
          </a:stretch>
        </p:blipFill>
        <p:spPr>
          <a:xfrm>
            <a:off x="6743700" y="0"/>
            <a:ext cx="5448300" cy="6858000"/>
          </a:xfrm>
        </p:spPr>
      </p:pic>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8831" y="197239"/>
            <a:ext cx="897808" cy="897808"/>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71" y="197239"/>
            <a:ext cx="2442710" cy="669236"/>
          </a:xfrm>
          <a:prstGeom prst="rect">
            <a:avLst/>
          </a:prstGeom>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SOAP vs REST</a:t>
            </a:r>
          </a:p>
        </p:txBody>
      </p:sp>
      <p:sp>
        <p:nvSpPr>
          <p:cNvPr id="3" name="Marcador de posición de texto 2"/>
          <p:cNvSpPr>
            <a:spLocks noGrp="1"/>
          </p:cNvSpPr>
          <p:nvPr>
            <p:ph type="body" idx="1"/>
          </p:nvPr>
        </p:nvSpPr>
        <p:spPr>
          <a:xfrm>
            <a:off x="566527" y="878854"/>
            <a:ext cx="8484707" cy="5694224"/>
          </a:xfrm>
        </p:spPr>
        <p:txBody>
          <a:bodyPr>
            <a:normAutofit/>
          </a:bodyPr>
          <a:lstStyle/>
          <a:p>
            <a:r>
              <a:rPr lang="es-ES" sz="2200" noProof="1">
                <a:latin typeface="Roboto" panose="02000000000000000000" pitchFamily="2" charset="0"/>
                <a:ea typeface="Roboto" panose="02000000000000000000" pitchFamily="2" charset="0"/>
                <a:cs typeface="Roboto" panose="02000000000000000000" pitchFamily="2" charset="0"/>
              </a:rPr>
              <a:t>Principales diferencias entre protocolos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712569587"/>
              </p:ext>
            </p:extLst>
          </p:nvPr>
        </p:nvGraphicFramePr>
        <p:xfrm>
          <a:off x="566526" y="1272208"/>
          <a:ext cx="8829265" cy="5300868"/>
        </p:xfrm>
        <a:graphic>
          <a:graphicData uri="http://schemas.openxmlformats.org/drawingml/2006/table">
            <a:tbl>
              <a:tblPr firstRow="1" bandRow="1">
                <a:tableStyleId>{5C22544A-7EE6-4342-B048-85BDC9FD1C3A}</a:tableStyleId>
              </a:tblPr>
              <a:tblGrid>
                <a:gridCol w="519140">
                  <a:extLst>
                    <a:ext uri="{9D8B030D-6E8A-4147-A177-3AD203B41FA5}">
                      <a16:colId xmlns:a16="http://schemas.microsoft.com/office/drawing/2014/main" val="929882963"/>
                    </a:ext>
                  </a:extLst>
                </a:gridCol>
                <a:gridCol w="3978432">
                  <a:extLst>
                    <a:ext uri="{9D8B030D-6E8A-4147-A177-3AD203B41FA5}">
                      <a16:colId xmlns:a16="http://schemas.microsoft.com/office/drawing/2014/main" val="4043233057"/>
                    </a:ext>
                  </a:extLst>
                </a:gridCol>
                <a:gridCol w="4331693">
                  <a:extLst>
                    <a:ext uri="{9D8B030D-6E8A-4147-A177-3AD203B41FA5}">
                      <a16:colId xmlns:a16="http://schemas.microsoft.com/office/drawing/2014/main" val="958862492"/>
                    </a:ext>
                  </a:extLst>
                </a:gridCol>
              </a:tblGrid>
              <a:tr h="405607">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SOAP</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REST</a:t>
                      </a:r>
                    </a:p>
                  </a:txBody>
                  <a:tcPr/>
                </a:tc>
                <a:extLst>
                  <a:ext uri="{0D108BD9-81ED-4DB2-BD59-A6C34878D82A}">
                    <a16:rowId xmlns:a16="http://schemas.microsoft.com/office/drawing/2014/main" val="3693982843"/>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Protocolo de mensajes basado en XML</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Protocolo estilo arquitectura</a:t>
                      </a:r>
                    </a:p>
                  </a:txBody>
                  <a:tcPr/>
                </a:tc>
                <a:extLst>
                  <a:ext uri="{0D108BD9-81ED-4DB2-BD59-A6C34878D82A}">
                    <a16:rowId xmlns:a16="http://schemas.microsoft.com/office/drawing/2014/main" val="45180166"/>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2</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No devuelve resultados humanamente entendibles.</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El resultado es entendible como un texto plano en JSON o XML</a:t>
                      </a:r>
                    </a:p>
                  </a:txBody>
                  <a:tcPr/>
                </a:tc>
                <a:extLst>
                  <a:ext uri="{0D108BD9-81ED-4DB2-BD59-A6C34878D82A}">
                    <a16:rowId xmlns:a16="http://schemas.microsoft.com/office/drawing/2014/main" val="2334744245"/>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3</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Rendimiento no tan bueno comparado con REST</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Rendimiento mucho mejor comparado con SOAP, Optimización de recursos.</a:t>
                      </a:r>
                    </a:p>
                  </a:txBody>
                  <a:tcPr/>
                </a:tc>
                <a:extLst>
                  <a:ext uri="{0D108BD9-81ED-4DB2-BD59-A6C34878D82A}">
                    <a16:rowId xmlns:a16="http://schemas.microsoft.com/office/drawing/2014/main" val="2426392574"/>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4</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Servicios invocados vía método RPC</a:t>
                      </a:r>
                    </a:p>
                    <a:p>
                      <a:pPr algn="ctr"/>
                      <a:r>
                        <a:rPr lang="es-NI" dirty="0">
                          <a:latin typeface="Roboto" panose="02000000000000000000" pitchFamily="2" charset="0"/>
                          <a:ea typeface="Roboto" panose="02000000000000000000" pitchFamily="2" charset="0"/>
                          <a:cs typeface="Roboto" panose="02000000000000000000" pitchFamily="2" charset="0"/>
                        </a:rPr>
                        <a:t>(</a:t>
                      </a:r>
                      <a:r>
                        <a:rPr lang="es-NI" dirty="0" err="1">
                          <a:latin typeface="Roboto" panose="02000000000000000000" pitchFamily="2" charset="0"/>
                          <a:ea typeface="Roboto" panose="02000000000000000000" pitchFamily="2" charset="0"/>
                          <a:cs typeface="Roboto" panose="02000000000000000000" pitchFamily="2" charset="0"/>
                        </a:rPr>
                        <a:t>Remote</a:t>
                      </a:r>
                      <a:r>
                        <a:rPr lang="es-NI" dirty="0">
                          <a:latin typeface="Roboto" panose="02000000000000000000" pitchFamily="2" charset="0"/>
                          <a:ea typeface="Roboto" panose="02000000000000000000" pitchFamily="2" charset="0"/>
                          <a:cs typeface="Roboto" panose="02000000000000000000" pitchFamily="2" charset="0"/>
                        </a:rPr>
                        <a:t> </a:t>
                      </a:r>
                      <a:r>
                        <a:rPr lang="es-NI" dirty="0" err="1">
                          <a:latin typeface="Roboto" panose="02000000000000000000" pitchFamily="2" charset="0"/>
                          <a:ea typeface="Roboto" panose="02000000000000000000" pitchFamily="2" charset="0"/>
                          <a:cs typeface="Roboto" panose="02000000000000000000" pitchFamily="2" charset="0"/>
                        </a:rPr>
                        <a:t>Procedure</a:t>
                      </a:r>
                      <a:r>
                        <a:rPr lang="es-NI" dirty="0">
                          <a:latin typeface="Roboto" panose="02000000000000000000" pitchFamily="2" charset="0"/>
                          <a:ea typeface="Roboto" panose="02000000000000000000" pitchFamily="2" charset="0"/>
                          <a:cs typeface="Roboto" panose="02000000000000000000" pitchFamily="2" charset="0"/>
                        </a:rPr>
                        <a:t> </a:t>
                      </a:r>
                      <a:r>
                        <a:rPr lang="es-NI" dirty="0" err="1">
                          <a:latin typeface="Roboto" panose="02000000000000000000" pitchFamily="2" charset="0"/>
                          <a:ea typeface="Roboto" panose="02000000000000000000" pitchFamily="2" charset="0"/>
                          <a:cs typeface="Roboto" panose="02000000000000000000" pitchFamily="2" charset="0"/>
                        </a:rPr>
                        <a:t>Call</a:t>
                      </a:r>
                      <a:r>
                        <a:rPr lang="es-NI" dirty="0">
                          <a:latin typeface="Roboto" panose="02000000000000000000" pitchFamily="2" charset="0"/>
                          <a:ea typeface="Roboto" panose="02000000000000000000" pitchFamily="2" charset="0"/>
                          <a:cs typeface="Roboto" panose="02000000000000000000" pitchFamily="2" charset="0"/>
                        </a:rPr>
                        <a:t>) </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Servicios invocados vía ruta por URL</a:t>
                      </a:r>
                    </a:p>
                  </a:txBody>
                  <a:tcPr/>
                </a:tc>
                <a:extLst>
                  <a:ext uri="{0D108BD9-81ED-4DB2-BD59-A6C34878D82A}">
                    <a16:rowId xmlns:a16="http://schemas.microsoft.com/office/drawing/2014/main" val="4206136590"/>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5</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La transferencia es por diferentes protocolos como HTTP, SMTP, FTP…</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La transferencia se realiza únicamente en HTTP</a:t>
                      </a:r>
                    </a:p>
                  </a:txBody>
                  <a:tcPr/>
                </a:tc>
                <a:extLst>
                  <a:ext uri="{0D108BD9-81ED-4DB2-BD59-A6C34878D82A}">
                    <a16:rowId xmlns:a16="http://schemas.microsoft.com/office/drawing/2014/main" val="1457840708"/>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6</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Utiliza WSDL por cada comunicación entre cliente – servidor.</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Utiliza JSON o XML para enviar y recibir información.</a:t>
                      </a:r>
                    </a:p>
                  </a:txBody>
                  <a:tcPr/>
                </a:tc>
                <a:extLst>
                  <a:ext uri="{0D108BD9-81ED-4DB2-BD59-A6C34878D82A}">
                    <a16:rowId xmlns:a16="http://schemas.microsoft.com/office/drawing/2014/main" val="2506169408"/>
                  </a:ext>
                </a:extLst>
              </a:tr>
              <a:tr h="699323">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7</a:t>
                      </a:r>
                    </a:p>
                  </a:txBody>
                  <a:tcPr/>
                </a:tc>
                <a:tc>
                  <a:txBody>
                    <a:bodyPr/>
                    <a:lstStyle/>
                    <a:p>
                      <a:pPr algn="ctr"/>
                      <a:r>
                        <a:rPr lang="es-NI" dirty="0">
                          <a:latin typeface="Roboto" panose="02000000000000000000" pitchFamily="2" charset="0"/>
                          <a:ea typeface="Roboto" panose="02000000000000000000" pitchFamily="2" charset="0"/>
                          <a:cs typeface="Roboto" panose="02000000000000000000" pitchFamily="2" charset="0"/>
                        </a:rPr>
                        <a:t>Difícilmente </a:t>
                      </a:r>
                      <a:r>
                        <a:rPr lang="es-NI" dirty="0" err="1">
                          <a:latin typeface="Roboto" panose="02000000000000000000" pitchFamily="2" charset="0"/>
                          <a:ea typeface="Roboto" panose="02000000000000000000" pitchFamily="2" charset="0"/>
                          <a:cs typeface="Roboto" panose="02000000000000000000" pitchFamily="2" charset="0"/>
                        </a:rPr>
                        <a:t>implementable</a:t>
                      </a:r>
                      <a:r>
                        <a:rPr lang="es-NI" dirty="0">
                          <a:latin typeface="Roboto" panose="02000000000000000000" pitchFamily="2" charset="0"/>
                          <a:ea typeface="Roboto" panose="02000000000000000000" pitchFamily="2" charset="0"/>
                          <a:cs typeface="Roboto" panose="02000000000000000000" pitchFamily="2" charset="0"/>
                        </a:rPr>
                        <a:t> en </a:t>
                      </a:r>
                      <a:r>
                        <a:rPr lang="es-NI" dirty="0" err="1">
                          <a:latin typeface="Roboto" panose="02000000000000000000" pitchFamily="2" charset="0"/>
                          <a:ea typeface="Roboto" panose="02000000000000000000" pitchFamily="2" charset="0"/>
                          <a:cs typeface="Roboto" panose="02000000000000000000" pitchFamily="2" charset="0"/>
                        </a:rPr>
                        <a:t>Javascript</a:t>
                      </a:r>
                      <a:r>
                        <a:rPr lang="es-NI" dirty="0">
                          <a:latin typeface="Roboto" panose="02000000000000000000" pitchFamily="2" charset="0"/>
                          <a:ea typeface="Roboto" panose="02000000000000000000" pitchFamily="2" charset="0"/>
                          <a:cs typeface="Roboto" panose="02000000000000000000" pitchFamily="2" charset="0"/>
                        </a:rPr>
                        <a:t>.</a:t>
                      </a:r>
                    </a:p>
                  </a:txBody>
                  <a:tcPr/>
                </a:tc>
                <a:tc>
                  <a:txBody>
                    <a:bodyPr/>
                    <a:lstStyle/>
                    <a:p>
                      <a:pPr algn="ctr"/>
                      <a:r>
                        <a:rPr lang="es-NI" dirty="0" err="1">
                          <a:latin typeface="Roboto" panose="02000000000000000000" pitchFamily="2" charset="0"/>
                          <a:ea typeface="Roboto" panose="02000000000000000000" pitchFamily="2" charset="0"/>
                          <a:cs typeface="Roboto" panose="02000000000000000000" pitchFamily="2" charset="0"/>
                        </a:rPr>
                        <a:t>Facil</a:t>
                      </a:r>
                      <a:r>
                        <a:rPr lang="es-NI" dirty="0">
                          <a:latin typeface="Roboto" panose="02000000000000000000" pitchFamily="2" charset="0"/>
                          <a:ea typeface="Roboto" panose="02000000000000000000" pitchFamily="2" charset="0"/>
                          <a:cs typeface="Roboto" panose="02000000000000000000" pitchFamily="2" charset="0"/>
                        </a:rPr>
                        <a:t> implementación con </a:t>
                      </a:r>
                      <a:r>
                        <a:rPr lang="es-NI" dirty="0" err="1">
                          <a:latin typeface="Roboto" panose="02000000000000000000" pitchFamily="2" charset="0"/>
                          <a:ea typeface="Roboto" panose="02000000000000000000" pitchFamily="2" charset="0"/>
                          <a:cs typeface="Roboto" panose="02000000000000000000" pitchFamily="2" charset="0"/>
                        </a:rPr>
                        <a:t>Javascript</a:t>
                      </a:r>
                      <a:r>
                        <a:rPr lang="es-NI" dirty="0">
                          <a:latin typeface="Roboto" panose="02000000000000000000" pitchFamily="2" charset="0"/>
                          <a:ea typeface="Roboto" panose="02000000000000000000" pitchFamily="2" charset="0"/>
                          <a:cs typeface="Roboto" panose="02000000000000000000" pitchFamily="2" charset="0"/>
                        </a:rPr>
                        <a:t>.</a:t>
                      </a:r>
                    </a:p>
                  </a:txBody>
                  <a:tcPr/>
                </a:tc>
                <a:extLst>
                  <a:ext uri="{0D108BD9-81ED-4DB2-BD59-A6C34878D82A}">
                    <a16:rowId xmlns:a16="http://schemas.microsoft.com/office/drawing/2014/main" val="173785384"/>
                  </a:ext>
                </a:extLst>
              </a:tr>
            </a:tbl>
          </a:graphicData>
        </a:graphic>
      </p:graphicFrame>
    </p:spTree>
    <p:extLst>
      <p:ext uri="{BB962C8B-B14F-4D97-AF65-F5344CB8AC3E}">
        <p14:creationId xmlns:p14="http://schemas.microsoft.com/office/powerpoint/2010/main" val="53654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Implementando REST con WordPress</a:t>
            </a:r>
          </a:p>
        </p:txBody>
      </p:sp>
      <p:sp>
        <p:nvSpPr>
          <p:cNvPr id="3" name="Marcador de posición de texto 2"/>
          <p:cNvSpPr>
            <a:spLocks noGrp="1"/>
          </p:cNvSpPr>
          <p:nvPr>
            <p:ph type="body" idx="1"/>
          </p:nvPr>
        </p:nvSpPr>
        <p:spPr>
          <a:xfrm>
            <a:off x="566527" y="878854"/>
            <a:ext cx="8484707" cy="5694224"/>
          </a:xfrm>
        </p:spPr>
        <p:txBody>
          <a:bodyPr>
            <a:normAutofit/>
          </a:bodyPr>
          <a:lstStyle/>
          <a:p>
            <a:pPr marL="342900" indent="-342900" algn="just">
              <a:buFont typeface="Arial" panose="020B0604020202020204" pitchFamily="34" charset="0"/>
              <a:buChar char="•"/>
            </a:pPr>
            <a:r>
              <a:rPr lang="es-NI" sz="2200" noProof="1">
                <a:latin typeface="Roboto" panose="02000000000000000000" pitchFamily="2" charset="0"/>
                <a:ea typeface="Roboto" panose="02000000000000000000" pitchFamily="2" charset="0"/>
                <a:cs typeface="Roboto" panose="02000000000000000000" pitchFamily="2" charset="0"/>
              </a:rPr>
              <a:t>Implementacion a través del plugin WP-API.</a:t>
            </a:r>
          </a:p>
          <a:p>
            <a:pPr marL="342900" indent="-342900" algn="just">
              <a:buFont typeface="Arial" panose="020B0604020202020204" pitchFamily="34" charset="0"/>
              <a:buChar char="•"/>
            </a:pPr>
            <a:r>
              <a:rPr lang="es-NI" sz="2200" noProof="1">
                <a:latin typeface="Roboto" panose="02000000000000000000" pitchFamily="2" charset="0"/>
                <a:ea typeface="Roboto" panose="02000000000000000000" pitchFamily="2" charset="0"/>
                <a:cs typeface="Roboto" panose="02000000000000000000" pitchFamily="2" charset="0"/>
              </a:rPr>
              <a:t>Beneficios de migrar mi proyecto wordpress a APIS basadas en REST</a:t>
            </a:r>
          </a:p>
          <a:p>
            <a:pPr marL="342900" indent="-342900" algn="just">
              <a:buFont typeface="Arial" panose="020B0604020202020204" pitchFamily="34" charset="0"/>
              <a:buChar char="•"/>
            </a:pPr>
            <a:r>
              <a:rPr lang="es-NI" sz="2200" noProof="1">
                <a:latin typeface="Roboto" panose="02000000000000000000" pitchFamily="2" charset="0"/>
                <a:ea typeface="Roboto" panose="02000000000000000000" pitchFamily="2" charset="0"/>
                <a:cs typeface="Roboto" panose="02000000000000000000" pitchFamily="2" charset="0"/>
              </a:rPr>
              <a:t>Estado actual de sitios Wordpress basados en API-REST.</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spTree>
    <p:extLst>
      <p:ext uri="{BB962C8B-B14F-4D97-AF65-F5344CB8AC3E}">
        <p14:creationId xmlns:p14="http://schemas.microsoft.com/office/powerpoint/2010/main" val="19469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noProof="1">
                <a:latin typeface="Fonarto" pitchFamily="50" charset="0"/>
              </a:rPr>
              <a:t>Gracias!</a:t>
            </a:r>
          </a:p>
        </p:txBody>
      </p:sp>
      <p:sp>
        <p:nvSpPr>
          <p:cNvPr id="3" name="Marcador de posición de contenido 2"/>
          <p:cNvSpPr>
            <a:spLocks noGrp="1"/>
          </p:cNvSpPr>
          <p:nvPr>
            <p:ph idx="1"/>
          </p:nvPr>
        </p:nvSpPr>
        <p:spPr>
          <a:xfrm>
            <a:off x="1295400" y="1828800"/>
            <a:ext cx="9601200" cy="4343400"/>
          </a:xfrm>
        </p:spPr>
        <p:txBody>
          <a:bodyPr/>
          <a:lstStyle/>
          <a:p>
            <a:pPr algn="ctr"/>
            <a:r>
              <a:rPr lang="es-ES" noProof="1">
                <a:latin typeface="Roboto" panose="02000000000000000000" pitchFamily="2" charset="0"/>
                <a:ea typeface="Roboto" panose="02000000000000000000" pitchFamily="2" charset="0"/>
                <a:cs typeface="Roboto" panose="02000000000000000000" pitchFamily="2" charset="0"/>
              </a:rPr>
              <a:t>Correo: </a:t>
            </a:r>
            <a:r>
              <a:rPr lang="es-ES" noProof="1">
                <a:latin typeface="Roboto" panose="02000000000000000000" pitchFamily="2" charset="0"/>
                <a:ea typeface="Roboto" panose="02000000000000000000" pitchFamily="2" charset="0"/>
                <a:cs typeface="Roboto" panose="02000000000000000000" pitchFamily="2" charset="0"/>
                <a:hlinkClick r:id="rId3"/>
              </a:rPr>
              <a:t>Ronald@r2byte-solutions.com</a:t>
            </a:r>
            <a:endParaRPr lang="es-ES" noProof="1">
              <a:latin typeface="Roboto" panose="02000000000000000000" pitchFamily="2" charset="0"/>
              <a:ea typeface="Roboto" panose="02000000000000000000" pitchFamily="2" charset="0"/>
              <a:cs typeface="Roboto" panose="02000000000000000000" pitchFamily="2" charset="0"/>
            </a:endParaRPr>
          </a:p>
          <a:p>
            <a:pPr algn="ctr"/>
            <a:r>
              <a:rPr lang="es-ES" noProof="1">
                <a:latin typeface="Roboto" panose="02000000000000000000" pitchFamily="2" charset="0"/>
                <a:ea typeface="Roboto" panose="02000000000000000000" pitchFamily="2" charset="0"/>
                <a:cs typeface="Roboto" panose="02000000000000000000" pitchFamily="2" charset="0"/>
              </a:rPr>
              <a:t>Web: </a:t>
            </a:r>
            <a:r>
              <a:rPr lang="es-ES" noProof="1">
                <a:latin typeface="Roboto" panose="02000000000000000000" pitchFamily="2" charset="0"/>
                <a:ea typeface="Roboto" panose="02000000000000000000" pitchFamily="2" charset="0"/>
                <a:cs typeface="Roboto" panose="02000000000000000000" pitchFamily="2" charset="0"/>
                <a:hlinkClick r:id="rId4"/>
              </a:rPr>
              <a:t>http://r2byte-solutions.com</a:t>
            </a:r>
            <a:endParaRPr lang="es-ES" noProof="1">
              <a:latin typeface="Roboto" panose="02000000000000000000" pitchFamily="2" charset="0"/>
              <a:ea typeface="Roboto" panose="02000000000000000000" pitchFamily="2" charset="0"/>
              <a:cs typeface="Roboto" panose="02000000000000000000" pitchFamily="2" charset="0"/>
            </a:endParaRPr>
          </a:p>
          <a:p>
            <a:pPr algn="ctr"/>
            <a:endParaRPr lang="es-ES" noProof="1">
              <a:latin typeface="Roboto" panose="02000000000000000000" pitchFamily="2" charset="0"/>
              <a:ea typeface="Roboto" panose="02000000000000000000" pitchFamily="2" charset="0"/>
              <a:cs typeface="Roboto" panose="02000000000000000000" pitchFamily="2" charset="0"/>
            </a:endParaRPr>
          </a:p>
        </p:txBody>
      </p:sp>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476" y="3319844"/>
            <a:ext cx="2819048" cy="28190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a:latin typeface="Early Times Bold Demo" panose="02000500000000000000" pitchFamily="2" charset="0"/>
                <a:ea typeface="Roboto" panose="02000000000000000000" pitchFamily="2" charset="0"/>
                <a:cs typeface="Roboto" panose="02000000000000000000" pitchFamily="2" charset="0"/>
              </a:rPr>
              <a:t>¿Quién Soy?</a:t>
            </a:r>
          </a:p>
        </p:txBody>
      </p:sp>
      <p:sp>
        <p:nvSpPr>
          <p:cNvPr id="3" name="Marcador de posición de contenido 2"/>
          <p:cNvSpPr>
            <a:spLocks noGrp="1"/>
          </p:cNvSpPr>
          <p:nvPr>
            <p:ph idx="1"/>
          </p:nvPr>
        </p:nvSpPr>
        <p:spPr/>
        <p:txBody>
          <a:bodyPr/>
          <a:lstStyle/>
          <a:p>
            <a:pPr marL="0" indent="0">
              <a:buClr>
                <a:srgbClr val="595959"/>
              </a:buClr>
              <a:buNone/>
            </a:pPr>
            <a:r>
              <a:rPr lang="es-ES" sz="2800" dirty="0">
                <a:solidFill>
                  <a:srgbClr val="1EB8C1"/>
                </a:solidFill>
                <a:latin typeface="Fonarto" pitchFamily="50" charset="0"/>
                <a:ea typeface="Roboto" panose="02000000000000000000" pitchFamily="2" charset="0"/>
                <a:cs typeface="Roboto" panose="02000000000000000000" pitchFamily="2" charset="0"/>
              </a:rPr>
              <a:t>Ronald Alexander Rizo</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Estudiante de Ing. Informática y Telecomunicaciones.</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Amante de WordPress.</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Desarrollador Web Back-</a:t>
            </a:r>
            <a:r>
              <a:rPr lang="es-ES" sz="2100" dirty="0" err="1">
                <a:solidFill>
                  <a:srgbClr val="595959"/>
                </a:solidFill>
                <a:latin typeface="Roboto" panose="02000000000000000000" pitchFamily="2" charset="0"/>
                <a:ea typeface="Roboto" panose="02000000000000000000" pitchFamily="2" charset="0"/>
                <a:cs typeface="Roboto" panose="02000000000000000000" pitchFamily="2" charset="0"/>
              </a:rPr>
              <a:t>End</a:t>
            </a: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Investigador de Seguridad Informática.</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Programador (PHP, Java, C#, Python).</a:t>
            </a:r>
          </a:p>
          <a:p>
            <a:pPr defTabSz="914400">
              <a:lnSpc>
                <a:spcPct val="90000"/>
              </a:lnSpc>
              <a:spcBef>
                <a:spcPts val="1800"/>
              </a:spcBef>
              <a:buClr>
                <a:srgbClr val="595959"/>
              </a:buClr>
              <a:buFontTx/>
              <a:buChar cha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Fundador de R2Byte </a:t>
            </a:r>
            <a:r>
              <a:rPr lang="es-ES" sz="2100" dirty="0" err="1">
                <a:solidFill>
                  <a:srgbClr val="595959"/>
                </a:solidFill>
                <a:latin typeface="Roboto" panose="02000000000000000000" pitchFamily="2" charset="0"/>
                <a:ea typeface="Roboto" panose="02000000000000000000" pitchFamily="2" charset="0"/>
                <a:cs typeface="Roboto" panose="02000000000000000000" pitchFamily="2" charset="0"/>
              </a:rPr>
              <a:t>Solutions</a:t>
            </a: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a:t>
            </a:r>
          </a:p>
          <a:p>
            <a:pPr marL="0" indent="0" defTabSz="914400">
              <a:lnSpc>
                <a:spcPct val="90000"/>
              </a:lnSpc>
              <a:spcBef>
                <a:spcPts val="1800"/>
              </a:spcBef>
              <a:buClr>
                <a:srgbClr val="595959"/>
              </a:buClr>
              <a:buNone/>
            </a:pPr>
            <a:endParaRPr lang="es-ES" sz="2400" dirty="0">
              <a:solidFill>
                <a:srgbClr val="595959"/>
              </a:solidFill>
              <a:latin typeface="Roboto" panose="02000000000000000000" pitchFamily="2" charset="0"/>
              <a:ea typeface="Roboto" panose="02000000000000000000" pitchFamily="2" charset="0"/>
              <a:cs typeface="Roboto" panose="02000000000000000000" pitchFamily="2" charset="0"/>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8831" y="197239"/>
            <a:ext cx="897808" cy="897808"/>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lnSpc>
                <a:spcPct val="90000"/>
              </a:lnSpc>
              <a:spcBef>
                <a:spcPts val="0"/>
              </a:spcBef>
              <a:buNone/>
            </a:pPr>
            <a:r>
              <a:rPr lang="es-ES" dirty="0">
                <a:latin typeface="Early Times Bold Demo" panose="02000500000000000000" pitchFamily="2" charset="0"/>
                <a:ea typeface="Roboto" panose="02000000000000000000" pitchFamily="2" charset="0"/>
                <a:cs typeface="Roboto" panose="02000000000000000000" pitchFamily="2" charset="0"/>
              </a:rPr>
              <a:t>Agenda</a:t>
            </a:r>
          </a:p>
        </p:txBody>
      </p:sp>
      <p:sp>
        <p:nvSpPr>
          <p:cNvPr id="3" name="Marcador de posición de contenido 2"/>
          <p:cNvSpPr>
            <a:spLocks noGrp="1"/>
          </p:cNvSpPr>
          <p:nvPr>
            <p:ph idx="1"/>
          </p:nvPr>
        </p:nvSpPr>
        <p:spPr/>
        <p:txBody>
          <a:bodyPr>
            <a:normAutofit/>
          </a:bodyPr>
          <a:lstStyle/>
          <a:p>
            <a:pPr defTabSz="914400">
              <a:lnSpc>
                <a:spcPct val="90000"/>
              </a:lnSpc>
              <a:spcBef>
                <a:spcPts val="1800"/>
              </a:spcBef>
              <a:buClr>
                <a:srgbClr val="595959"/>
              </a:buCl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Entendiendo REST</a:t>
            </a:r>
          </a:p>
          <a:p>
            <a:pPr marL="0" indent="0" defTabSz="914400">
              <a:lnSpc>
                <a:spcPct val="90000"/>
              </a:lnSpc>
              <a:spcBef>
                <a:spcPts val="1800"/>
              </a:spcBef>
              <a:buClr>
                <a:srgbClr val="595959"/>
              </a:buClr>
              <a:buNone/>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	- ¿Qué son los WS?</a:t>
            </a:r>
          </a:p>
          <a:p>
            <a:pPr marL="0" indent="0" defTabSz="914400">
              <a:lnSpc>
                <a:spcPct val="90000"/>
              </a:lnSpc>
              <a:spcBef>
                <a:spcPts val="1800"/>
              </a:spcBef>
              <a:buClr>
                <a:srgbClr val="595959"/>
              </a:buClr>
              <a:buNone/>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	- Orígenes de REST</a:t>
            </a:r>
          </a:p>
          <a:p>
            <a:pPr marL="0" indent="0" defTabSz="914400">
              <a:lnSpc>
                <a:spcPct val="90000"/>
              </a:lnSpc>
              <a:spcBef>
                <a:spcPts val="1800"/>
              </a:spcBef>
              <a:buClr>
                <a:srgbClr val="595959"/>
              </a:buClr>
              <a:buNone/>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	- Funcionamiento</a:t>
            </a:r>
          </a:p>
          <a:p>
            <a:pPr defTabSz="914400">
              <a:lnSpc>
                <a:spcPct val="90000"/>
              </a:lnSpc>
              <a:spcBef>
                <a:spcPts val="1800"/>
              </a:spcBef>
              <a:buClr>
                <a:srgbClr val="595959"/>
              </a:buCl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Ventajas y Desventajas</a:t>
            </a:r>
          </a:p>
          <a:p>
            <a:pPr>
              <a:buClr>
                <a:srgbClr val="595959"/>
              </a:buCl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SOAP vs REST</a:t>
            </a:r>
          </a:p>
          <a:p>
            <a:pPr>
              <a:buClr>
                <a:srgbClr val="595959"/>
              </a:buCl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Arquitectura de un proyecto basado en REST.</a:t>
            </a:r>
          </a:p>
          <a:p>
            <a:pPr defTabSz="914400">
              <a:lnSpc>
                <a:spcPct val="90000"/>
              </a:lnSpc>
              <a:spcBef>
                <a:spcPts val="1800"/>
              </a:spcBef>
              <a:buClr>
                <a:srgbClr val="595959"/>
              </a:buClr>
            </a:pPr>
            <a:r>
              <a:rPr lang="es-ES" sz="2100" dirty="0">
                <a:solidFill>
                  <a:srgbClr val="595959"/>
                </a:solidFill>
                <a:latin typeface="Roboto" panose="02000000000000000000" pitchFamily="2" charset="0"/>
                <a:ea typeface="Roboto" panose="02000000000000000000" pitchFamily="2" charset="0"/>
                <a:cs typeface="Roboto" panose="02000000000000000000" pitchFamily="2" charset="0"/>
              </a:rPr>
              <a:t>Implementación con WordPress</a:t>
            </a: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8831" y="197239"/>
            <a:ext cx="897808" cy="897808"/>
          </a:xfrm>
          <a:prstGeom prst="rect">
            <a:avLst/>
          </a:prstGeom>
        </p:spPr>
      </p:pic>
    </p:spTree>
    <p:extLst>
      <p:ext uri="{BB962C8B-B14F-4D97-AF65-F5344CB8AC3E}">
        <p14:creationId xmlns:p14="http://schemas.microsoft.com/office/powerpoint/2010/main" val="22065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¿Qué son los Web Services?</a:t>
            </a:r>
          </a:p>
        </p:txBody>
      </p:sp>
      <p:sp>
        <p:nvSpPr>
          <p:cNvPr id="3" name="Marcador de posición de texto 2"/>
          <p:cNvSpPr>
            <a:spLocks noGrp="1"/>
          </p:cNvSpPr>
          <p:nvPr>
            <p:ph type="body" idx="1"/>
          </p:nvPr>
        </p:nvSpPr>
        <p:spPr>
          <a:xfrm>
            <a:off x="566527" y="878854"/>
            <a:ext cx="8484707" cy="5694224"/>
          </a:xfrm>
        </p:spPr>
        <p:txBody>
          <a:bodyPr>
            <a:normAutofit/>
          </a:bodyPr>
          <a:lstStyle/>
          <a:p>
            <a:pPr algn="just"/>
            <a:r>
              <a:rPr lang="es-NI" sz="2000" noProof="1">
                <a:latin typeface="Roboto" panose="02000000000000000000" pitchFamily="2" charset="0"/>
                <a:ea typeface="Roboto" panose="02000000000000000000" pitchFamily="2" charset="0"/>
                <a:cs typeface="Roboto" panose="02000000000000000000" pitchFamily="2" charset="0"/>
              </a:rPr>
              <a:t>Un servicio web (en inglés, web service o web services) es una tecnología que utiliza un conjunto de protocolos y estándares que sirven para intercambiar datos entre aplicaciones. Distintas aplicaciones de software desarrolladas en lenguajes de programación diferentes, y ejecutadas sobre cualquier plataforma, pueden utilizar los servicios web para intercambiar datos en redes de ordenadores como Internet.</a:t>
            </a:r>
            <a:endParaRPr lang="es-ES" sz="2000" noProof="1">
              <a:latin typeface="Roboto" panose="02000000000000000000" pitchFamily="2" charset="0"/>
              <a:ea typeface="Roboto" panose="02000000000000000000" pitchFamily="2" charset="0"/>
              <a:cs typeface="Roboto" panose="02000000000000000000" pitchFamily="2"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9683" y="3509776"/>
            <a:ext cx="5830957" cy="20269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Origenes de REST</a:t>
            </a:r>
          </a:p>
        </p:txBody>
      </p:sp>
      <p:sp>
        <p:nvSpPr>
          <p:cNvPr id="3" name="Marcador de posición de texto 2"/>
          <p:cNvSpPr>
            <a:spLocks noGrp="1"/>
          </p:cNvSpPr>
          <p:nvPr>
            <p:ph type="body" idx="1"/>
          </p:nvPr>
        </p:nvSpPr>
        <p:spPr>
          <a:xfrm>
            <a:off x="566527" y="878854"/>
            <a:ext cx="8484707" cy="5694224"/>
          </a:xfrm>
        </p:spPr>
        <p:txBody>
          <a:bodyPr>
            <a:normAutofit/>
          </a:bodyPr>
          <a:lstStyle/>
          <a:p>
            <a:pPr algn="just"/>
            <a:r>
              <a:rPr lang="es-NI" sz="2200" noProof="1">
                <a:latin typeface="Roboto" panose="02000000000000000000" pitchFamily="2" charset="0"/>
                <a:ea typeface="Roboto" panose="02000000000000000000" pitchFamily="2" charset="0"/>
                <a:cs typeface="Roboto" panose="02000000000000000000" pitchFamily="2" charset="0"/>
              </a:rPr>
              <a:t>REST es un estilo de arquitectura software para sistemas hipermedia distribuidos como la World Wide Web. El término se originó en el año 2000, en una tesis doctoral sobre la web escrita por </a:t>
            </a:r>
            <a:r>
              <a:rPr lang="es-NI" sz="2200" b="1" i="1" noProof="1">
                <a:latin typeface="Roboto" panose="02000000000000000000" pitchFamily="2" charset="0"/>
                <a:ea typeface="Roboto" panose="02000000000000000000" pitchFamily="2" charset="0"/>
                <a:cs typeface="Roboto" panose="02000000000000000000" pitchFamily="2" charset="0"/>
              </a:rPr>
              <a:t>Roy Fielding</a:t>
            </a:r>
            <a:r>
              <a:rPr lang="es-NI" sz="2200" noProof="1">
                <a:latin typeface="Roboto" panose="02000000000000000000" pitchFamily="2" charset="0"/>
                <a:ea typeface="Roboto" panose="02000000000000000000" pitchFamily="2" charset="0"/>
                <a:cs typeface="Roboto" panose="02000000000000000000" pitchFamily="2" charset="0"/>
              </a:rPr>
              <a:t>, uno de los principales autores de la especificación del protocolo HTTP y ha pasado a ser ampliamente utilizado por la comunidad de desarrollo.</a:t>
            </a:r>
          </a:p>
          <a:p>
            <a:pPr algn="just"/>
            <a:endParaRPr lang="es-ES" sz="2200" noProof="1">
              <a:latin typeface="Roboto" panose="02000000000000000000" pitchFamily="2" charset="0"/>
              <a:ea typeface="Roboto" panose="02000000000000000000" pitchFamily="2" charset="0"/>
              <a:cs typeface="Roboto" panose="02000000000000000000" pitchFamily="2"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234" y="2630073"/>
            <a:ext cx="2794000" cy="37211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672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Origenes de REST</a:t>
            </a:r>
          </a:p>
        </p:txBody>
      </p:sp>
      <p:sp>
        <p:nvSpPr>
          <p:cNvPr id="3" name="Marcador de posición de texto 2"/>
          <p:cNvSpPr>
            <a:spLocks noGrp="1"/>
          </p:cNvSpPr>
          <p:nvPr>
            <p:ph type="body" idx="1"/>
          </p:nvPr>
        </p:nvSpPr>
        <p:spPr>
          <a:xfrm>
            <a:off x="566527" y="878854"/>
            <a:ext cx="8484707" cy="5694224"/>
          </a:xfrm>
        </p:spPr>
        <p:txBody>
          <a:bodyPr>
            <a:normAutofit/>
          </a:bodyPr>
          <a:lstStyle/>
          <a:p>
            <a:pPr algn="just"/>
            <a:r>
              <a:rPr lang="es-NI" sz="2200" noProof="1">
                <a:latin typeface="Roboto" panose="02000000000000000000" pitchFamily="2" charset="0"/>
                <a:ea typeface="Roboto" panose="02000000000000000000" pitchFamily="2" charset="0"/>
                <a:cs typeface="Roboto" panose="02000000000000000000" pitchFamily="2" charset="0"/>
              </a:rPr>
              <a:t>REST se refería originalmente a un conjunto de principios de arquitectura, En la actualidad se usa en el sentido más amplio para describir cualquier interfaz entre sistemas que utilice directamente HTTP para obtener datos o indicar la ejecución de operaciones sobre los datos, en cualquier formato (XML, JSON, etc)</a:t>
            </a:r>
            <a:endParaRPr lang="es-ES" sz="2200" noProof="1">
              <a:latin typeface="Roboto" panose="02000000000000000000" pitchFamily="2" charset="0"/>
              <a:ea typeface="Roboto" panose="02000000000000000000" pitchFamily="2" charset="0"/>
              <a:cs typeface="Roboto" panose="02000000000000000000" pitchFamily="2"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pic>
        <p:nvPicPr>
          <p:cNvPr id="7" name="Imagen 6"/>
          <p:cNvPicPr>
            <a:picLocks noChangeAspect="1"/>
          </p:cNvPicPr>
          <p:nvPr/>
        </p:nvPicPr>
        <p:blipFill>
          <a:blip r:embed="rId4"/>
          <a:stretch>
            <a:fillRect/>
          </a:stretch>
        </p:blipFill>
        <p:spPr>
          <a:xfrm>
            <a:off x="566527" y="2971040"/>
            <a:ext cx="5572125" cy="3486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785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Funcionamiento de REST</a:t>
            </a:r>
          </a:p>
        </p:txBody>
      </p:sp>
      <p:sp>
        <p:nvSpPr>
          <p:cNvPr id="3" name="Marcador de posición de texto 2"/>
          <p:cNvSpPr>
            <a:spLocks noGrp="1"/>
          </p:cNvSpPr>
          <p:nvPr>
            <p:ph type="body" idx="1"/>
          </p:nvPr>
        </p:nvSpPr>
        <p:spPr>
          <a:xfrm>
            <a:off x="566527" y="878854"/>
            <a:ext cx="8484707" cy="5694224"/>
          </a:xfrm>
        </p:spPr>
        <p:txBody>
          <a:bodyPr>
            <a:normAutofit/>
          </a:bodyPr>
          <a:lstStyle/>
          <a:p>
            <a:r>
              <a:rPr lang="es-ES" sz="2200" noProof="1">
                <a:latin typeface="Roboto" panose="02000000000000000000" pitchFamily="2" charset="0"/>
                <a:ea typeface="Roboto" panose="02000000000000000000" pitchFamily="2" charset="0"/>
                <a:cs typeface="Roboto" panose="02000000000000000000" pitchFamily="2" charset="0"/>
              </a:rPr>
              <a:t>REST es una arquitectura de envio y obtención de datos entre servicios web. Utiliza envio y peticiones de datos via HTTP en todos sus métodos como (GET, POST, PUT, DELETE) y el retorno de estos mediante notaciones del tipo XML o JSON.</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pic>
        <p:nvPicPr>
          <p:cNvPr id="6" name="Imagen 5"/>
          <p:cNvPicPr>
            <a:picLocks noChangeAspect="1"/>
          </p:cNvPicPr>
          <p:nvPr/>
        </p:nvPicPr>
        <p:blipFill>
          <a:blip r:embed="rId4"/>
          <a:stretch>
            <a:fillRect/>
          </a:stretch>
        </p:blipFill>
        <p:spPr>
          <a:xfrm>
            <a:off x="2583139" y="2550698"/>
            <a:ext cx="5514975" cy="3800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111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Ventajas de utilizar REST</a:t>
            </a:r>
          </a:p>
        </p:txBody>
      </p:sp>
      <p:sp>
        <p:nvSpPr>
          <p:cNvPr id="3" name="Marcador de posición de texto 2"/>
          <p:cNvSpPr>
            <a:spLocks noGrp="1"/>
          </p:cNvSpPr>
          <p:nvPr>
            <p:ph type="body" idx="1"/>
          </p:nvPr>
        </p:nvSpPr>
        <p:spPr>
          <a:xfrm>
            <a:off x="566527" y="878854"/>
            <a:ext cx="8484707" cy="5694224"/>
          </a:xfrm>
        </p:spPr>
        <p:txBody>
          <a:bodyPr>
            <a:normAutofit/>
          </a:bodyPr>
          <a:lstStyle/>
          <a:p>
            <a:pPr marL="342900" indent="-342900">
              <a:buFont typeface="Arial" panose="020B0604020202020204" pitchFamily="34" charset="0"/>
              <a:buChar char="•"/>
            </a:pPr>
            <a:r>
              <a:rPr lang="es-ES" sz="2200" noProof="1">
                <a:latin typeface="Roboto" panose="02000000000000000000" pitchFamily="2" charset="0"/>
                <a:ea typeface="Roboto" panose="02000000000000000000" pitchFamily="2" charset="0"/>
                <a:cs typeface="Roboto" panose="02000000000000000000" pitchFamily="2" charset="0"/>
              </a:rPr>
              <a:t>Separación Cliente/Servidor.</a:t>
            </a:r>
          </a:p>
          <a:p>
            <a:pPr marL="342900" indent="-342900">
              <a:buFont typeface="Arial" panose="020B0604020202020204" pitchFamily="34" charset="0"/>
              <a:buChar char="•"/>
            </a:pPr>
            <a:r>
              <a:rPr lang="es-ES" sz="2200" noProof="1">
                <a:latin typeface="Roboto" panose="02000000000000000000" pitchFamily="2" charset="0"/>
                <a:ea typeface="Roboto" panose="02000000000000000000" pitchFamily="2" charset="0"/>
                <a:cs typeface="Roboto" panose="02000000000000000000" pitchFamily="2" charset="0"/>
              </a:rPr>
              <a:t>Independencia de tecnologías Cliente/Lenguaje.</a:t>
            </a:r>
          </a:p>
          <a:p>
            <a:pPr marL="342900" indent="-342900">
              <a:buFont typeface="Arial" panose="020B0604020202020204" pitchFamily="34" charset="0"/>
              <a:buChar char="•"/>
            </a:pPr>
            <a:r>
              <a:rPr lang="es-ES" sz="2200" noProof="1">
                <a:latin typeface="Roboto" panose="02000000000000000000" pitchFamily="2" charset="0"/>
                <a:ea typeface="Roboto" panose="02000000000000000000" pitchFamily="2" charset="0"/>
                <a:cs typeface="Roboto" panose="02000000000000000000" pitchFamily="2" charset="0"/>
              </a:rPr>
              <a:t>Fiabilidad, Escalabilidad y Flexibilidad.</a:t>
            </a:r>
          </a:p>
          <a:p>
            <a:pPr marL="342900" indent="-342900">
              <a:buFont typeface="Arial" panose="020B0604020202020204" pitchFamily="34" charset="0"/>
              <a:buChar char="•"/>
            </a:pPr>
            <a:r>
              <a:rPr lang="es-ES" sz="2200" noProof="1">
                <a:latin typeface="Roboto" panose="02000000000000000000" pitchFamily="2" charset="0"/>
                <a:ea typeface="Roboto" panose="02000000000000000000" pitchFamily="2" charset="0"/>
                <a:cs typeface="Roboto" panose="02000000000000000000" pitchFamily="2" charset="0"/>
              </a:rPr>
              <a:t>REST requiere menos recursos del servidor.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spTree>
    <p:extLst>
      <p:ext uri="{BB962C8B-B14F-4D97-AF65-F5344CB8AC3E}">
        <p14:creationId xmlns:p14="http://schemas.microsoft.com/office/powerpoint/2010/main" val="118816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494" y="334686"/>
            <a:ext cx="8046720" cy="544168"/>
          </a:xfrm>
        </p:spPr>
        <p:txBody>
          <a:bodyPr/>
          <a:lstStyle/>
          <a:p>
            <a:r>
              <a:rPr lang="es-ES" noProof="1">
                <a:solidFill>
                  <a:srgbClr val="EF7920"/>
                </a:solidFill>
                <a:latin typeface="Early Times Bold Demo" panose="02000500000000000000" pitchFamily="2" charset="0"/>
              </a:rPr>
              <a:t>SOAP vs REST</a:t>
            </a:r>
          </a:p>
        </p:txBody>
      </p:sp>
      <p:sp>
        <p:nvSpPr>
          <p:cNvPr id="3" name="Marcador de posición de texto 2"/>
          <p:cNvSpPr>
            <a:spLocks noGrp="1"/>
          </p:cNvSpPr>
          <p:nvPr>
            <p:ph type="body" idx="1"/>
          </p:nvPr>
        </p:nvSpPr>
        <p:spPr>
          <a:xfrm>
            <a:off x="566527" y="878854"/>
            <a:ext cx="8484707" cy="5694224"/>
          </a:xfrm>
        </p:spPr>
        <p:txBody>
          <a:bodyPr>
            <a:normAutofit/>
          </a:bodyPr>
          <a:lstStyle/>
          <a:p>
            <a:r>
              <a:rPr lang="es-ES" sz="2200" noProof="1">
                <a:latin typeface="Roboto" panose="02000000000000000000" pitchFamily="2" charset="0"/>
                <a:ea typeface="Roboto" panose="02000000000000000000" pitchFamily="2" charset="0"/>
                <a:cs typeface="Roboto" panose="02000000000000000000" pitchFamily="2" charset="0"/>
              </a:rPr>
              <a:t>Modelo de intercambio de información cliente – servidor en los distintos protocolos.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814" y="6129268"/>
            <a:ext cx="1619907" cy="44381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064" y="1788698"/>
            <a:ext cx="6076950" cy="4562475"/>
          </a:xfrm>
          <a:prstGeom prst="rect">
            <a:avLst/>
          </a:prstGeom>
        </p:spPr>
      </p:pic>
    </p:spTree>
    <p:extLst>
      <p:ext uri="{BB962C8B-B14F-4D97-AF65-F5344CB8AC3E}">
        <p14:creationId xmlns:p14="http://schemas.microsoft.com/office/powerpoint/2010/main" val="134613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_TP103431346" id="{7967F6BA-A0E9-4090-803B-5E1B26E67236}" vid="{D2858717-EA9D-40E4-B182-4BE6C8B5EBE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0D23229-ACB3-4158-AD37-197CF91833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521</Words>
  <Application>Microsoft Office PowerPoint</Application>
  <PresentationFormat>Panorámica</PresentationFormat>
  <Paragraphs>68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Book Antiqua</vt:lpstr>
      <vt:lpstr>Early Times Bold Demo</vt:lpstr>
      <vt:lpstr>Fonarto</vt:lpstr>
      <vt:lpstr>Roboto</vt:lpstr>
      <vt:lpstr>Sales Direction 16X9</vt:lpstr>
      <vt:lpstr>Introducción a REST API Con WordPress</vt:lpstr>
      <vt:lpstr>¿Quién Soy?</vt:lpstr>
      <vt:lpstr>Agenda</vt:lpstr>
      <vt:lpstr>¿Qué son los Web Services?</vt:lpstr>
      <vt:lpstr>Origenes de REST</vt:lpstr>
      <vt:lpstr>Origenes de REST</vt:lpstr>
      <vt:lpstr>Funcionamiento de REST</vt:lpstr>
      <vt:lpstr>Ventajas de utilizar REST</vt:lpstr>
      <vt:lpstr>SOAP vs REST</vt:lpstr>
      <vt:lpstr>SOAP vs REST</vt:lpstr>
      <vt:lpstr>Implementando REST con WordPress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2017-04-26T03:26:20Z</dcterms:created>
  <dcterms:modified xsi:type="dcterms:W3CDTF">2017-05-23T05:35:23Z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