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58" r:id="rId7"/>
    <p:sldId id="269" r:id="rId8"/>
    <p:sldId id="263" r:id="rId9"/>
    <p:sldId id="265" r:id="rId10"/>
    <p:sldId id="268" r:id="rId11"/>
    <p:sldId id="271" r:id="rId12"/>
    <p:sldId id="264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42E54A-99CD-4EE4-9735-BE973DD926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CB2BF-8209-4B54-8167-054FE74F7D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A8013-A709-4C35-A36C-44E5B58C8DD8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EE60-D51B-4309-BEE0-1C55E3CEB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E7E9C-7F93-44DA-A25A-C5CAA70B8B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736AB-2DD1-46C0-837D-0E72C25DA8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57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1E31-49C0-44F9-9A98-6FC6B92F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014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30B5B-BEE2-4B18-BE7D-125E1E5A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9164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599A-6BF8-426E-8EB5-54F90C0F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BDB2-780D-4231-85BC-D153FEB1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5914-E58F-4C69-B8CB-B00F7831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3E2F45-2D3D-4B0D-B39F-52D283AE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1893"/>
            <a:ext cx="517279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B6EB-D700-4D34-9B5E-A803948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6631-460D-4CEE-9837-E6676698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EF31-10E6-48A0-8AB5-4880EC3C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A83B-B00D-4CB1-BC75-171582BC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8F288-281A-44AE-8C98-E02BC004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5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19FF7-E41C-4820-A3B4-D46FB67EC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F63EC-A0F2-4A0F-8B38-EB4D28D1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5E8E-9ADA-4C8F-B465-309C168D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EAAF-CC76-4E53-A292-15CAF14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6778-D57B-4B47-BCEC-EAB45A04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C690-AE5C-4229-B266-2CE22D61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Arial Black" panose="020B0A040201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578D-5A8D-450A-85B5-164B1DAD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09C6-34B3-4544-B15E-3E06D1E8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113F-3AD8-4C50-A757-CB782AAE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D75B-DD38-42F1-993C-2A6C449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37782CB-0DF6-4014-9978-0ABFA3A24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890" y="1"/>
            <a:ext cx="1335109" cy="13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35BC-9FF3-4C6D-8F8B-685EFA48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7C12-79AF-46DC-9E17-BDB5DB1F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86B8-8CD6-4B23-AB0F-1A688605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B53C-24E1-4957-AEA1-EE08FCE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77A2-9A2B-4AA5-9817-79B73DBF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1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5A3F-9C38-4C3A-A9CD-406CCA2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0782-8AE6-4383-ACF3-FD1A02EE1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15343-B994-4668-B82F-BB61B672E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87E0-34B0-4CA1-9D9F-A39B817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7BAE-7895-4D89-98F6-6167EE36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D9D9-3131-476C-AE05-119120A7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4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6ABD-E441-4C8D-81FD-F78586FC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18255-35D4-45DF-B028-777C07A9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CEF2F-E2A7-4D48-BFD4-E50852079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A1F9C-DE19-4765-BFEC-B667412C5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0473-4A4C-4B60-B9A2-82D518227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3FDE2-8964-4966-9BD5-5299FC15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6DA2A-4439-49B1-96B8-232E96A9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E0B76-FD46-4471-9D0B-D23430A5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83105E3-812B-494F-A382-76340FDE7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890" y="1"/>
            <a:ext cx="1335109" cy="13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95BC-16B8-48D8-AAC9-30661CC1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DD0D1-2D92-49A6-A60B-E3891502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EFC14-E87C-45DD-A2DD-E841F83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7C743-7F99-4B9D-A0A3-13965FF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26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BE6A3-DBDA-4BCB-B1AF-B8B83415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0C8D7-A832-49F7-8A36-0D608DC4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D6474-739A-4545-B2E8-0AD26B5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09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CFF9-E444-4C54-9F9B-728E26A2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A8D9-27B0-46C3-8C9F-EA43DF7C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F6829-F845-4688-85CD-BF423FC14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B9D6B-3463-4C74-806B-DEAF29D3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85EA-B12A-448C-B750-646E7C3E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8597-6B6D-4E34-B0E4-8C36D89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51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A517-F3EA-456B-881B-F79EAF1D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6F1A0-59E8-4013-809D-61E85EC22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9B43C-9FB1-4A05-ADEE-F5BC9D9E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51F6-7439-48E8-9F0C-E85566AE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D0BF-8E2A-40A8-8F1B-8D8200CC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60A5-2387-4A1D-B1CD-05942637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8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 l="-15000" t="-31000" r="15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1783A-BE76-4679-85F4-26D32024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BCD5-E0CA-4899-903B-B539A24B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DEB6-FD22-44DF-9513-A3A9E107A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14CA-4158-4096-8A25-7053601F00F2}" type="datetimeFigureOut">
              <a:rPr lang="en-GB" smtClean="0"/>
              <a:t>20/05/2020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314B-C564-4132-83F5-24BD5C86F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045F-C111-4A60-8F1D-547CD393B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A2C7-E51F-4054-8ECA-C09FF76C4B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4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D20F-06DD-4CF3-9EB9-1364C0540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3139"/>
            <a:ext cx="12192000" cy="3093244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Modelling, Simulation, and Implementation of Linear Control for Asymmetric Multirotor Unmanned Aerial Vehicles</a:t>
            </a:r>
            <a:endParaRPr lang="en-GB" sz="4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CB9EC-23DE-4B0F-9276-46410A7AC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553" y="5090635"/>
            <a:ext cx="5521235" cy="5525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Akinola Alexander Dada</a:t>
            </a:r>
          </a:p>
        </p:txBody>
      </p:sp>
    </p:spTree>
    <p:extLst>
      <p:ext uri="{BB962C8B-B14F-4D97-AF65-F5344CB8AC3E}">
        <p14:creationId xmlns:p14="http://schemas.microsoft.com/office/powerpoint/2010/main" val="1775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6DD7F4-3B34-4317-8306-41AD97EB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66" y="-228881"/>
            <a:ext cx="10339413" cy="73157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1803B08-8CED-42E5-AE89-7BF01D7B9B7A}"/>
              </a:ext>
            </a:extLst>
          </p:cNvPr>
          <p:cNvSpPr txBox="1">
            <a:spLocks/>
          </p:cNvSpPr>
          <p:nvPr/>
        </p:nvSpPr>
        <p:spPr>
          <a:xfrm>
            <a:off x="361082" y="861514"/>
            <a:ext cx="1567543" cy="875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67441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735B-0790-47F6-9456-A707556A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06973"/>
            <a:ext cx="10515600" cy="1655502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Advanced Objectives</a:t>
            </a:r>
          </a:p>
        </p:txBody>
      </p:sp>
    </p:spTree>
    <p:extLst>
      <p:ext uri="{BB962C8B-B14F-4D97-AF65-F5344CB8AC3E}">
        <p14:creationId xmlns:p14="http://schemas.microsoft.com/office/powerpoint/2010/main" val="390770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867A-AF98-4E0F-A6A2-B1CE93B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Linear Quadratic Model Predictive Control</a:t>
            </a:r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411D0FCE-5DCC-486C-9700-7668F1998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50" y="3252651"/>
            <a:ext cx="5876250" cy="360534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8ABA3-28CD-42E9-A476-C555B7AF640C}"/>
              </a:ext>
            </a:extLst>
          </p:cNvPr>
          <p:cNvSpPr txBox="1"/>
          <p:nvPr/>
        </p:nvSpPr>
        <p:spPr>
          <a:xfrm>
            <a:off x="581350" y="1348800"/>
            <a:ext cx="50380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 MPC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cost derived from stabilising LQR gains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Closed-loop solves ill-conditioning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EF4F-2895-4DC1-A899-1B6448C3C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2" t="41021" r="35615" b="53027"/>
          <a:stretch/>
        </p:blipFill>
        <p:spPr>
          <a:xfrm>
            <a:off x="6438312" y="2609469"/>
            <a:ext cx="5753688" cy="654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5512A-753B-4E49-A583-EA30988AC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00" t="34025" r="24885" b="56430"/>
          <a:stretch/>
        </p:blipFill>
        <p:spPr>
          <a:xfrm>
            <a:off x="4138658" y="1690688"/>
            <a:ext cx="8053342" cy="7771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F2CC00-8E2B-4FB2-B649-285483B320AC}"/>
              </a:ext>
            </a:extLst>
          </p:cNvPr>
          <p:cNvSpPr txBox="1">
            <a:spLocks/>
          </p:cNvSpPr>
          <p:nvPr/>
        </p:nvSpPr>
        <p:spPr>
          <a:xfrm>
            <a:off x="0" y="3455700"/>
            <a:ext cx="4923053" cy="77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FF0000"/>
                </a:solidFill>
              </a:rPr>
              <a:t>LQ-MPC/OMPC</a:t>
            </a:r>
          </a:p>
        </p:txBody>
      </p:sp>
    </p:spTree>
    <p:extLst>
      <p:ext uri="{BB962C8B-B14F-4D97-AF65-F5344CB8AC3E}">
        <p14:creationId xmlns:p14="http://schemas.microsoft.com/office/powerpoint/2010/main" val="41078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DEA2-9E71-491E-902E-83EBA69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75"/>
            <a:ext cx="10515600" cy="823911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309F-47DC-40EF-9701-BC64F974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22586"/>
            <a:ext cx="5157787" cy="47061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LQG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B67EFE3-2182-4D0E-B666-37E544E78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3285" r="5493" b="2295"/>
          <a:stretch/>
        </p:blipFill>
        <p:spPr>
          <a:xfrm>
            <a:off x="148940" y="1393196"/>
            <a:ext cx="3325780" cy="26319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F5F3-7F52-48A5-92E2-A397F958E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922585"/>
            <a:ext cx="5183188" cy="470611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  <a:latin typeface="Arial Black" panose="020B0A04020102020204" pitchFamily="34" charset="0"/>
              </a:rPr>
              <a:t>Unconstrained LQ-MPC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03CFD2-15C9-46EE-AD93-00103D2F1D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2481" r="7209"/>
          <a:stretch/>
        </p:blipFill>
        <p:spPr>
          <a:xfrm>
            <a:off x="148940" y="4119154"/>
            <a:ext cx="3325780" cy="2738846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5BA2723-79B9-4C83-8B9A-0C8A76A53E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" t="2629" r="7848" b="5580"/>
          <a:stretch/>
        </p:blipFill>
        <p:spPr>
          <a:xfrm>
            <a:off x="4900278" y="1351509"/>
            <a:ext cx="3501928" cy="2694199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E20266AD-C05E-4249-9942-AC4B3ACE99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t="2090" r="7885" b="6505"/>
          <a:stretch/>
        </p:blipFill>
        <p:spPr>
          <a:xfrm>
            <a:off x="8616428" y="1393197"/>
            <a:ext cx="3298068" cy="2636951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8C6F5B8E-E5B8-4197-8542-55C22451E5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" t="2475" r="7514" b="4881"/>
          <a:stretch/>
        </p:blipFill>
        <p:spPr>
          <a:xfrm>
            <a:off x="6624034" y="4025171"/>
            <a:ext cx="3501928" cy="28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F40C-2260-4AAB-BEC9-D2B0A10B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E659-D2B1-48A7-9F9D-58C9A67A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LQ-MPC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proposed software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Remodel using quaternions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Control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full control authority</a:t>
            </a:r>
          </a:p>
        </p:txBody>
      </p:sp>
    </p:spTree>
    <p:extLst>
      <p:ext uri="{BB962C8B-B14F-4D97-AF65-F5344CB8AC3E}">
        <p14:creationId xmlns:p14="http://schemas.microsoft.com/office/powerpoint/2010/main" val="12098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ECD-2684-4939-BE3E-AFB08CA4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B76D-E6C3-4060-A11A-20F5636E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637732"/>
            <a:ext cx="10944497" cy="5090614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 (UAVs) aerial systems not directly controlled by humans onboard.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multirotors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ranging applications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unstable thus require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78613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E61F-6A8E-42C4-B175-3FF2FA83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Aims and Objectives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704C-9205-4620-9EF0-606ABDAE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586185"/>
            <a:ext cx="5157787" cy="454206"/>
          </a:xfrm>
        </p:spPr>
        <p:txBody>
          <a:bodyPr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Basic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265F-D8E1-4183-8D78-2668248F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76603"/>
            <a:ext cx="5157787" cy="391627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multirotor mathematical model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LQG control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simulation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flight control software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results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696AC4-909D-4F3A-A7D4-CDF6C2D66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7115" y="1586184"/>
            <a:ext cx="5183188" cy="454207"/>
          </a:xfrm>
        </p:spPr>
        <p:txBody>
          <a:bodyPr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Advanced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C5198-9E99-4913-A39F-CBC56E019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108" y="2598010"/>
            <a:ext cx="4905104" cy="83099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LQ-MPC in 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D598A-1192-4F3B-864E-CED9A38CEC0C}"/>
              </a:ext>
            </a:extLst>
          </p:cNvPr>
          <p:cNvSpPr txBox="1"/>
          <p:nvPr/>
        </p:nvSpPr>
        <p:spPr>
          <a:xfrm>
            <a:off x="6449646" y="4867650"/>
            <a:ext cx="4902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flight control software Implementation and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6BE5C-535E-432E-BA90-485D2C95311E}"/>
              </a:ext>
            </a:extLst>
          </p:cNvPr>
          <p:cNvSpPr txBox="1"/>
          <p:nvPr/>
        </p:nvSpPr>
        <p:spPr>
          <a:xfrm>
            <a:off x="6842260" y="389700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 Black" panose="020B0A04020102020204" pitchFamily="34" charset="0"/>
              </a:rPr>
              <a:t>SARSCOVID-2</a:t>
            </a:r>
          </a:p>
        </p:txBody>
      </p:sp>
    </p:spTree>
    <p:extLst>
      <p:ext uri="{BB962C8B-B14F-4D97-AF65-F5344CB8AC3E}">
        <p14:creationId xmlns:p14="http://schemas.microsoft.com/office/powerpoint/2010/main" val="247021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D452-0A49-47CC-AB8E-5F4CDC72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UAV</a:t>
            </a:r>
          </a:p>
        </p:txBody>
      </p:sp>
      <p:pic>
        <p:nvPicPr>
          <p:cNvPr id="12" name="Content Placeholder 11" descr="A picture containing small, black, table, man&#10;&#10;Description automatically generated">
            <a:extLst>
              <a:ext uri="{FF2B5EF4-FFF2-40B4-BE49-F238E27FC236}">
                <a16:creationId xmlns:a16="http://schemas.microsoft.com/office/drawing/2014/main" id="{24FB1966-96F8-4162-AF47-5102EEF1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3" t="19798" r="13349" b="1279"/>
          <a:stretch/>
        </p:blipFill>
        <p:spPr>
          <a:xfrm>
            <a:off x="4821281" y="1058091"/>
            <a:ext cx="7370719" cy="579990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CA83C9-E765-45DF-A566-CA8E9B88B7D2}"/>
              </a:ext>
            </a:extLst>
          </p:cNvPr>
          <p:cNvSpPr txBox="1"/>
          <p:nvPr/>
        </p:nvSpPr>
        <p:spPr>
          <a:xfrm>
            <a:off x="705394" y="3060730"/>
            <a:ext cx="39449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Y6 Hexarotor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Coaxial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0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8CC49E-5B6F-48CB-955B-28B64A65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361"/>
            <a:ext cx="12192000" cy="94116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C901-F6E8-4654-89C3-CEA05C141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2" y="1622198"/>
            <a:ext cx="4140926" cy="417771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Kinematics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Kinetics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 Identification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Linearisation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D317-E069-4BDF-A692-84DF9911A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t="17698" r="9572" b="62629"/>
          <a:stretch/>
        </p:blipFill>
        <p:spPr>
          <a:xfrm>
            <a:off x="3126377" y="1622198"/>
            <a:ext cx="9065623" cy="1348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58D36-6E4F-4244-95D5-930AFAEFB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9" t="47808" r="17929" b="32519"/>
          <a:stretch/>
        </p:blipFill>
        <p:spPr>
          <a:xfrm>
            <a:off x="4249782" y="2970711"/>
            <a:ext cx="7942218" cy="1348513"/>
          </a:xfrm>
          <a:prstGeom prst="rect">
            <a:avLst/>
          </a:prstGeom>
        </p:spPr>
      </p:pic>
      <p:pic>
        <p:nvPicPr>
          <p:cNvPr id="6" name="Picture 5" descr="A picture containing table, bed&#10;&#10;Description automatically generated">
            <a:extLst>
              <a:ext uri="{FF2B5EF4-FFF2-40B4-BE49-F238E27FC236}">
                <a16:creationId xmlns:a16="http://schemas.microsoft.com/office/drawing/2014/main" id="{862BFEB3-7740-4B0A-8503-468442532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84" y="4417951"/>
            <a:ext cx="4140926" cy="21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5FBE-F212-44BD-A7D7-84E362AA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6728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Linear Quadratic Regulator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340E3-D5E1-447A-8A19-BAF4754A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4726" y="1586706"/>
            <a:ext cx="4139854" cy="4906168"/>
          </a:xfrm>
        </p:spPr>
        <p:txBody>
          <a:bodyPr/>
          <a:lstStyle/>
          <a:p>
            <a:r>
              <a:rPr lang="en-GB" dirty="0"/>
              <a:t>Discretisation</a:t>
            </a:r>
          </a:p>
          <a:p>
            <a:endParaRPr lang="en-GB" dirty="0"/>
          </a:p>
          <a:p>
            <a:r>
              <a:rPr lang="en-GB" dirty="0"/>
              <a:t>Stability</a:t>
            </a:r>
          </a:p>
          <a:p>
            <a:endParaRPr lang="en-GB" dirty="0"/>
          </a:p>
          <a:p>
            <a:r>
              <a:rPr lang="en-GB" dirty="0"/>
              <a:t>Reachability</a:t>
            </a:r>
          </a:p>
          <a:p>
            <a:endParaRPr lang="en-GB" dirty="0"/>
          </a:p>
          <a:p>
            <a:r>
              <a:rPr lang="en-GB" dirty="0"/>
              <a:t>Full-State Feedback</a:t>
            </a:r>
          </a:p>
          <a:p>
            <a:endParaRPr lang="en-GB" dirty="0"/>
          </a:p>
          <a:p>
            <a:r>
              <a:rPr lang="en-GB" dirty="0"/>
              <a:t>Optimisation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92760-D7F8-4F1A-9C36-74DD225C0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0" t="58711" r="39441" b="23123"/>
          <a:stretch/>
        </p:blipFill>
        <p:spPr>
          <a:xfrm>
            <a:off x="4748181" y="4463933"/>
            <a:ext cx="7189093" cy="2193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A33B3-0FED-4142-96D0-36B23BF4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95" y="1332412"/>
            <a:ext cx="5338879" cy="26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265DC-21BA-4235-9435-7156BF775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6491"/>
            <a:ext cx="12189836" cy="458638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BB64DB-0FF3-4536-B05C-875F3E3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6728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LQR Simulation</a:t>
            </a:r>
            <a:endParaRPr lang="en-GB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9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5D5F-141E-45B8-9880-874C8095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Modified State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9CAF-0217-4865-A040-5BEE08DC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26" y="1542197"/>
            <a:ext cx="4987834" cy="4763069"/>
          </a:xfrm>
        </p:spPr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 assumes full state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estimation required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system not observable due to motor configuration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motor observations assuming no error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EKF using linear estimator gain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D0B2-CA7C-4115-8F7B-9F5B51F5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8" t="43805" r="25982" b="21320"/>
          <a:stretch/>
        </p:blipFill>
        <p:spPr>
          <a:xfrm>
            <a:off x="5608319" y="1307010"/>
            <a:ext cx="6583681" cy="239050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2153-58E2-4AD6-9896-E7249DCB0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1807" r="6478" b="3000"/>
          <a:stretch/>
        </p:blipFill>
        <p:spPr>
          <a:xfrm>
            <a:off x="7063102" y="3697514"/>
            <a:ext cx="3865183" cy="31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2883-E453-4C3B-AC78-2AC7BB46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56"/>
            <a:ext cx="10515600" cy="8658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Embedded Microprocessor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4D962158-1CBC-475D-9C3E-0C61143A2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710"/>
            <a:ext cx="5801784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2A911A-C439-4703-AB41-852872A65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" t="3987" r="613"/>
          <a:stretch/>
        </p:blipFill>
        <p:spPr>
          <a:xfrm>
            <a:off x="5801784" y="3429000"/>
            <a:ext cx="6390216" cy="3388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5D2FA-2F98-4B55-B6F5-8D48010B63CC}"/>
              </a:ext>
            </a:extLst>
          </p:cNvPr>
          <p:cNvSpPr txBox="1"/>
          <p:nvPr/>
        </p:nvSpPr>
        <p:spPr>
          <a:xfrm>
            <a:off x="5950424" y="1523025"/>
            <a:ext cx="6241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Beagle Bone Blue Single Board Computer (SBC)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FAED2-FE7F-4E4B-96F2-E3A632471CE1}"/>
              </a:ext>
            </a:extLst>
          </p:cNvPr>
          <p:cNvSpPr txBox="1"/>
          <p:nvPr/>
        </p:nvSpPr>
        <p:spPr>
          <a:xfrm>
            <a:off x="286603" y="5786651"/>
            <a:ext cx="5404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363145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203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Office Theme</vt:lpstr>
      <vt:lpstr>Modelling, Simulation, and Implementation of Linear Control for Asymmetric Multirotor Unmanned Aerial Vehicles</vt:lpstr>
      <vt:lpstr>Background</vt:lpstr>
      <vt:lpstr>Aims and Objectives</vt:lpstr>
      <vt:lpstr>UAV</vt:lpstr>
      <vt:lpstr>Modelling</vt:lpstr>
      <vt:lpstr>Linear Quadratic Regulator</vt:lpstr>
      <vt:lpstr>LQR Simulation</vt:lpstr>
      <vt:lpstr>Modified State Estimation</vt:lpstr>
      <vt:lpstr>Embedded Microprocessor</vt:lpstr>
      <vt:lpstr>PowerPoint Presentation</vt:lpstr>
      <vt:lpstr>Advanced Objectives</vt:lpstr>
      <vt:lpstr>Linear Quadratic Model Predictive Control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Dada</dc:creator>
  <cp:lastModifiedBy>Alex Dada</cp:lastModifiedBy>
  <cp:revision>114</cp:revision>
  <dcterms:created xsi:type="dcterms:W3CDTF">2019-12-14T16:26:47Z</dcterms:created>
  <dcterms:modified xsi:type="dcterms:W3CDTF">2020-05-21T20:50:14Z</dcterms:modified>
</cp:coreProperties>
</file>