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9"/>
  </p:notesMasterIdLst>
  <p:sldIdLst>
    <p:sldId id="477" r:id="rId2"/>
    <p:sldId id="690" r:id="rId3"/>
    <p:sldId id="704" r:id="rId4"/>
    <p:sldId id="698" r:id="rId5"/>
    <p:sldId id="705" r:id="rId6"/>
    <p:sldId id="703" r:id="rId7"/>
    <p:sldId id="696" r:id="rId8"/>
    <p:sldId id="697" r:id="rId9"/>
    <p:sldId id="700" r:id="rId10"/>
    <p:sldId id="694" r:id="rId11"/>
    <p:sldId id="693" r:id="rId12"/>
    <p:sldId id="701" r:id="rId13"/>
    <p:sldId id="702" r:id="rId14"/>
    <p:sldId id="692" r:id="rId15"/>
    <p:sldId id="695" r:id="rId16"/>
    <p:sldId id="708" r:id="rId17"/>
    <p:sldId id="689" r:id="rId18"/>
  </p:sldIdLst>
  <p:sldSz cx="12192000" cy="6858000"/>
  <p:notesSz cx="6802438" cy="9934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Dance" initials="AD" lastIdx="1" clrIdx="0">
    <p:extLst>
      <p:ext uri="{19B8F6BF-5375-455C-9EA6-DF929625EA0E}">
        <p15:presenceInfo xmlns:p15="http://schemas.microsoft.com/office/powerpoint/2012/main" userId="f38368d48c8b36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14F"/>
    <a:srgbClr val="15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106" y="19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08A6F-11D2-4EAE-999A-AD52AFF041B8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0947-56F4-4DCD-97A8-A057A94F1B4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04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00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16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78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5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87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05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99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8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08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EF22-7FAF-47C7-B043-26311E5D970D}" type="datetimeFigureOut">
              <a:rPr lang="en-AU" smtClean="0"/>
              <a:pPr/>
              <a:t>21/05/2023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AABC-9055-4EF3-A498-05A1D341AF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7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dance2468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lexdabce2468@gmail.com" TargetMode="External"/><Relationship Id="rId4" Type="http://schemas.openxmlformats.org/officeDocument/2006/relationships/hyperlink" Target="http://www.linkedin.com/in/alex-dan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26B92-DC90-4088-A33F-AC9409CF8BD0}"/>
              </a:ext>
            </a:extLst>
          </p:cNvPr>
          <p:cNvSpPr txBox="1">
            <a:spLocks/>
          </p:cNvSpPr>
          <p:nvPr/>
        </p:nvSpPr>
        <p:spPr>
          <a:xfrm>
            <a:off x="1673532" y="1624496"/>
            <a:ext cx="8994467" cy="3607904"/>
          </a:xfrm>
          <a:prstGeom prst="rect">
            <a:avLst/>
          </a:prstGeom>
          <a:ln w="82550">
            <a:solidFill>
              <a:schemeClr val="accent1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AU" sz="8000" b="1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Bible Vs Koran</a:t>
            </a:r>
            <a:endParaRPr lang="en-AU" sz="1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B5BE50-E45D-4C10-BAF6-A91438CAA26F}"/>
              </a:ext>
            </a:extLst>
          </p:cNvPr>
          <p:cNvSpPr txBox="1">
            <a:spLocks/>
          </p:cNvSpPr>
          <p:nvPr/>
        </p:nvSpPr>
        <p:spPr>
          <a:xfrm>
            <a:off x="3892870" y="5774804"/>
            <a:ext cx="4499087" cy="9960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by Alex Dance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F7D0D3-F221-470F-A23E-9D4593E259DA}"/>
              </a:ext>
            </a:extLst>
          </p:cNvPr>
          <p:cNvSpPr txBox="1">
            <a:spLocks/>
          </p:cNvSpPr>
          <p:nvPr/>
        </p:nvSpPr>
        <p:spPr>
          <a:xfrm>
            <a:off x="2225752" y="584058"/>
            <a:ext cx="7740496" cy="9960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u="sng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3336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Main People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3FC1066-800B-288D-B844-FBF94751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79" y="1984271"/>
            <a:ext cx="1196444" cy="4313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7EF1E-07F0-2A34-2399-A1A6940F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78" y="2113613"/>
            <a:ext cx="1196439" cy="3867942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51CD8C7-C67B-4E28-1451-932651A53C50}"/>
              </a:ext>
            </a:extLst>
          </p:cNvPr>
          <p:cNvSpPr/>
          <p:nvPr/>
        </p:nvSpPr>
        <p:spPr>
          <a:xfrm>
            <a:off x="9139550" y="2113613"/>
            <a:ext cx="2201342" cy="1458920"/>
          </a:xfrm>
          <a:prstGeom prst="wedgeRoundRectCallout">
            <a:avLst>
              <a:gd name="adj1" fmla="val -98674"/>
              <a:gd name="adj2" fmla="val 12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Jesus is 3</a:t>
            </a:r>
            <a:r>
              <a:rPr lang="en-US" baseline="30000" dirty="0"/>
              <a:t>rd</a:t>
            </a:r>
            <a:r>
              <a:rPr lang="en-US" dirty="0"/>
              <a:t> most mentioned person in Koran</a:t>
            </a:r>
            <a:endParaRPr lang="en-AU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F5021CB-5F5D-8CB4-1820-DE57B8C908EE}"/>
              </a:ext>
            </a:extLst>
          </p:cNvPr>
          <p:cNvSpPr/>
          <p:nvPr/>
        </p:nvSpPr>
        <p:spPr>
          <a:xfrm>
            <a:off x="3680859" y="1982582"/>
            <a:ext cx="2201342" cy="1458920"/>
          </a:xfrm>
          <a:prstGeom prst="wedgeRoundRectCallout">
            <a:avLst>
              <a:gd name="adj1" fmla="val -81303"/>
              <a:gd name="adj2" fmla="val -273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Yahweh is the most mentioned person in the bible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95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Places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B46AD9-C75B-6223-EF24-35FA7438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50" y="2113613"/>
            <a:ext cx="952971" cy="4043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E06E93-2FF4-F801-F731-D746DADA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507" y="2129064"/>
            <a:ext cx="1143099" cy="416850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CD2F679-AF99-F835-0FBD-5B95E3E8A807}"/>
              </a:ext>
            </a:extLst>
          </p:cNvPr>
          <p:cNvSpPr/>
          <p:nvPr/>
        </p:nvSpPr>
        <p:spPr>
          <a:xfrm>
            <a:off x="9668411" y="2213366"/>
            <a:ext cx="2201342" cy="1458920"/>
          </a:xfrm>
          <a:prstGeom prst="wedgeRoundRectCallout">
            <a:avLst>
              <a:gd name="adj1" fmla="val -85080"/>
              <a:gd name="adj2" fmla="val 40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Categorisation</a:t>
            </a:r>
            <a:r>
              <a:rPr lang="en-US" dirty="0"/>
              <a:t> is not perfect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986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Location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2EAEDF9-A231-15AC-175C-22BCCDCC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34" y="2397050"/>
            <a:ext cx="1158340" cy="2484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BE8016-61DD-64A8-1983-FD4DA788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87" y="2356272"/>
            <a:ext cx="1295512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Facilities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60D3ECD-E82A-E526-2C87-3CD2B56B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555" y="2113613"/>
            <a:ext cx="1066892" cy="3543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66F293-CBAA-A43B-6712-F523637B6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584" y="2113613"/>
            <a:ext cx="1265030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Orgs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2729BA8-35C5-466C-A4D8-97CFB953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36" y="1969030"/>
            <a:ext cx="1470787" cy="4328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8ECBF-3C44-E9D6-658E-D5704EC7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61" y="2068922"/>
            <a:ext cx="157747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Types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DAD7FC9-5789-5252-A5D6-162275E6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23" y="2397050"/>
            <a:ext cx="3540434" cy="1770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CA9C04-6351-9275-EAE4-E362131C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776" y="2584689"/>
            <a:ext cx="2918349" cy="15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Some Misspelled words (by current standards)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7E02E525-5A39-3FF0-C302-81482438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032" y="2356272"/>
            <a:ext cx="463111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regene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yukhlifu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'rejecters',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ishmaelites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hawazin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'inviter',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dighth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showjou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'ihram',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'22w',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thamma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suraqa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lishing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ference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'59m',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'disburses',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D94F15-883D-5830-53A7-550A69E9C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86" y="2584186"/>
            <a:ext cx="538314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oznites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kengkreia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''',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admah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'52this', 'perverseness',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asahel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jezrahiah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maaz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'67then', '35see',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hodaviah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'7for', '54he',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jeshaiah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theudas'ginath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'lampstands',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vaniah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'haft', 'intimidations', 'quaestiones',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birsha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jether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'62the',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baladan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harhur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zophar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iturea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7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4465723" cy="632401"/>
          </a:xfrm>
        </p:spPr>
        <p:txBody>
          <a:bodyPr>
            <a:noAutofit/>
          </a:bodyPr>
          <a:lstStyle/>
          <a:p>
            <a:r>
              <a:rPr lang="en-US" b="1" dirty="0"/>
              <a:t>Thanks</a:t>
            </a:r>
            <a:endParaRPr lang="en-AU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8958EA-DE30-4313-8A29-542274ED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30" y="3145101"/>
            <a:ext cx="4723670" cy="4003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B0860-6EC4-49E7-ACA6-62DB6A40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6" y="2604465"/>
            <a:ext cx="5182502" cy="348876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787D5E0-533D-4728-9E90-004812239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77" y="1927075"/>
            <a:ext cx="3671960" cy="6773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/>
              <a:t>Alex Dance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00F8A6F-160F-48CC-A928-1A933E75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576" y="3143789"/>
            <a:ext cx="4723670" cy="1210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AU" sz="2000" dirty="0"/>
          </a:p>
          <a:p>
            <a:pPr>
              <a:lnSpc>
                <a:spcPct val="150000"/>
              </a:lnSpc>
            </a:pPr>
            <a:r>
              <a:rPr lang="en-AU" dirty="0">
                <a:hlinkClick r:id="rId3"/>
              </a:rPr>
              <a:t>https://github.com/alexdance2468/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US" sz="1800" dirty="0"/>
              <a:t>Plus other </a:t>
            </a:r>
            <a:r>
              <a:rPr lang="en-US" dirty="0"/>
              <a:t>d</a:t>
            </a:r>
            <a:r>
              <a:rPr lang="en-US" sz="1800" dirty="0"/>
              <a:t>ata </a:t>
            </a:r>
            <a:r>
              <a:rPr lang="en-US" dirty="0"/>
              <a:t>s</a:t>
            </a:r>
            <a:r>
              <a:rPr lang="en-US" sz="1800" dirty="0"/>
              <a:t>cience </a:t>
            </a:r>
            <a:r>
              <a:rPr lang="en-US" dirty="0"/>
              <a:t>p</a:t>
            </a:r>
            <a:r>
              <a:rPr lang="en-US" sz="1800" dirty="0"/>
              <a:t>rojects completed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5EC6AA-8F19-4E15-A1A6-4D2B3342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576" y="5180077"/>
            <a:ext cx="4178015" cy="1364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2000" dirty="0">
                <a:hlinkClick r:id="rId4"/>
              </a:rPr>
              <a:t>www.linkedin.com/in/alex-dance/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alexdance2468@gmail.com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0414 293 628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2BDDAD-AD19-4D06-902A-B95729CF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462" y="2936276"/>
            <a:ext cx="5158784" cy="4927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Copy of This Presentation and code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ED0A6E-EDC8-438A-A652-D8F8577D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462" y="4830241"/>
            <a:ext cx="3198134" cy="4927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Contact 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86D74-B89C-4EC4-A49E-64E19FB01246}"/>
              </a:ext>
            </a:extLst>
          </p:cNvPr>
          <p:cNvSpPr/>
          <p:nvPr/>
        </p:nvSpPr>
        <p:spPr>
          <a:xfrm>
            <a:off x="6274099" y="4727848"/>
            <a:ext cx="5527964" cy="179157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08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Background</a:t>
            </a:r>
            <a:endParaRPr lang="en-AU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2C2134-580E-47F3-A76A-DCCEC6F8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45" y="1889978"/>
            <a:ext cx="9673399" cy="30780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Have completed the ability to compare multiple aspects of text analysis on large documents / text in tables  or form web scraping.</a:t>
            </a:r>
          </a:p>
          <a:p>
            <a:endParaRPr lang="en-US" sz="2400" dirty="0"/>
          </a:p>
          <a:p>
            <a:r>
              <a:rPr lang="en-US" sz="2400" dirty="0"/>
              <a:t>Why Bible Vs Koran: Am not particularly interested in religion or the benefits of a religion vs the other. This is purely statistical and use the tools. Seeing results on their own is partially interesting – but a comparison is more interesting.  An alternative comparison could be something like Emily Bronte Vs JK Rowling.</a:t>
            </a:r>
          </a:p>
        </p:txBody>
      </p:sp>
    </p:spTree>
    <p:extLst>
      <p:ext uri="{BB962C8B-B14F-4D97-AF65-F5344CB8AC3E}">
        <p14:creationId xmlns:p14="http://schemas.microsoft.com/office/powerpoint/2010/main" val="180294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 err="1"/>
              <a:t>WordCloud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3D38EF3-918A-B19B-E5C4-4733B70F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60" y="2490868"/>
            <a:ext cx="5806475" cy="2887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39C6DD-4C9A-D59C-0B95-6DB0EA69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4" y="2490869"/>
            <a:ext cx="5618504" cy="28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Sentiment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78C827F-DD25-4718-CA9A-8217686D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1" y="2376027"/>
            <a:ext cx="5540001" cy="357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7FBF58-9895-D376-EF06-ADCAC1F6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84" y="3864616"/>
            <a:ext cx="3145651" cy="2083536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B25D43C-2589-0091-DC3C-6ABB96686118}"/>
              </a:ext>
            </a:extLst>
          </p:cNvPr>
          <p:cNvSpPr/>
          <p:nvPr/>
        </p:nvSpPr>
        <p:spPr>
          <a:xfrm>
            <a:off x="6808032" y="3759694"/>
            <a:ext cx="1421477" cy="798022"/>
          </a:xfrm>
          <a:prstGeom prst="wedgeRoundRectCallout">
            <a:avLst>
              <a:gd name="adj1" fmla="val -65351"/>
              <a:gd name="adj2" fmla="val 135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is at 0.5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F23437-4ECA-2896-1EDB-2BC3596E0731}"/>
              </a:ext>
            </a:extLst>
          </p:cNvPr>
          <p:cNvCxnSpPr/>
          <p:nvPr/>
        </p:nvCxnSpPr>
        <p:spPr>
          <a:xfrm>
            <a:off x="482138" y="5253643"/>
            <a:ext cx="107368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5E4BD24-9F6A-7343-BB0D-0F92A8E952CF}"/>
              </a:ext>
            </a:extLst>
          </p:cNvPr>
          <p:cNvSpPr/>
          <p:nvPr/>
        </p:nvSpPr>
        <p:spPr>
          <a:xfrm>
            <a:off x="717574" y="3708647"/>
            <a:ext cx="1421477" cy="798022"/>
          </a:xfrm>
          <a:prstGeom prst="wedgeRoundRectCallout">
            <a:avLst>
              <a:gd name="adj1" fmla="val -65351"/>
              <a:gd name="adj2" fmla="val 135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is at 0.5</a:t>
            </a:r>
            <a:endParaRPr lang="en-AU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96E0AA0-D4AD-3B90-93E5-F03458E04DF7}"/>
              </a:ext>
            </a:extLst>
          </p:cNvPr>
          <p:cNvSpPr/>
          <p:nvPr/>
        </p:nvSpPr>
        <p:spPr>
          <a:xfrm>
            <a:off x="3753471" y="2967601"/>
            <a:ext cx="1599925" cy="1163821"/>
          </a:xfrm>
          <a:prstGeom prst="wedgeRoundRectCallout">
            <a:avLst>
              <a:gd name="adj1" fmla="val -93999"/>
              <a:gd name="adj2" fmla="val -68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Bible has more neutral sentiment</a:t>
            </a:r>
            <a:endParaRPr lang="en-AU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E8B3DC4-09ED-BC2C-2554-BA94AB436307}"/>
              </a:ext>
            </a:extLst>
          </p:cNvPr>
          <p:cNvSpPr/>
          <p:nvPr/>
        </p:nvSpPr>
        <p:spPr>
          <a:xfrm>
            <a:off x="8727257" y="3573382"/>
            <a:ext cx="1421477" cy="798022"/>
          </a:xfrm>
          <a:prstGeom prst="wedgeRoundRectCallout">
            <a:avLst>
              <a:gd name="adj1" fmla="val -65351"/>
              <a:gd name="adj2" fmla="val 135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Koran is more positive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742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Sentiment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6C5BE9-024B-64F5-6D81-BCEF24A5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7" y="2113613"/>
            <a:ext cx="5587982" cy="3664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4D648-4B12-A894-4C5C-BC14C3E7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82" y="2672078"/>
            <a:ext cx="4715445" cy="30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Grouped Words and phrases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84680F5-ACA2-6416-0AEE-5507B8A4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4" y="2305219"/>
            <a:ext cx="1691787" cy="662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69EBD-4981-7568-8335-0B2D3559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66" y="2249380"/>
            <a:ext cx="1447925" cy="670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D59F05-6C9C-4C92-83B1-204C70D24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728" y="2250907"/>
            <a:ext cx="2093874" cy="14048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346257-C0D6-EAC4-745F-2D064386C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492" y="3879300"/>
            <a:ext cx="2960471" cy="1404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E5F48A-BDF6-FE8D-D9B0-9CC54284C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202" y="5535813"/>
            <a:ext cx="2533543" cy="883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159E9A-1043-61C1-C564-024F66D8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786" y="2002971"/>
            <a:ext cx="2644369" cy="1699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87F5E1-2FDF-412E-7532-01E61D2F9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3098" y="3652729"/>
            <a:ext cx="2751058" cy="13869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984642-B2F2-1193-957D-DCFDEF61A3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7707" y="5184808"/>
            <a:ext cx="3353091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Main Plot Words (excluding stop words </a:t>
            </a:r>
            <a:r>
              <a:rPr lang="en-US" b="1" dirty="0" err="1"/>
              <a:t>eg</a:t>
            </a:r>
            <a:r>
              <a:rPr lang="en-US" b="1" dirty="0"/>
              <a:t> the)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C840BE-7C3A-CBA1-459F-32B7CD13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7" y="2584689"/>
            <a:ext cx="5159187" cy="2187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BD6341-29D6-C59A-0EB9-6798EE03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48" y="2859033"/>
            <a:ext cx="4313294" cy="19127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0FD4854-4205-0790-32B2-B25104A2040B}"/>
              </a:ext>
            </a:extLst>
          </p:cNvPr>
          <p:cNvSpPr txBox="1">
            <a:spLocks/>
          </p:cNvSpPr>
          <p:nvPr/>
        </p:nvSpPr>
        <p:spPr>
          <a:xfrm>
            <a:off x="1198011" y="6111426"/>
            <a:ext cx="7813312" cy="746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Note: includes some spacing in document </a:t>
            </a:r>
            <a:r>
              <a:rPr lang="en-US" sz="1800" dirty="0" err="1"/>
              <a:t>eg</a:t>
            </a:r>
            <a:r>
              <a:rPr lang="en-US" sz="1800" dirty="0"/>
              <a:t>”/n” </a:t>
            </a:r>
            <a:r>
              <a:rPr lang="en-US" sz="1800" dirty="0" err="1"/>
              <a:t>etc</a:t>
            </a:r>
            <a:r>
              <a:rPr lang="en-US" sz="1800" dirty="0"/>
              <a:t> that can be ignored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57591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Parts of Speech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A3C2DC2-7743-95C3-8AE5-D9F162F4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52" y="2397050"/>
            <a:ext cx="2446232" cy="1691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2EEAAD-79A7-7A3A-64F9-8ED7CCFF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57" y="2318644"/>
            <a:ext cx="2530059" cy="1615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F6FBE-C4C1-A302-85E4-4CD20FF2A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709" y="2397050"/>
            <a:ext cx="1082134" cy="2225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02CFFE-8D15-07D4-C8F6-A00054740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552" y="2260651"/>
            <a:ext cx="929721" cy="223285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D9E6757-DF0B-8443-F1C9-48A087865F77}"/>
              </a:ext>
            </a:extLst>
          </p:cNvPr>
          <p:cNvSpPr/>
          <p:nvPr/>
        </p:nvSpPr>
        <p:spPr>
          <a:xfrm>
            <a:off x="88802" y="4337471"/>
            <a:ext cx="1599925" cy="1163821"/>
          </a:xfrm>
          <a:prstGeom prst="wedgeRoundRectCallout">
            <a:avLst>
              <a:gd name="adj1" fmla="val 21346"/>
              <a:gd name="adj2" fmla="val -108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Bible has higher % of Pronouns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60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97" y="560435"/>
            <a:ext cx="11749498" cy="632401"/>
          </a:xfrm>
        </p:spPr>
        <p:txBody>
          <a:bodyPr>
            <a:noAutofit/>
          </a:bodyPr>
          <a:lstStyle/>
          <a:p>
            <a:r>
              <a:rPr lang="en-US" b="1" dirty="0"/>
              <a:t>Sentences and Length</a:t>
            </a:r>
            <a:endParaRPr lang="en-AU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C8DE9-B80B-2B45-84B2-946A0ED1C87D}"/>
              </a:ext>
            </a:extLst>
          </p:cNvPr>
          <p:cNvSpPr txBox="1">
            <a:spLocks/>
          </p:cNvSpPr>
          <p:nvPr/>
        </p:nvSpPr>
        <p:spPr>
          <a:xfrm>
            <a:off x="1607293" y="1162542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Bible</a:t>
            </a:r>
            <a:endParaRPr lang="en-AU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D4E70-495C-AFA8-6983-06338BE1A5A6}"/>
              </a:ext>
            </a:extLst>
          </p:cNvPr>
          <p:cNvSpPr txBox="1">
            <a:spLocks/>
          </p:cNvSpPr>
          <p:nvPr/>
        </p:nvSpPr>
        <p:spPr>
          <a:xfrm>
            <a:off x="7560887" y="1142153"/>
            <a:ext cx="1885416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Koran</a:t>
            </a:r>
            <a:endParaRPr lang="en-AU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7C623C-75BD-6ADD-09DF-79575198F10D}"/>
              </a:ext>
            </a:extLst>
          </p:cNvPr>
          <p:cNvCxnSpPr>
            <a:cxnSpLocks/>
          </p:cNvCxnSpPr>
          <p:nvPr/>
        </p:nvCxnSpPr>
        <p:spPr>
          <a:xfrm>
            <a:off x="914400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06695-E42C-04F3-082E-599F5E88B271}"/>
              </a:ext>
            </a:extLst>
          </p:cNvPr>
          <p:cNvCxnSpPr>
            <a:cxnSpLocks/>
          </p:cNvCxnSpPr>
          <p:nvPr/>
        </p:nvCxnSpPr>
        <p:spPr>
          <a:xfrm>
            <a:off x="6051030" y="2113613"/>
            <a:ext cx="0" cy="37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1DB49-9E1C-80B3-505F-001B52EA8C07}"/>
              </a:ext>
            </a:extLst>
          </p:cNvPr>
          <p:cNvCxnSpPr>
            <a:cxnSpLocks/>
          </p:cNvCxnSpPr>
          <p:nvPr/>
        </p:nvCxnSpPr>
        <p:spPr>
          <a:xfrm>
            <a:off x="6808032" y="1888762"/>
            <a:ext cx="4347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5582D3D-A759-854B-894D-8A63F0C3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7" y="2255253"/>
            <a:ext cx="4092295" cy="746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178C4-CF9A-4C90-1AFA-366BA35E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32" y="2215087"/>
            <a:ext cx="4016088" cy="739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6E2A70-A982-EA2B-49F8-557D57564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05" y="3622638"/>
            <a:ext cx="5730737" cy="2072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316A24-8B65-C268-46A4-0E1C5F86A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090" y="3622638"/>
            <a:ext cx="5753599" cy="2057578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C823300-D537-506B-8564-A1814122CDB2}"/>
              </a:ext>
            </a:extLst>
          </p:cNvPr>
          <p:cNvSpPr/>
          <p:nvPr/>
        </p:nvSpPr>
        <p:spPr>
          <a:xfrm>
            <a:off x="5799645" y="740986"/>
            <a:ext cx="1599925" cy="1163821"/>
          </a:xfrm>
          <a:prstGeom prst="wedgeRoundRectCallout">
            <a:avLst>
              <a:gd name="adj1" fmla="val -114781"/>
              <a:gd name="adj2" fmla="val 96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Bible is about twice as long</a:t>
            </a:r>
            <a:endParaRPr lang="en-AU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A5F9FCB-4B1B-C58F-1F87-B4E939A13EE6}"/>
              </a:ext>
            </a:extLst>
          </p:cNvPr>
          <p:cNvSpPr/>
          <p:nvPr/>
        </p:nvSpPr>
        <p:spPr>
          <a:xfrm>
            <a:off x="8310926" y="2328756"/>
            <a:ext cx="1599925" cy="1163821"/>
          </a:xfrm>
          <a:prstGeom prst="wedgeRoundRectCallout">
            <a:avLst>
              <a:gd name="adj1" fmla="val -114781"/>
              <a:gd name="adj2" fmla="val 96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Koran has longer sentences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648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28595</TotalTime>
  <Words>376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Background</vt:lpstr>
      <vt:lpstr>WordCloud</vt:lpstr>
      <vt:lpstr>Sentiment</vt:lpstr>
      <vt:lpstr>Sentiment</vt:lpstr>
      <vt:lpstr>Grouped Words and phrases</vt:lpstr>
      <vt:lpstr>Main Plot Words (excluding stop words eg the)</vt:lpstr>
      <vt:lpstr>Parts of Speech</vt:lpstr>
      <vt:lpstr>Sentences and Length</vt:lpstr>
      <vt:lpstr>Main People</vt:lpstr>
      <vt:lpstr>Places</vt:lpstr>
      <vt:lpstr>Location</vt:lpstr>
      <vt:lpstr>Facilities</vt:lpstr>
      <vt:lpstr>Orgs</vt:lpstr>
      <vt:lpstr>Types</vt:lpstr>
      <vt:lpstr>Some Misspelled words (by current standards)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Gen - Referral</dc:title>
  <dc:creator>Alex Dance</dc:creator>
  <cp:lastModifiedBy>Alex Dance</cp:lastModifiedBy>
  <cp:revision>681</cp:revision>
  <cp:lastPrinted>2016-11-22T00:59:31Z</cp:lastPrinted>
  <dcterms:created xsi:type="dcterms:W3CDTF">2016-07-19T08:30:28Z</dcterms:created>
  <dcterms:modified xsi:type="dcterms:W3CDTF">2023-05-21T03:49:10Z</dcterms:modified>
</cp:coreProperties>
</file>