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Conversely</a:t>
            </a:r>
            <a:r>
              <a:rPr lang="en-GB"/>
              <a:t> to all of your project, I’m not looking for a solution to a problem. I have a solution that needs a problem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3787ea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3787ea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AlphaZero is the best general board game AI in the world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winning 100–0 against the previously published, champion-defeating AlphaGo.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Learns a policy - i.e. a probability over all actions when given a board state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plays against itself - picking the moves that it thinks will do best, whilst inconveniencing the opponent the most (which is itself)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Randomness in the moves picked gives the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variability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within games &amp;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it to actually win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Uses two key algorithms: A convNN and MCTS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Requires no initial information! Only the system dynamics i.e. it needs deterministic simulation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improves the nnet by creating two nnets and playing current vs previous policy. If the frac games won &gt; 0.6 then accept the new policy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Char char="-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Bit abstract but will explain next. Simply, policy=nnet and predicts the actions you should take given the state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38fd6a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38fd6a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Players take turns in making a move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At each state MCTS is performed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Improves the vector of probabilities over each possible action compared to simply using the policy/nnet.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Each state is given a value wrt the player playing. This estimates the probability of the current player winning v = [-1, 1]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 action is sampled from pi &amp; continue switching players until the episode 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Network is trained so v-avg is closer to z and p is closer to pi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3787ea7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3787ea7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First it moves down the part of the tree already made, selecting moves by maximising the current action value + upperbound (not important).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Until it reaches a leaf node, at which it evaluates the current nnet to get (p, v) for that state - but doesnt take an 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It then backs up Q and N values by taking averages.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Q values are estimates of the state value and N is the times visited that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Then repeat, or if finished Pi is then returned as \propto N(s0, a)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These values are saved for the next step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3787ea7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3787ea7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 how do we solve control problems with the alpha zero algorithm?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Start with the simplest problem: cartpole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Need to solve 3 problems: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a 4D state space with continuous values, AlphaZero has a 2D state space with discrete values, how do we convert to this?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can’t use whether we won or lost for the state-value: Ideally we stay up indefinitely, and how would we </a:t>
            </a:r>
            <a:r>
              <a:rPr lang="en-GB"/>
              <a:t>categorize</a:t>
            </a:r>
            <a:r>
              <a:rPr lang="en-GB"/>
              <a:t> how well we did?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Our opponent can’t be an equal adversary, we are already fighting against gravity.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Do we alternate steps and only give them 0.5F for each push?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Could do once every 3 steps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Could push somewhere else - top of the pole, or add some adversarial torque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3787ea7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3787ea7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can represent our 4D state space by using a technique called discounting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take the previous state and discount it (multiply by 0.7) and add the new position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gives what looks like a position trajectory through space &amp; encodes angular velocity and position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Crucially, looks like an image! So we can put this through our conv nnet!!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 </a:t>
            </a:r>
            <a:r>
              <a:rPr lang="en-GB"/>
              <a:t>discounting</a:t>
            </a:r>
            <a:r>
              <a:rPr lang="en-GB"/>
              <a:t> factor do we use? 0.7, 0.5? </a:t>
            </a:r>
            <a:r>
              <a:rPr lang="en-GB"/>
              <a:t>Don't</a:t>
            </a:r>
            <a:r>
              <a:rPr lang="en-GB"/>
              <a:t> know, 0.5 good because if we go back to the previous position it is unambiguous as to how we got there (⅝ = ½ + ⅛) only. How many bins do we discretise to? Have 100x100 here. Go is 64x64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 possible analogue to z=winner is to minimise the expected average squared error, I.e.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Each state is given an error, 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value is then the average of future errors + the error in that state, where the future errors are discounted: So nearer states have more weight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Still need to implement this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 adversary would then try to maximise this error, but have a more limited means of doing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3787ea7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3787ea7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 start with, increasing the complexity of the system, e.g. by adding some phase lag to the system (or requiring phase lead by the controller)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Increase the state space </a:t>
            </a:r>
            <a:r>
              <a:rPr lang="en-GB"/>
              <a:t>dimensionality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Eventually we want a robust algorithm that, once you define how the three changed components (Opponent, state value and discretisation/converting to 2D), we can apply to a whole range of control problems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i.e. show that AlphaZero can be used as a robust general purpose control algorithm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38fd6a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38fd6a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AlphaZero for Multiplayer Control: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Sledgehammer to Crack a Nut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4275" y="294825"/>
            <a:ext cx="3995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AlphaZero and How Does it Learn?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12242" r="12280" t="-371"/>
          <a:stretch/>
        </p:blipFill>
        <p:spPr>
          <a:xfrm>
            <a:off x="4411800" y="295350"/>
            <a:ext cx="4581775" cy="45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799" y="1130600"/>
            <a:ext cx="4956749" cy="3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3300" y="1399275"/>
            <a:ext cx="2227200" cy="3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Turn-based self-play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Policy/Neural-Net Iteration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&gt; 60% games won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Policy = p(</a:t>
            </a:r>
            <a:r>
              <a:rPr b="1" lang="en-GB" sz="1800">
                <a:solidFill>
                  <a:schemeClr val="lt2"/>
                </a:solidFill>
              </a:rPr>
              <a:t>a</a:t>
            </a:r>
            <a:r>
              <a:rPr lang="en-GB" sz="1800">
                <a:solidFill>
                  <a:schemeClr val="lt2"/>
                </a:solidFill>
              </a:rPr>
              <a:t>|</a:t>
            </a:r>
            <a:r>
              <a:rPr b="1" lang="en-GB" sz="1800">
                <a:solidFill>
                  <a:schemeClr val="lt2"/>
                </a:solidFill>
              </a:rPr>
              <a:t>s</a:t>
            </a:r>
            <a:r>
              <a:rPr lang="en-GB" sz="1800">
                <a:solidFill>
                  <a:schemeClr val="lt2"/>
                </a:solidFill>
              </a:rPr>
              <a:t>)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950" y="36262"/>
            <a:ext cx="5603499" cy="50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31125" y="387500"/>
            <a:ext cx="3462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Self-Play &amp; Training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1125" y="1129500"/>
            <a:ext cx="3282000" cy="3736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state has a MCTS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 = {-1, 1} is the winner from the perspective of the player at the end state, s_T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MCTS       (</a:t>
            </a:r>
            <a:r>
              <a:rPr b="1" lang="en-GB"/>
              <a:t>π</a:t>
            </a:r>
            <a:r>
              <a:rPr lang="en-GB"/>
              <a:t>, v-avg)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       (</a:t>
            </a:r>
            <a:r>
              <a:rPr b="1" lang="en-GB"/>
              <a:t>p</a:t>
            </a:r>
            <a:r>
              <a:rPr lang="en-GB"/>
              <a:t>, v). Note, nn = policy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515500" y="3476475"/>
            <a:ext cx="2985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66425" y="4110250"/>
            <a:ext cx="2985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Monte Carlo Tree Search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" y="1329975"/>
            <a:ext cx="8812876" cy="31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The Inverted Pendulum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0" y="1213155"/>
            <a:ext cx="8101484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049350" y="2763525"/>
            <a:ext cx="15543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Opponent Pushing Cart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20" y="1234800"/>
            <a:ext cx="1188359" cy="1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2652100" y="3120525"/>
            <a:ext cx="6201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8725"/>
            <a:ext cx="39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2D State?</a:t>
            </a:r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261700" y="973564"/>
            <a:ext cx="4813265" cy="3984000"/>
            <a:chOff x="3063000" y="359188"/>
            <a:chExt cx="5838507" cy="4271012"/>
          </a:xfrm>
        </p:grpSpPr>
        <p:pic>
          <p:nvPicPr>
            <p:cNvPr id="94" name="Google Shape;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63006" y="698450"/>
              <a:ext cx="5838501" cy="39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3000" y="359188"/>
              <a:ext cx="5838500" cy="339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8"/>
          <p:cNvSpPr txBox="1"/>
          <p:nvPr>
            <p:ph type="title"/>
          </p:nvPr>
        </p:nvSpPr>
        <p:spPr>
          <a:xfrm>
            <a:off x="5550225" y="318725"/>
            <a:ext cx="33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Value?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304225" y="1019525"/>
            <a:ext cx="34902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Expected Average Error from being upright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v = - θ  - c x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Q = sub-tree avg(discounted v’s)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Possibly tanh(Q) ?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6412075" y="2067425"/>
            <a:ext cx="872625" cy="306900"/>
            <a:chOff x="6412075" y="1757425"/>
            <a:chExt cx="872625" cy="306900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6951700" y="1757425"/>
              <a:ext cx="333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2"/>
                  </a:solidFill>
                </a:rPr>
                <a:t>2</a:t>
              </a:r>
              <a:endParaRPr sz="1200"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6412075" y="1757425"/>
              <a:ext cx="333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2"/>
                  </a:solidFill>
                </a:rPr>
                <a:t>2</a:t>
              </a:r>
              <a:endParaRPr sz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Considerations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50" y="1302825"/>
            <a:ext cx="82130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924250" y="2102250"/>
            <a:ext cx="32955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Questions?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