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72" r:id="rId5"/>
    <p:sldId id="258" r:id="rId6"/>
    <p:sldId id="259" r:id="rId7"/>
    <p:sldId id="265" r:id="rId8"/>
    <p:sldId id="266" r:id="rId9"/>
    <p:sldId id="260" r:id="rId10"/>
    <p:sldId id="271" r:id="rId11"/>
    <p:sldId id="268" r:id="rId12"/>
    <p:sldId id="269" r:id="rId13"/>
    <p:sldId id="270" r:id="rId14"/>
    <p:sldId id="261" r:id="rId15"/>
    <p:sldId id="264" r:id="rId16"/>
    <p:sldId id="26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350" autoAdjust="0"/>
    <p:restoredTop sz="86355" autoAdjust="0"/>
  </p:normalViewPr>
  <p:slideViewPr>
    <p:cSldViewPr snapToGrid="0">
      <p:cViewPr varScale="1">
        <p:scale>
          <a:sx n="64" d="100"/>
          <a:sy n="64" d="100"/>
        </p:scale>
        <p:origin x="78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lutter.dev/docs/development/ui/widgets/cupertino" TargetMode="External"/><Relationship Id="rId2" Type="http://schemas.openxmlformats.org/officeDocument/2006/relationships/hyperlink" Target="https://material.io/develop/flutt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flutter/flutter_we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goposse.com/rise-up-the-story-of-how-the-hamilton-app-uses-flutter-to-do-more-for-its-fans-1d9cd76f95f1" TargetMode="External"/><Relationship Id="rId7" Type="http://schemas.openxmlformats.org/officeDocument/2006/relationships/hyperlink" Target="https://itsallwidgets.com/" TargetMode="External"/><Relationship Id="rId2" Type="http://schemas.openxmlformats.org/officeDocument/2006/relationships/hyperlink" Target="https://medium.com/@alitech_2017/utilizing-flutter-best-practice-from-alibaba-236a53aa32c8" TargetMode="External"/><Relationship Id="rId1" Type="http://schemas.openxmlformats.org/officeDocument/2006/relationships/slideLayout" Target="../slideLayouts/slideLayout2.xml"/><Relationship Id="rId6" Type="http://schemas.openxmlformats.org/officeDocument/2006/relationships/hyperlink" Target="https://medium.com/reflectly-engineering/reflectly-from-react-native-to-flutter-2e3dffced2ea" TargetMode="External"/><Relationship Id="rId5" Type="http://schemas.openxmlformats.org/officeDocument/2006/relationships/hyperlink" Target="https://ads.google.com/intl/es_es/home/" TargetMode="External"/><Relationship Id="rId4" Type="http://schemas.openxmlformats.org/officeDocument/2006/relationships/hyperlink" Target="https://www.abbeyroad.com/app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studio/?hl=es-419" TargetMode="External"/><Relationship Id="rId2" Type="http://schemas.openxmlformats.org/officeDocument/2006/relationships/hyperlink" Target="https://flutter.dev/docs/get-started/install/windows" TargetMode="External"/><Relationship Id="rId1" Type="http://schemas.openxmlformats.org/officeDocument/2006/relationships/slideLayout" Target="../slideLayouts/slideLayout2.xml"/><Relationship Id="rId4" Type="http://schemas.openxmlformats.org/officeDocument/2006/relationships/hyperlink" Target="https://www.youtube.com/redirect?q=https://code.visualstudio.com/&amp;redir_token=QUFFLUhqay00VXh2V3hGLWhRYW15MWZILUJBU1lGRVBsZ3xBQ3Jtc0tuUm1tUklDSGxzUGhzZ2NCZHdVXzJtbkNCMEpObTd6Xy1iel9SSmR5cXlUb3B3YlNCaTNic05nVktsemUwTXltMFRiUjhyaWZ2WFJqRHVqdS1TSzRpM2VyNUlVcFprTlNQR1FWTnoxOEJncHJHb2VqVQ%3D%3D&amp;v=MYT1pxoF_GQ&amp;event=video_descripti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art.dev/"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hyperlink" Target="https://flutter.dev/docs/development/ui/widgets-intro"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FLUTTER</a:t>
            </a:r>
            <a:br>
              <a:rPr lang="en-US" dirty="0" smtClean="0"/>
            </a:br>
            <a:endParaRPr lang="es-AR" dirty="0"/>
          </a:p>
        </p:txBody>
      </p:sp>
      <p:sp>
        <p:nvSpPr>
          <p:cNvPr id="3" name="Subtítulo 2"/>
          <p:cNvSpPr>
            <a:spLocks noGrp="1"/>
          </p:cNvSpPr>
          <p:nvPr>
            <p:ph type="subTitle" idx="1"/>
          </p:nvPr>
        </p:nvSpPr>
        <p:spPr/>
        <p:txBody>
          <a:bodyPr>
            <a:normAutofit fontScale="92500" lnSpcReduction="10000"/>
          </a:bodyPr>
          <a:lstStyle/>
          <a:p>
            <a:r>
              <a:rPr lang="en-US" dirty="0" smtClean="0"/>
              <a:t>By Google</a:t>
            </a:r>
          </a:p>
          <a:p>
            <a:r>
              <a:rPr lang="en-US" dirty="0" smtClean="0"/>
              <a:t>Docente : </a:t>
            </a:r>
            <a:r>
              <a:rPr lang="en-US" dirty="0" smtClean="0"/>
              <a:t>Ing. Alex De </a:t>
            </a:r>
            <a:r>
              <a:rPr lang="en-US" dirty="0" smtClean="0"/>
              <a:t>Assis</a:t>
            </a:r>
            <a:endParaRPr lang="es-AR" dirty="0"/>
          </a:p>
        </p:txBody>
      </p:sp>
    </p:spTree>
    <p:extLst>
      <p:ext uri="{BB962C8B-B14F-4D97-AF65-F5344CB8AC3E}">
        <p14:creationId xmlns:p14="http://schemas.microsoft.com/office/powerpoint/2010/main" val="859380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Arquitectura </a:t>
            </a:r>
            <a:br>
              <a:rPr lang="en-US" dirty="0"/>
            </a:br>
            <a:r>
              <a:rPr lang="en-US" dirty="0"/>
              <a:t>Flutter</a:t>
            </a:r>
            <a:endParaRPr lang="es-AR" dirty="0"/>
          </a:p>
        </p:txBody>
      </p:sp>
      <p:sp>
        <p:nvSpPr>
          <p:cNvPr id="3" name="Marcador de contenido 2"/>
          <p:cNvSpPr>
            <a:spLocks noGrp="1"/>
          </p:cNvSpPr>
          <p:nvPr>
            <p:ph idx="1"/>
          </p:nvPr>
        </p:nvSpPr>
        <p:spPr/>
        <p:txBody>
          <a:bodyPr>
            <a:normAutofit fontScale="70000" lnSpcReduction="20000"/>
          </a:bodyPr>
          <a:lstStyle/>
          <a:p>
            <a:pPr fontAlgn="base"/>
            <a:r>
              <a:rPr lang="es-AR" b="1" dirty="0"/>
              <a:t>Framework</a:t>
            </a:r>
          </a:p>
          <a:p>
            <a:pPr fontAlgn="base"/>
            <a:r>
              <a:rPr lang="es-AR" dirty="0"/>
              <a:t>La capa superior consiste en el framework. Esta capa está escrita únicamente en Dart y contiene bibliotecas de Animación, Colores, Renderización y Widgets, los bloques de construcción centrales de cada UI de Flutter. Las bibliotecas de </a:t>
            </a:r>
            <a:r>
              <a:rPr lang="es-AR" b="1" dirty="0">
                <a:hlinkClick r:id="rId2"/>
              </a:rPr>
              <a:t>Material</a:t>
            </a:r>
            <a:r>
              <a:rPr lang="es-AR" dirty="0"/>
              <a:t> y </a:t>
            </a:r>
            <a:r>
              <a:rPr lang="es-AR" b="1" dirty="0">
                <a:hlinkClick r:id="rId3"/>
              </a:rPr>
              <a:t>Cupertino</a:t>
            </a:r>
            <a:r>
              <a:rPr lang="es-AR" dirty="0"/>
              <a:t> también están incorporadas en esta capa.</a:t>
            </a:r>
          </a:p>
          <a:p>
            <a:pPr fontAlgn="base"/>
            <a:r>
              <a:rPr lang="es-AR" dirty="0"/>
              <a:t>El código de tu aplicación Flutter desarrollado se encuentra en la parte superior de esta capa y generalmente utiliza widgets de </a:t>
            </a:r>
            <a:r>
              <a:rPr lang="es-AR" b="1" dirty="0">
                <a:hlinkClick r:id="rId2"/>
              </a:rPr>
              <a:t>Material</a:t>
            </a:r>
            <a:r>
              <a:rPr lang="es-AR" dirty="0"/>
              <a:t> o </a:t>
            </a:r>
            <a:r>
              <a:rPr lang="es-AR" b="1" dirty="0">
                <a:hlinkClick r:id="rId3"/>
              </a:rPr>
              <a:t>Cupertino</a:t>
            </a:r>
            <a:r>
              <a:rPr lang="es-AR" dirty="0"/>
              <a:t> para Android o iOS.  Aunque si hay algo que no esté incluido en estas bibliotecas, puedes simplemente pasar a una capa inferior de los widgets para desarrollar tu mismo el widget, sin límites.</a:t>
            </a:r>
          </a:p>
          <a:p>
            <a:pPr fontAlgn="base"/>
            <a:r>
              <a:rPr lang="es-AR" b="1" dirty="0"/>
              <a:t>Motor</a:t>
            </a:r>
          </a:p>
          <a:p>
            <a:pPr fontAlgn="base"/>
            <a:r>
              <a:rPr lang="es-AR" dirty="0"/>
              <a:t>Debajo del framework se encuentra el motor de Flutter, escrito principalmente en C/C++, contiene tres bibliotecas principales:</a:t>
            </a:r>
          </a:p>
          <a:p>
            <a:pPr fontAlgn="base"/>
            <a:r>
              <a:rPr lang="es-AR" dirty="0"/>
              <a:t>Skia: un motor gráfico open source utilizado por Google Chrome, Android, Chrome Os, entre otros.</a:t>
            </a:r>
          </a:p>
          <a:p>
            <a:pPr fontAlgn="base"/>
            <a:r>
              <a:rPr lang="es-AR" dirty="0"/>
              <a:t>Dart runtime</a:t>
            </a:r>
          </a:p>
          <a:p>
            <a:pPr fontAlgn="base"/>
            <a:r>
              <a:rPr lang="es-AR" dirty="0"/>
              <a:t>Text: motor utilizado para renderizar y diseñar las pantallas.</a:t>
            </a:r>
          </a:p>
          <a:p>
            <a:pPr fontAlgn="base"/>
            <a:r>
              <a:rPr lang="es-AR" b="1" dirty="0"/>
              <a:t>Embebedor</a:t>
            </a:r>
          </a:p>
          <a:p>
            <a:pPr fontAlgn="base"/>
            <a:r>
              <a:rPr lang="es-AR" dirty="0"/>
              <a:t>La capa final que nos importa es el embebedor. Esta capa es específica de la plataforma y es donde se configura la superficie para renderizar Flutter.</a:t>
            </a:r>
          </a:p>
          <a:p>
            <a:endParaRPr lang="es-AR" dirty="0"/>
          </a:p>
        </p:txBody>
      </p:sp>
    </p:spTree>
    <p:extLst>
      <p:ext uri="{BB962C8B-B14F-4D97-AF65-F5344CB8AC3E}">
        <p14:creationId xmlns:p14="http://schemas.microsoft.com/office/powerpoint/2010/main" val="2008864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b="1" dirty="0"/>
              <a:t>Arquitectura Web Flutter</a:t>
            </a:r>
            <a:br>
              <a:rPr lang="es-AR" b="1" dirty="0"/>
            </a:br>
            <a:endParaRPr lang="es-AR" dirty="0"/>
          </a:p>
        </p:txBody>
      </p:sp>
      <p:sp>
        <p:nvSpPr>
          <p:cNvPr id="3" name="Marcador de contenido 2"/>
          <p:cNvSpPr>
            <a:spLocks noGrp="1"/>
          </p:cNvSpPr>
          <p:nvPr>
            <p:ph idx="1"/>
          </p:nvPr>
        </p:nvSpPr>
        <p:spPr>
          <a:xfrm>
            <a:off x="783770" y="1525783"/>
            <a:ext cx="10417629" cy="1271248"/>
          </a:xfrm>
        </p:spPr>
        <p:txBody>
          <a:bodyPr/>
          <a:lstStyle/>
          <a:p>
            <a:r>
              <a:rPr lang="es-AR" dirty="0"/>
              <a:t>vale la pena mencionar que la arquitectura Web de Flutter no está integrada a la arquitectura principal</a:t>
            </a:r>
            <a:r>
              <a:rPr lang="es-AR" dirty="0" smtClean="0"/>
              <a:t>.</a:t>
            </a:r>
          </a:p>
          <a:p>
            <a:endParaRPr lang="en-US" dirty="0" smtClean="0"/>
          </a:p>
          <a:p>
            <a:endParaRPr lang="en-US" dirty="0"/>
          </a:p>
          <a:p>
            <a:endParaRPr lang="es-AR" dirty="0"/>
          </a:p>
        </p:txBody>
      </p:sp>
      <p:pic>
        <p:nvPicPr>
          <p:cNvPr id="1030" name="Picture 6" descr="https://lh5.googleusercontent.com/w37IysM2PP2b_ypqnAYyeA0X8sTQzY6YDvXHhTyf3yxu4s33Ylf-zQYdg79v4byDH-_Nd0Z31V9HC27n9nmz7T9-XMvEevvRxw774MzeWBuf6jJA6GDUzsl18DHxyVJq2DCnoRb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988" y="2323469"/>
            <a:ext cx="10829925" cy="442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48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Arquitectura Web Flutter</a:t>
            </a:r>
            <a:br>
              <a:rPr lang="es-AR" b="1" dirty="0"/>
            </a:br>
            <a:endParaRPr lang="es-AR" dirty="0"/>
          </a:p>
        </p:txBody>
      </p:sp>
      <p:sp>
        <p:nvSpPr>
          <p:cNvPr id="3" name="Marcador de contenido 2"/>
          <p:cNvSpPr>
            <a:spLocks noGrp="1"/>
          </p:cNvSpPr>
          <p:nvPr>
            <p:ph idx="1"/>
          </p:nvPr>
        </p:nvSpPr>
        <p:spPr/>
        <p:txBody>
          <a:bodyPr/>
          <a:lstStyle/>
          <a:p>
            <a:pPr fontAlgn="base"/>
            <a:r>
              <a:rPr lang="es-AR" dirty="0"/>
              <a:t>Llevar Flutter a la Web planteó el interesante desafío de reemplazar el motor Flutter existente, ya que no era compatible con el desarrollo web. Por lo tanto, nació una versión modificada del motor Flutter llamado </a:t>
            </a:r>
            <a:r>
              <a:rPr lang="es-AR" b="1" dirty="0">
                <a:hlinkClick r:id="rId2"/>
              </a:rPr>
              <a:t>"flutter_web".</a:t>
            </a:r>
            <a:r>
              <a:rPr lang="es-AR" dirty="0"/>
              <a:t> A medida que el proyecto se vuelve más estable, eventualmente se fusionará de nuevo en el repositorio principal de Flutter.</a:t>
            </a:r>
          </a:p>
          <a:p>
            <a:pPr fontAlgn="base"/>
            <a:r>
              <a:rPr lang="es-AR" dirty="0"/>
              <a:t>¡Pero esto no es un problema! Puedes utilizar el mismo desarrollo cambiando únicamente el compilador a </a:t>
            </a:r>
            <a:r>
              <a:rPr lang="es-AR" b="1" dirty="0">
                <a:hlinkClick r:id="rId2"/>
              </a:rPr>
              <a:t>"flutter_web"</a:t>
            </a:r>
            <a:r>
              <a:rPr lang="es-AR" dirty="0"/>
              <a:t>. La API de Flutter principal permanece prácticamente intacta, por lo que es posible exportar la interfaz de usuario desde la aplicación Flutter de Android y iOS a la Web.</a:t>
            </a:r>
          </a:p>
          <a:p>
            <a:endParaRPr lang="es-AR" dirty="0"/>
          </a:p>
        </p:txBody>
      </p:sp>
    </p:spTree>
    <p:extLst>
      <p:ext uri="{BB962C8B-B14F-4D97-AF65-F5344CB8AC3E}">
        <p14:creationId xmlns:p14="http://schemas.microsoft.com/office/powerpoint/2010/main" val="126375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Organizaciones que utilizan flutter</a:t>
            </a:r>
            <a:endParaRPr lang="es-AR" dirty="0"/>
          </a:p>
        </p:txBody>
      </p:sp>
      <p:sp>
        <p:nvSpPr>
          <p:cNvPr id="3" name="Marcador de contenido 2"/>
          <p:cNvSpPr>
            <a:spLocks noGrp="1"/>
          </p:cNvSpPr>
          <p:nvPr>
            <p:ph idx="1"/>
          </p:nvPr>
        </p:nvSpPr>
        <p:spPr/>
        <p:txBody>
          <a:bodyPr/>
          <a:lstStyle/>
          <a:p>
            <a:r>
              <a:rPr lang="es-AR" dirty="0"/>
              <a:t>Flutter no solo es utilizado por Google, sino que también por muchas grandes empresas y desarrolladores de todo el mundo. Existen grandes aplicaciones con Flutter como </a:t>
            </a:r>
            <a:r>
              <a:rPr lang="es-AR" b="1" dirty="0">
                <a:hlinkClick r:id="rId2"/>
              </a:rPr>
              <a:t>Alibaba</a:t>
            </a:r>
            <a:r>
              <a:rPr lang="es-AR" dirty="0"/>
              <a:t>, </a:t>
            </a:r>
            <a:r>
              <a:rPr lang="es-AR" b="1" dirty="0">
                <a:hlinkClick r:id="rId3"/>
              </a:rPr>
              <a:t>Hamilton Musical</a:t>
            </a:r>
            <a:r>
              <a:rPr lang="es-AR" dirty="0"/>
              <a:t>, </a:t>
            </a:r>
            <a:r>
              <a:rPr lang="es-AR" b="1" dirty="0">
                <a:hlinkClick r:id="rId4"/>
              </a:rPr>
              <a:t>Abbey Road Studios</a:t>
            </a:r>
            <a:r>
              <a:rPr lang="es-AR" dirty="0"/>
              <a:t>, </a:t>
            </a:r>
            <a:r>
              <a:rPr lang="es-AR" b="1" dirty="0">
                <a:hlinkClick r:id="rId5"/>
              </a:rPr>
              <a:t>Google Ads</a:t>
            </a:r>
            <a:r>
              <a:rPr lang="es-AR" dirty="0"/>
              <a:t>, </a:t>
            </a:r>
            <a:r>
              <a:rPr lang="es-AR" b="1" dirty="0">
                <a:hlinkClick r:id="rId6"/>
              </a:rPr>
              <a:t>Reflectly</a:t>
            </a:r>
            <a:r>
              <a:rPr lang="es-AR" dirty="0"/>
              <a:t>, </a:t>
            </a:r>
            <a:r>
              <a:rPr lang="es-AR" b="1" dirty="0">
                <a:hlinkClick r:id="rId7"/>
              </a:rPr>
              <a:t>entre muchas otras</a:t>
            </a:r>
            <a:r>
              <a:rPr lang="es-AR" dirty="0"/>
              <a:t>. Utilizan Flutter para ofrecer aplicaciones nativas con un buen UX y UI asociado a cada ecosistema.</a:t>
            </a:r>
          </a:p>
        </p:txBody>
      </p:sp>
    </p:spTree>
    <p:extLst>
      <p:ext uri="{BB962C8B-B14F-4D97-AF65-F5344CB8AC3E}">
        <p14:creationId xmlns:p14="http://schemas.microsoft.com/office/powerpoint/2010/main" val="25113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Organizaciones que utilizan flutter</a:t>
            </a:r>
            <a:endParaRPr lang="es-AR" dirty="0"/>
          </a:p>
        </p:txBody>
      </p:sp>
      <p:pic>
        <p:nvPicPr>
          <p:cNvPr id="4" name="Marcador de contenido 3"/>
          <p:cNvPicPr>
            <a:picLocks noGrp="1" noChangeAspect="1"/>
          </p:cNvPicPr>
          <p:nvPr>
            <p:ph idx="1"/>
          </p:nvPr>
        </p:nvPicPr>
        <p:blipFill>
          <a:blip r:embed="rId2"/>
          <a:stretch>
            <a:fillRect/>
          </a:stretch>
        </p:blipFill>
        <p:spPr>
          <a:xfrm>
            <a:off x="685800" y="2477763"/>
            <a:ext cx="10820400" cy="3456636"/>
          </a:xfrm>
          <a:prstGeom prst="rect">
            <a:avLst/>
          </a:prstGeom>
        </p:spPr>
      </p:pic>
    </p:spTree>
    <p:extLst>
      <p:ext uri="{BB962C8B-B14F-4D97-AF65-F5344CB8AC3E}">
        <p14:creationId xmlns:p14="http://schemas.microsoft.com/office/powerpoint/2010/main" val="2172701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es-AR" b="1" dirty="0"/>
              <a:t>Conclusiones</a:t>
            </a:r>
          </a:p>
        </p:txBody>
      </p:sp>
      <p:sp>
        <p:nvSpPr>
          <p:cNvPr id="3" name="Marcador de contenido 2"/>
          <p:cNvSpPr>
            <a:spLocks noGrp="1"/>
          </p:cNvSpPr>
          <p:nvPr>
            <p:ph idx="1"/>
          </p:nvPr>
        </p:nvSpPr>
        <p:spPr/>
        <p:txBody>
          <a:bodyPr/>
          <a:lstStyle/>
          <a:p>
            <a:pPr fontAlgn="base"/>
            <a:r>
              <a:rPr lang="es-AR" dirty="0" smtClean="0"/>
              <a:t>Flutter </a:t>
            </a:r>
            <a:r>
              <a:rPr lang="es-AR" dirty="0"/>
              <a:t>tiene muchas más ventajas para los negocios y para los equipos de desarrollo que riesgos. Es una gran oportunidad para crear aplicaciones móviles hermosas, de alto rendimiento y sobresalientes que se ajusten a sus necesidades y requisitos personalizados. Vale la pena considerar Flutter, especialmente si quieres una aplicación para iOS y Android.</a:t>
            </a:r>
          </a:p>
          <a:p>
            <a:endParaRPr lang="es-AR" dirty="0"/>
          </a:p>
        </p:txBody>
      </p:sp>
    </p:spTree>
    <p:extLst>
      <p:ext uri="{BB962C8B-B14F-4D97-AF65-F5344CB8AC3E}">
        <p14:creationId xmlns:p14="http://schemas.microsoft.com/office/powerpoint/2010/main" val="362770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endParaRPr lang="es-AR"/>
          </a:p>
        </p:txBody>
      </p:sp>
    </p:spTree>
    <p:extLst>
      <p:ext uri="{BB962C8B-B14F-4D97-AF65-F5344CB8AC3E}">
        <p14:creationId xmlns:p14="http://schemas.microsoft.com/office/powerpoint/2010/main" val="373227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3" name="Marcador de contenido 2"/>
          <p:cNvSpPr>
            <a:spLocks noGrp="1"/>
          </p:cNvSpPr>
          <p:nvPr>
            <p:ph idx="1"/>
          </p:nvPr>
        </p:nvSpPr>
        <p:spPr/>
        <p:txBody>
          <a:bodyPr/>
          <a:lstStyle/>
          <a:p>
            <a:endParaRPr lang="es-AR"/>
          </a:p>
        </p:txBody>
      </p:sp>
    </p:spTree>
    <p:extLst>
      <p:ext uri="{BB962C8B-B14F-4D97-AF65-F5344CB8AC3E}">
        <p14:creationId xmlns:p14="http://schemas.microsoft.com/office/powerpoint/2010/main" val="25348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pic>
        <p:nvPicPr>
          <p:cNvPr id="4" name="Picture 2" descr="Flutter Desarrollo Móvi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81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introduccon</a:t>
            </a:r>
            <a:endParaRPr lang="es-AR" dirty="0"/>
          </a:p>
        </p:txBody>
      </p:sp>
      <p:sp>
        <p:nvSpPr>
          <p:cNvPr id="3" name="Marcador de contenido 2"/>
          <p:cNvSpPr>
            <a:spLocks noGrp="1"/>
          </p:cNvSpPr>
          <p:nvPr>
            <p:ph idx="1"/>
          </p:nvPr>
        </p:nvSpPr>
        <p:spPr/>
        <p:txBody>
          <a:bodyPr>
            <a:normAutofit fontScale="92500" lnSpcReduction="10000"/>
          </a:bodyPr>
          <a:lstStyle/>
          <a:p>
            <a:r>
              <a:rPr lang="en-US" dirty="0" smtClean="0"/>
              <a:t>Que es flutter SDK?</a:t>
            </a:r>
          </a:p>
          <a:p>
            <a:pPr marL="0" indent="0">
              <a:buNone/>
            </a:pPr>
            <a:r>
              <a:rPr lang="en-US" dirty="0" smtClean="0"/>
              <a:t>Es una herramienta de Google que permite desarrollar aplicaciones hibridas , con una sola base de codigo podremos generar tanto apps para IOS como para Android ,posee un core en C++</a:t>
            </a:r>
          </a:p>
          <a:p>
            <a:pPr marL="0" indent="0">
              <a:buNone/>
            </a:pPr>
            <a:endParaRPr lang="en-US" dirty="0" smtClean="0"/>
          </a:p>
          <a:p>
            <a:r>
              <a:rPr lang="en-US" dirty="0" smtClean="0"/>
              <a:t>Para que sirve?</a:t>
            </a:r>
          </a:p>
          <a:p>
            <a:pPr marL="0" indent="0">
              <a:buNone/>
            </a:pPr>
            <a:r>
              <a:rPr lang="en-US" dirty="0" smtClean="0"/>
              <a:t>Para crear apps elegantes y potentes,</a:t>
            </a:r>
            <a:r>
              <a:rPr lang="es-AR" dirty="0"/>
              <a:t> A la hora de compilar la versión de producción de nuestra </a:t>
            </a:r>
            <a:r>
              <a:rPr lang="es-AR" dirty="0" smtClean="0"/>
              <a:t>app, </a:t>
            </a:r>
            <a:r>
              <a:rPr lang="es-AR" dirty="0"/>
              <a:t>este genera código nativo para ambas plataformas (Android/IOS) consiguiendo así un rendimiento de 60fps</a:t>
            </a:r>
            <a:r>
              <a:rPr lang="es-AR" dirty="0" smtClean="0"/>
              <a:t>.</a:t>
            </a:r>
          </a:p>
          <a:p>
            <a:pPr marL="0" indent="0">
              <a:buNone/>
            </a:pPr>
            <a:endParaRPr lang="en-US" dirty="0"/>
          </a:p>
          <a:p>
            <a:r>
              <a:rPr lang="en-US" dirty="0" smtClean="0"/>
              <a:t>Que nos permite? </a:t>
            </a:r>
          </a:p>
          <a:p>
            <a:pPr marL="0" indent="0">
              <a:buNone/>
            </a:pPr>
            <a:r>
              <a:rPr lang="en-US" dirty="0" smtClean="0"/>
              <a:t>Crear apps con mapas , widgets , animaciones fluidas  ....etc </a:t>
            </a:r>
          </a:p>
          <a:p>
            <a:pPr marL="0" indent="0">
              <a:buNone/>
            </a:pPr>
            <a:endParaRPr lang="es-AR" dirty="0"/>
          </a:p>
        </p:txBody>
      </p:sp>
    </p:spTree>
    <p:extLst>
      <p:ext uri="{BB962C8B-B14F-4D97-AF65-F5344CB8AC3E}">
        <p14:creationId xmlns:p14="http://schemas.microsoft.com/office/powerpoint/2010/main" val="2782904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Prerrequisitos</a:t>
            </a:r>
          </a:p>
        </p:txBody>
      </p:sp>
      <p:sp>
        <p:nvSpPr>
          <p:cNvPr id="3" name="Marcador de contenido 2"/>
          <p:cNvSpPr>
            <a:spLocks noGrp="1"/>
          </p:cNvSpPr>
          <p:nvPr>
            <p:ph idx="1"/>
          </p:nvPr>
        </p:nvSpPr>
        <p:spPr/>
        <p:txBody>
          <a:bodyPr/>
          <a:lstStyle/>
          <a:p>
            <a:r>
              <a:rPr lang="es-AR" dirty="0" smtClean="0"/>
              <a:t>Conocimiento Obligatorios :</a:t>
            </a:r>
          </a:p>
          <a:p>
            <a:pPr marL="0" indent="0">
              <a:buNone/>
            </a:pPr>
            <a:r>
              <a:rPr lang="es-AR" dirty="0" smtClean="0"/>
              <a:t>Este curso está orientado a los alumnos ya </a:t>
            </a:r>
            <a:r>
              <a:rPr lang="es-AR" dirty="0"/>
              <a:t>conocen qué es un Framework y que </a:t>
            </a:r>
            <a:r>
              <a:rPr lang="es-AR" dirty="0" smtClean="0"/>
              <a:t>tienen </a:t>
            </a:r>
            <a:r>
              <a:rPr lang="es-AR" dirty="0"/>
              <a:t>un conocimiento sólido sobre Programación Orientada a Objetos y conocimientos básicos </a:t>
            </a:r>
            <a:r>
              <a:rPr lang="es-AR" dirty="0" smtClean="0"/>
              <a:t>sobre programacion.</a:t>
            </a:r>
            <a:r>
              <a:rPr lang="es-AR" dirty="0"/>
              <a:t> </a:t>
            </a:r>
            <a:endParaRPr lang="es-AR" dirty="0" smtClean="0"/>
          </a:p>
          <a:p>
            <a:endParaRPr lang="en-US" dirty="0"/>
          </a:p>
          <a:p>
            <a:endParaRPr lang="en-US" dirty="0" smtClean="0"/>
          </a:p>
          <a:p>
            <a:r>
              <a:rPr lang="en-US" dirty="0" smtClean="0"/>
              <a:t>Cnocimiento Deseable : Git Hub </a:t>
            </a:r>
            <a:endParaRPr lang="es-AR" dirty="0"/>
          </a:p>
        </p:txBody>
      </p:sp>
    </p:spTree>
    <p:extLst>
      <p:ext uri="{BB962C8B-B14F-4D97-AF65-F5344CB8AC3E}">
        <p14:creationId xmlns:p14="http://schemas.microsoft.com/office/powerpoint/2010/main" val="103590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Instalacion y Configuracion Del entorno de desarrollo</a:t>
            </a:r>
            <a:br>
              <a:rPr lang="en-US" dirty="0" smtClean="0"/>
            </a:br>
            <a:endParaRPr lang="es-AR" dirty="0"/>
          </a:p>
        </p:txBody>
      </p:sp>
      <p:sp>
        <p:nvSpPr>
          <p:cNvPr id="3" name="Marcador de contenido 2"/>
          <p:cNvSpPr>
            <a:spLocks noGrp="1"/>
          </p:cNvSpPr>
          <p:nvPr>
            <p:ph idx="1"/>
          </p:nvPr>
        </p:nvSpPr>
        <p:spPr/>
        <p:txBody>
          <a:bodyPr/>
          <a:lstStyle/>
          <a:p>
            <a:endParaRPr lang="es-AR"/>
          </a:p>
        </p:txBody>
      </p:sp>
      <p:pic>
        <p:nvPicPr>
          <p:cNvPr id="4" name="Imagen 3"/>
          <p:cNvPicPr>
            <a:picLocks noChangeAspect="1"/>
          </p:cNvPicPr>
          <p:nvPr/>
        </p:nvPicPr>
        <p:blipFill>
          <a:blip r:embed="rId2"/>
          <a:stretch>
            <a:fillRect/>
          </a:stretch>
        </p:blipFill>
        <p:spPr>
          <a:xfrm>
            <a:off x="0" y="2001944"/>
            <a:ext cx="12192000" cy="4856056"/>
          </a:xfrm>
          <a:prstGeom prst="rect">
            <a:avLst/>
          </a:prstGeom>
        </p:spPr>
      </p:pic>
    </p:spTree>
    <p:extLst>
      <p:ext uri="{BB962C8B-B14F-4D97-AF65-F5344CB8AC3E}">
        <p14:creationId xmlns:p14="http://schemas.microsoft.com/office/powerpoint/2010/main" val="657488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Links de descargas</a:t>
            </a:r>
            <a:endParaRPr lang="es-AR" dirty="0"/>
          </a:p>
        </p:txBody>
      </p:sp>
      <p:sp>
        <p:nvSpPr>
          <p:cNvPr id="3" name="Marcador de contenido 2"/>
          <p:cNvSpPr>
            <a:spLocks noGrp="1"/>
          </p:cNvSpPr>
          <p:nvPr>
            <p:ph idx="1"/>
          </p:nvPr>
        </p:nvSpPr>
        <p:spPr/>
        <p:txBody>
          <a:bodyPr/>
          <a:lstStyle/>
          <a:p>
            <a:endParaRPr lang="es-AR" dirty="0" smtClean="0"/>
          </a:p>
          <a:p>
            <a:r>
              <a:rPr lang="es-AR" dirty="0" smtClean="0"/>
              <a:t>Flutter SDK : </a:t>
            </a:r>
            <a:r>
              <a:rPr lang="es-AR" dirty="0">
                <a:hlinkClick r:id="rId2"/>
              </a:rPr>
              <a:t>https://</a:t>
            </a:r>
            <a:r>
              <a:rPr lang="es-AR" dirty="0" smtClean="0">
                <a:hlinkClick r:id="rId2"/>
              </a:rPr>
              <a:t>flutter.dev/docs/get-started/install/windows</a:t>
            </a:r>
            <a:r>
              <a:rPr lang="es-AR" dirty="0" smtClean="0"/>
              <a:t> (C:\src\flutter)</a:t>
            </a:r>
          </a:p>
          <a:p>
            <a:endParaRPr lang="es-AR" dirty="0" smtClean="0"/>
          </a:p>
          <a:p>
            <a:r>
              <a:rPr lang="es-AR" dirty="0" smtClean="0"/>
              <a:t>IDE Android </a:t>
            </a:r>
            <a:r>
              <a:rPr lang="es-AR" dirty="0"/>
              <a:t>Studio: </a:t>
            </a:r>
            <a:r>
              <a:rPr lang="es-AR" dirty="0">
                <a:hlinkClick r:id="rId3"/>
              </a:rPr>
              <a:t>https://developer.android.com/studio/?</a:t>
            </a:r>
            <a:r>
              <a:rPr lang="es-AR" dirty="0" smtClean="0">
                <a:hlinkClick r:id="rId3"/>
              </a:rPr>
              <a:t>hl=es-419</a:t>
            </a:r>
            <a:endParaRPr lang="es-AR" dirty="0" smtClean="0"/>
          </a:p>
          <a:p>
            <a:endParaRPr lang="es-AR" dirty="0" smtClean="0"/>
          </a:p>
          <a:p>
            <a:r>
              <a:rPr lang="es-AR" dirty="0" smtClean="0"/>
              <a:t>IDE Visual </a:t>
            </a:r>
            <a:r>
              <a:rPr lang="es-AR" dirty="0"/>
              <a:t>Studio Code: </a:t>
            </a:r>
            <a:r>
              <a:rPr lang="es-AR" dirty="0">
                <a:hlinkClick r:id="rId4"/>
              </a:rPr>
              <a:t>https://code.visualstudio.com/</a:t>
            </a:r>
            <a:endParaRPr lang="es-AR" dirty="0"/>
          </a:p>
        </p:txBody>
      </p:sp>
    </p:spTree>
    <p:extLst>
      <p:ext uri="{BB962C8B-B14F-4D97-AF65-F5344CB8AC3E}">
        <p14:creationId xmlns:p14="http://schemas.microsoft.com/office/powerpoint/2010/main" val="333932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Lenguaje Dart</a:t>
            </a:r>
            <a:endParaRPr lang="es-AR" dirty="0"/>
          </a:p>
        </p:txBody>
      </p:sp>
      <p:pic>
        <p:nvPicPr>
          <p:cNvPr id="2050" name="Picture 2" descr="Ya está aquí el primer post de la serie de tutoriales de Dart &amp; Flutter |  ASPgems - Soluciones ági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82731" y="2952206"/>
            <a:ext cx="5422990" cy="2711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402091" y="2200041"/>
            <a:ext cx="6096000" cy="5078313"/>
          </a:xfrm>
          <a:prstGeom prst="rect">
            <a:avLst/>
          </a:prstGeom>
        </p:spPr>
        <p:txBody>
          <a:bodyPr>
            <a:spAutoFit/>
          </a:bodyPr>
          <a:lstStyle/>
          <a:p>
            <a:r>
              <a:rPr lang="es-AR" dirty="0">
                <a:latin typeface="Open Sans"/>
              </a:rPr>
              <a:t>El desarrollo se realiza mediante el lenguaje de programación </a:t>
            </a:r>
            <a:r>
              <a:rPr lang="es-AR" dirty="0">
                <a:latin typeface="inherit"/>
                <a:hlinkClick r:id="rId3"/>
              </a:rPr>
              <a:t>Dart</a:t>
            </a:r>
            <a:r>
              <a:rPr lang="es-AR" dirty="0">
                <a:latin typeface="Open Sans"/>
              </a:rPr>
              <a:t>. Dart se compila “por adelantado” (AOT) en código nativo para múltiples plataformas. Esto permite que Flutter se comunique con la plataforma sin pasar por un puente JavaScript. El hecho de que Flutter sea el único SDK para móviles que proporciona vistas reactivas sin necesidad de un puente JavaScript debería ser suficiente para que Flutter sea interesante y merece la pena intentarlo, pero hay algo mucho más revolucionario en Flutter, y es cómo implementa los widgets</a:t>
            </a:r>
            <a:r>
              <a:rPr lang="es-AR" dirty="0" smtClean="0">
                <a:latin typeface="Open Sans"/>
              </a:rPr>
              <a:t>.,</a:t>
            </a:r>
          </a:p>
          <a:p>
            <a:endParaRPr lang="en-US" dirty="0">
              <a:latin typeface="Open Sans"/>
            </a:endParaRPr>
          </a:p>
          <a:p>
            <a:endParaRPr lang="es-AR" dirty="0" smtClean="0">
              <a:latin typeface="Open Sans"/>
            </a:endParaRPr>
          </a:p>
          <a:p>
            <a:r>
              <a:rPr lang="en-US" dirty="0" smtClean="0">
                <a:latin typeface="Open Sans"/>
              </a:rPr>
              <a:t>*Flutter Utiliza un motor propio de renderizados basado en Skia (no utiliza Web View ni los OEM Widgets de los dispositivos )</a:t>
            </a:r>
            <a:endParaRPr lang="es-AR" dirty="0" smtClean="0">
              <a:latin typeface="Open Sans"/>
            </a:endParaRPr>
          </a:p>
          <a:p>
            <a:endParaRPr lang="en-US" dirty="0">
              <a:latin typeface="Open Sans"/>
            </a:endParaRPr>
          </a:p>
          <a:p>
            <a:endParaRPr lang="en-US" dirty="0" smtClean="0">
              <a:latin typeface="Open Sans"/>
            </a:endParaRPr>
          </a:p>
          <a:p>
            <a:endParaRPr lang="es-AR" dirty="0"/>
          </a:p>
        </p:txBody>
      </p:sp>
    </p:spTree>
    <p:extLst>
      <p:ext uri="{BB962C8B-B14F-4D97-AF65-F5344CB8AC3E}">
        <p14:creationId xmlns:p14="http://schemas.microsoft.com/office/powerpoint/2010/main" val="4176779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fontAlgn="base"/>
            <a:r>
              <a:rPr lang="es-AR" b="1" dirty="0" smtClean="0"/>
              <a:t/>
            </a:r>
            <a:br>
              <a:rPr lang="es-AR" b="1" dirty="0" smtClean="0"/>
            </a:br>
            <a:r>
              <a:rPr lang="es-AR" b="1" dirty="0"/>
              <a:t/>
            </a:r>
            <a:br>
              <a:rPr lang="es-AR" b="1" dirty="0"/>
            </a:br>
            <a:r>
              <a:rPr lang="es-AR" b="1" dirty="0" smtClean="0"/>
              <a:t>Widgets</a:t>
            </a:r>
            <a:endParaRPr lang="es-AR" b="1" dirty="0"/>
          </a:p>
        </p:txBody>
      </p:sp>
      <p:sp>
        <p:nvSpPr>
          <p:cNvPr id="3" name="Marcador de contenido 2"/>
          <p:cNvSpPr>
            <a:spLocks noGrp="1"/>
          </p:cNvSpPr>
          <p:nvPr>
            <p:ph idx="1"/>
          </p:nvPr>
        </p:nvSpPr>
        <p:spPr/>
        <p:txBody>
          <a:bodyPr>
            <a:normAutofit fontScale="92500" lnSpcReduction="10000"/>
          </a:bodyPr>
          <a:lstStyle/>
          <a:p>
            <a:pPr fontAlgn="base"/>
            <a:endParaRPr lang="es-AR" dirty="0" smtClean="0"/>
          </a:p>
          <a:p>
            <a:pPr fontAlgn="base"/>
            <a:endParaRPr lang="es-AR" dirty="0"/>
          </a:p>
          <a:p>
            <a:pPr fontAlgn="base"/>
            <a:endParaRPr lang="es-AR" dirty="0" smtClean="0"/>
          </a:p>
          <a:p>
            <a:pPr fontAlgn="base"/>
            <a:endParaRPr lang="es-AR" dirty="0"/>
          </a:p>
          <a:p>
            <a:pPr fontAlgn="base"/>
            <a:r>
              <a:rPr lang="es-AR" dirty="0" smtClean="0"/>
              <a:t>La </a:t>
            </a:r>
            <a:r>
              <a:rPr lang="es-AR" dirty="0"/>
              <a:t>UI está compuesta de una serie </a:t>
            </a:r>
            <a:r>
              <a:rPr lang="es-AR" dirty="0">
                <a:hlinkClick r:id="rId2"/>
              </a:rPr>
              <a:t>widgets</a:t>
            </a:r>
            <a:r>
              <a:rPr lang="es-AR" dirty="0"/>
              <a:t> comunes que luego se adaptan a cada plataforma. </a:t>
            </a:r>
          </a:p>
          <a:p>
            <a:pPr fontAlgn="base"/>
            <a:r>
              <a:rPr lang="es-AR" dirty="0"/>
              <a:t>Los widgets de Flutter son construidos usando un moderno framework que toma inspiración de </a:t>
            </a:r>
            <a:r>
              <a:rPr lang="es-AR" dirty="0">
                <a:hlinkClick r:id="rId3"/>
              </a:rPr>
              <a:t>React</a:t>
            </a:r>
            <a:r>
              <a:rPr lang="es-AR" dirty="0" smtClean="0"/>
              <a:t>.</a:t>
            </a:r>
          </a:p>
          <a:p>
            <a:pPr fontAlgn="base"/>
            <a:r>
              <a:rPr lang="es-AR" dirty="0" smtClean="0"/>
              <a:t> </a:t>
            </a:r>
            <a:r>
              <a:rPr lang="es-AR" dirty="0"/>
              <a:t>Los Widgets describen cómo debería ser su vista, dada su configuración y estado actuales. Flutter pone a nuestra disposición una gran variedad de widgets desde los básicos (Text, Row, Column, Container) a los más complejos construidos a base de combinar los widgets básicos.</a:t>
            </a:r>
          </a:p>
          <a:p>
            <a:endParaRPr lang="es-AR" dirty="0"/>
          </a:p>
        </p:txBody>
      </p:sp>
      <p:pic>
        <p:nvPicPr>
          <p:cNvPr id="3074" name="Picture 2" descr="Flutter UI Widgets | raywenderlich.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8569" y="1088997"/>
            <a:ext cx="2927259" cy="221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455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Arquitectura </a:t>
            </a:r>
            <a:br>
              <a:rPr lang="en-US" dirty="0" smtClean="0"/>
            </a:br>
            <a:r>
              <a:rPr lang="en-US" dirty="0" smtClean="0"/>
              <a:t>Flutter</a:t>
            </a:r>
            <a:endParaRPr lang="es-AR" dirty="0"/>
          </a:p>
        </p:txBody>
      </p:sp>
      <p:sp>
        <p:nvSpPr>
          <p:cNvPr id="4" name="Rectángulo 3"/>
          <p:cNvSpPr/>
          <p:nvPr/>
        </p:nvSpPr>
        <p:spPr>
          <a:xfrm>
            <a:off x="4667794" y="4772523"/>
            <a:ext cx="6096000" cy="369332"/>
          </a:xfrm>
          <a:prstGeom prst="rect">
            <a:avLst/>
          </a:prstGeom>
        </p:spPr>
        <p:txBody>
          <a:bodyPr>
            <a:spAutoFit/>
          </a:bodyPr>
          <a:lstStyle/>
          <a:p>
            <a:r>
              <a:rPr lang="es-AR" dirty="0" smtClean="0">
                <a:latin typeface="medium-content-serif-font"/>
              </a:rPr>
              <a:t>.</a:t>
            </a:r>
            <a:endParaRPr lang="es-AR" dirty="0"/>
          </a:p>
        </p:txBody>
      </p:sp>
      <p:sp>
        <p:nvSpPr>
          <p:cNvPr id="6" name="Marcador de contenido 5"/>
          <p:cNvSpPr>
            <a:spLocks noGrp="1"/>
          </p:cNvSpPr>
          <p:nvPr>
            <p:ph idx="1"/>
          </p:nvPr>
        </p:nvSpPr>
        <p:spPr/>
        <p:txBody>
          <a:bodyPr/>
          <a:lstStyle/>
          <a:p>
            <a:endParaRPr lang="es-AR" dirty="0"/>
          </a:p>
        </p:txBody>
      </p:sp>
      <p:pic>
        <p:nvPicPr>
          <p:cNvPr id="2052" name="Picture 4" descr="https://lh5.googleusercontent.com/epdEslvzzUx9tx9olNHu3eL_vdw1Fmp8YNJSzla24BA8KoJAnAvtvXxB8Zo9CDuKao4oedQDgEPANpRbOgIzumolzHy8GZOeQ0RQJtOxI6kcvV5XYMHcwRx-cYozleepENK3y-h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337" y="1945114"/>
            <a:ext cx="8040914" cy="4523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595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1332</TotalTime>
  <Words>398</Words>
  <Application>Microsoft Office PowerPoint</Application>
  <PresentationFormat>Panorámica</PresentationFormat>
  <Paragraphs>64</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Century Gothic</vt:lpstr>
      <vt:lpstr>inherit</vt:lpstr>
      <vt:lpstr>medium-content-serif-font</vt:lpstr>
      <vt:lpstr>Open Sans</vt:lpstr>
      <vt:lpstr>Estela de condensación</vt:lpstr>
      <vt:lpstr>FLUTTER </vt:lpstr>
      <vt:lpstr>Presentación de PowerPoint</vt:lpstr>
      <vt:lpstr>introduccon</vt:lpstr>
      <vt:lpstr>Prerrequisitos</vt:lpstr>
      <vt:lpstr>Instalacion y Configuracion Del entorno de desarrollo </vt:lpstr>
      <vt:lpstr>Links de descargas</vt:lpstr>
      <vt:lpstr>Lenguaje Dart</vt:lpstr>
      <vt:lpstr>  Widgets</vt:lpstr>
      <vt:lpstr>Arquitectura  Flutter</vt:lpstr>
      <vt:lpstr>Arquitectura  Flutter</vt:lpstr>
      <vt:lpstr>Arquitectura Web Flutter </vt:lpstr>
      <vt:lpstr>Arquitectura Web Flutter </vt:lpstr>
      <vt:lpstr>Organizaciones que utilizan flutter</vt:lpstr>
      <vt:lpstr>Organizaciones que utilizan flutter</vt:lpstr>
      <vt:lpstr>Conclusiones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dc:title>
  <dc:creator>Alex</dc:creator>
  <cp:lastModifiedBy>Alex</cp:lastModifiedBy>
  <cp:revision>14</cp:revision>
  <dcterms:created xsi:type="dcterms:W3CDTF">2020-09-23T04:01:36Z</dcterms:created>
  <dcterms:modified xsi:type="dcterms:W3CDTF">2020-09-26T12:52:16Z</dcterms:modified>
</cp:coreProperties>
</file>