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377" r:id="rId2"/>
    <p:sldId id="378" r:id="rId3"/>
    <p:sldId id="379" r:id="rId4"/>
    <p:sldId id="383" r:id="rId5"/>
    <p:sldId id="384" r:id="rId6"/>
    <p:sldId id="385" r:id="rId7"/>
    <p:sldId id="387" r:id="rId8"/>
    <p:sldId id="388" r:id="rId9"/>
    <p:sldId id="386" r:id="rId10"/>
  </p:sldIdLst>
  <p:sldSz cx="9144000" cy="5143500" type="screen16x9"/>
  <p:notesSz cx="6858000" cy="9144000"/>
  <p:embeddedFontLst>
    <p:embeddedFont>
      <p:font typeface="Archivo Narrow SemiBold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ubik" panose="020B0604020202020204" charset="-79"/>
      <p:regular r:id="rId20"/>
      <p:bold r:id="rId21"/>
      <p:italic r:id="rId22"/>
      <p:boldItalic r:id="rId23"/>
    </p:embeddedFont>
    <p:embeddedFont>
      <p:font typeface="Rubik Light" panose="020B0604020202020204" charset="-79"/>
      <p:regular r:id="rId24"/>
      <p:bold r:id="rId25"/>
      <p:italic r:id="rId26"/>
      <p:boldItalic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8" roundtripDataSignature="AMtx7miaNxIa3ek48jGLTuzlFVwv2qhw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84B9"/>
    <a:srgbClr val="5195D3"/>
    <a:srgbClr val="AE5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68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7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 rot="5400000">
            <a:off x="5350049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7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0" y="4714850"/>
            <a:ext cx="9144000" cy="428700"/>
          </a:xfrm>
          <a:prstGeom prst="rect">
            <a:avLst/>
          </a:prstGeom>
          <a:solidFill>
            <a:srgbClr val="5184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3"/>
          <p:cNvSpPr txBox="1"/>
          <p:nvPr/>
        </p:nvSpPr>
        <p:spPr>
          <a:xfrm>
            <a:off x="21525" y="4731700"/>
            <a:ext cx="5486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</a:pPr>
            <a:r>
              <a:rPr lang="es-419" sz="1400" b="0" i="0" u="none" strike="noStrike" cap="none">
                <a:solidFill>
                  <a:srgbClr val="FFFFFF"/>
                </a:solidFill>
                <a:latin typeface="Archivo Narrow SemiBold"/>
                <a:ea typeface="Archivo Narrow SemiBold"/>
                <a:cs typeface="Archivo Narrow SemiBold"/>
                <a:sym typeface="Archivo Narrow SemiBold"/>
              </a:rPr>
              <a:t>Bienvenidos al Curso de HTML Y CSS: Maquetación Web</a:t>
            </a:r>
            <a:endParaRPr sz="1400" b="0" i="0" u="none" strike="noStrike" cap="non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8" name="Google Shape;8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0609" y="4744575"/>
            <a:ext cx="1751968" cy="3692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1">
            <a:extLst>
              <a:ext uri="{FF2B5EF4-FFF2-40B4-BE49-F238E27FC236}">
                <a16:creationId xmlns:a16="http://schemas.microsoft.com/office/drawing/2014/main" id="{508C89DB-3F00-47C3-B114-73E79672881A}"/>
              </a:ext>
            </a:extLst>
          </p:cNvPr>
          <p:cNvSpPr txBox="1"/>
          <p:nvPr/>
        </p:nvSpPr>
        <p:spPr>
          <a:xfrm>
            <a:off x="329449" y="484447"/>
            <a:ext cx="8229759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Enlace de Descarga</a:t>
            </a:r>
          </a:p>
        </p:txBody>
      </p:sp>
      <p:sp>
        <p:nvSpPr>
          <p:cNvPr id="4" name="Google Shape;76;g8e14a85b8b_0_0">
            <a:extLst>
              <a:ext uri="{FF2B5EF4-FFF2-40B4-BE49-F238E27FC236}">
                <a16:creationId xmlns:a16="http://schemas.microsoft.com/office/drawing/2014/main" id="{0ED53BAA-79D6-4436-8F9C-E1A29C55CB7D}"/>
              </a:ext>
            </a:extLst>
          </p:cNvPr>
          <p:cNvSpPr txBox="1"/>
          <p:nvPr/>
        </p:nvSpPr>
        <p:spPr>
          <a:xfrm>
            <a:off x="-1" y="4728600"/>
            <a:ext cx="4391247" cy="414900"/>
          </a:xfrm>
          <a:prstGeom prst="rect">
            <a:avLst/>
          </a:prstGeom>
          <a:solidFill>
            <a:srgbClr val="5184B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 Standard WEB </a:t>
            </a:r>
            <a:r>
              <a:rPr lang="es-ES" sz="14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r>
              <a:rPr lang="es-E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J2SE</a:t>
            </a:r>
            <a:endParaRPr lang="es-ES" sz="1400" b="1" i="0" u="none" strike="noStrike" cap="none" dirty="0">
              <a:solidFill>
                <a:srgbClr val="FFFFFF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8;p1">
            <a:extLst>
              <a:ext uri="{FF2B5EF4-FFF2-40B4-BE49-F238E27FC236}">
                <a16:creationId xmlns:a16="http://schemas.microsoft.com/office/drawing/2014/main" id="{476F2CD7-229B-4551-BB2A-FBA65A6FE2EA}"/>
              </a:ext>
            </a:extLst>
          </p:cNvPr>
          <p:cNvSpPr txBox="1"/>
          <p:nvPr/>
        </p:nvSpPr>
        <p:spPr>
          <a:xfrm>
            <a:off x="393243" y="885502"/>
            <a:ext cx="6985751" cy="26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AR" sz="1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https://www.eclipse.org/downloads/</a:t>
            </a:r>
            <a:endParaRPr lang="es-A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A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286F8-8198-4E1A-90C5-D09E9C8F1D1A}"/>
              </a:ext>
            </a:extLst>
          </p:cNvPr>
          <p:cNvSpPr txBox="1"/>
          <p:nvPr/>
        </p:nvSpPr>
        <p:spPr>
          <a:xfrm>
            <a:off x="-1" y="4753252"/>
            <a:ext cx="4132521" cy="338554"/>
          </a:xfrm>
          <a:prstGeom prst="rect">
            <a:avLst/>
          </a:prstGeom>
          <a:solidFill>
            <a:srgbClr val="5184B9"/>
          </a:solidFill>
        </p:spPr>
        <p:txBody>
          <a:bodyPr wrap="square" rtlCol="0">
            <a:spAutoFit/>
          </a:bodyPr>
          <a:lstStyle/>
          <a:p>
            <a:r>
              <a:rPr lang="es-419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 de Instalación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C9855C-2EF8-47A2-A8D7-74F95C998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18" r="12636" b="1410"/>
          <a:stretch/>
        </p:blipFill>
        <p:spPr>
          <a:xfrm>
            <a:off x="1957297" y="1204348"/>
            <a:ext cx="5229406" cy="3320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4881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1">
            <a:extLst>
              <a:ext uri="{FF2B5EF4-FFF2-40B4-BE49-F238E27FC236}">
                <a16:creationId xmlns:a16="http://schemas.microsoft.com/office/drawing/2014/main" id="{508C89DB-3F00-47C3-B114-73E79672881A}"/>
              </a:ext>
            </a:extLst>
          </p:cNvPr>
          <p:cNvSpPr txBox="1"/>
          <p:nvPr/>
        </p:nvSpPr>
        <p:spPr>
          <a:xfrm>
            <a:off x="329449" y="484447"/>
            <a:ext cx="8229759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Enlace de Descarga</a:t>
            </a:r>
          </a:p>
        </p:txBody>
      </p:sp>
      <p:sp>
        <p:nvSpPr>
          <p:cNvPr id="4" name="Google Shape;76;g8e14a85b8b_0_0">
            <a:extLst>
              <a:ext uri="{FF2B5EF4-FFF2-40B4-BE49-F238E27FC236}">
                <a16:creationId xmlns:a16="http://schemas.microsoft.com/office/drawing/2014/main" id="{0ED53BAA-79D6-4436-8F9C-E1A29C55CB7D}"/>
              </a:ext>
            </a:extLst>
          </p:cNvPr>
          <p:cNvSpPr txBox="1"/>
          <p:nvPr/>
        </p:nvSpPr>
        <p:spPr>
          <a:xfrm>
            <a:off x="-1" y="4728600"/>
            <a:ext cx="4391247" cy="414900"/>
          </a:xfrm>
          <a:prstGeom prst="rect">
            <a:avLst/>
          </a:prstGeom>
          <a:solidFill>
            <a:srgbClr val="5184B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 Standard WEB </a:t>
            </a:r>
            <a:r>
              <a:rPr lang="es-ES" sz="14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r>
              <a:rPr lang="es-E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J2SE</a:t>
            </a:r>
            <a:endParaRPr lang="es-ES" sz="1400" b="1" i="0" u="none" strike="noStrike" cap="none" dirty="0">
              <a:solidFill>
                <a:srgbClr val="FFFFFF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286F8-8198-4E1A-90C5-D09E9C8F1D1A}"/>
              </a:ext>
            </a:extLst>
          </p:cNvPr>
          <p:cNvSpPr txBox="1"/>
          <p:nvPr/>
        </p:nvSpPr>
        <p:spPr>
          <a:xfrm>
            <a:off x="-1" y="4753252"/>
            <a:ext cx="4132521" cy="338554"/>
          </a:xfrm>
          <a:prstGeom prst="rect">
            <a:avLst/>
          </a:prstGeom>
          <a:solidFill>
            <a:srgbClr val="5184B9"/>
          </a:solidFill>
        </p:spPr>
        <p:txBody>
          <a:bodyPr wrap="square" rtlCol="0">
            <a:spAutoFit/>
          </a:bodyPr>
          <a:lstStyle/>
          <a:p>
            <a:r>
              <a:rPr lang="es-419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 de Instalación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BA3105-7661-494C-B396-4949F484D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67" t="-76" r="15933" b="8263"/>
          <a:stretch/>
        </p:blipFill>
        <p:spPr>
          <a:xfrm>
            <a:off x="1685081" y="1105003"/>
            <a:ext cx="5518493" cy="3469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080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1">
            <a:extLst>
              <a:ext uri="{FF2B5EF4-FFF2-40B4-BE49-F238E27FC236}">
                <a16:creationId xmlns:a16="http://schemas.microsoft.com/office/drawing/2014/main" id="{508C89DB-3F00-47C3-B114-73E79672881A}"/>
              </a:ext>
            </a:extLst>
          </p:cNvPr>
          <p:cNvSpPr txBox="1"/>
          <p:nvPr/>
        </p:nvSpPr>
        <p:spPr>
          <a:xfrm>
            <a:off x="329449" y="484447"/>
            <a:ext cx="8229759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Ejecutar Instalador</a:t>
            </a:r>
          </a:p>
        </p:txBody>
      </p:sp>
      <p:sp>
        <p:nvSpPr>
          <p:cNvPr id="4" name="Google Shape;76;g8e14a85b8b_0_0">
            <a:extLst>
              <a:ext uri="{FF2B5EF4-FFF2-40B4-BE49-F238E27FC236}">
                <a16:creationId xmlns:a16="http://schemas.microsoft.com/office/drawing/2014/main" id="{0ED53BAA-79D6-4436-8F9C-E1A29C55CB7D}"/>
              </a:ext>
            </a:extLst>
          </p:cNvPr>
          <p:cNvSpPr txBox="1"/>
          <p:nvPr/>
        </p:nvSpPr>
        <p:spPr>
          <a:xfrm>
            <a:off x="-1" y="4728600"/>
            <a:ext cx="4391247" cy="414900"/>
          </a:xfrm>
          <a:prstGeom prst="rect">
            <a:avLst/>
          </a:prstGeom>
          <a:solidFill>
            <a:srgbClr val="5184B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 Standard WEB </a:t>
            </a:r>
            <a:r>
              <a:rPr lang="es-ES" sz="14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r>
              <a:rPr lang="es-E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J2SE</a:t>
            </a:r>
            <a:endParaRPr lang="es-ES" sz="1400" b="1" i="0" u="none" strike="noStrike" cap="none" dirty="0">
              <a:solidFill>
                <a:srgbClr val="FFFFFF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8;p1">
            <a:extLst>
              <a:ext uri="{FF2B5EF4-FFF2-40B4-BE49-F238E27FC236}">
                <a16:creationId xmlns:a16="http://schemas.microsoft.com/office/drawing/2014/main" id="{476F2CD7-229B-4551-BB2A-FBA65A6FE2EA}"/>
              </a:ext>
            </a:extLst>
          </p:cNvPr>
          <p:cNvSpPr txBox="1"/>
          <p:nvPr/>
        </p:nvSpPr>
        <p:spPr>
          <a:xfrm>
            <a:off x="442011" y="1123572"/>
            <a:ext cx="6985751" cy="26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AR" sz="1200" dirty="0">
                <a:latin typeface="Calibri" panose="020F0502020204030204" pitchFamily="34" charset="0"/>
                <a:cs typeface="Calibri" panose="020F0502020204030204" pitchFamily="34" charset="0"/>
              </a:rPr>
              <a:t>Dirígete a la carpeta donde se descargo el instalado, por lo general suele ser C:\Users\</a:t>
            </a:r>
            <a:r>
              <a:rPr lang="es-AR" sz="1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usuarioPC</a:t>
            </a:r>
            <a:r>
              <a:rPr lang="es-AR" sz="1200" dirty="0">
                <a:latin typeface="Calibri" panose="020F0502020204030204" pitchFamily="34" charset="0"/>
                <a:cs typeface="Calibri" panose="020F0502020204030204" pitchFamily="34" charset="0"/>
              </a:rPr>
              <a:t>\Downloads y le das doble clic.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286F8-8198-4E1A-90C5-D09E9C8F1D1A}"/>
              </a:ext>
            </a:extLst>
          </p:cNvPr>
          <p:cNvSpPr txBox="1"/>
          <p:nvPr/>
        </p:nvSpPr>
        <p:spPr>
          <a:xfrm>
            <a:off x="-1" y="4753252"/>
            <a:ext cx="4132521" cy="338554"/>
          </a:xfrm>
          <a:prstGeom prst="rect">
            <a:avLst/>
          </a:prstGeom>
          <a:solidFill>
            <a:srgbClr val="5184B9"/>
          </a:solidFill>
        </p:spPr>
        <p:txBody>
          <a:bodyPr wrap="square" rtlCol="0">
            <a:spAutoFit/>
          </a:bodyPr>
          <a:lstStyle/>
          <a:p>
            <a:r>
              <a:rPr lang="es-419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 de Instalación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327027-C80D-4B63-BF4B-25F19140A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29" y="2220416"/>
            <a:ext cx="8392633" cy="15299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1802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1">
            <a:extLst>
              <a:ext uri="{FF2B5EF4-FFF2-40B4-BE49-F238E27FC236}">
                <a16:creationId xmlns:a16="http://schemas.microsoft.com/office/drawing/2014/main" id="{508C89DB-3F00-47C3-B114-73E79672881A}"/>
              </a:ext>
            </a:extLst>
          </p:cNvPr>
          <p:cNvSpPr txBox="1"/>
          <p:nvPr/>
        </p:nvSpPr>
        <p:spPr>
          <a:xfrm>
            <a:off x="329449" y="484447"/>
            <a:ext cx="8229759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Ejecutar Instalador</a:t>
            </a:r>
          </a:p>
        </p:txBody>
      </p:sp>
      <p:sp>
        <p:nvSpPr>
          <p:cNvPr id="4" name="Google Shape;76;g8e14a85b8b_0_0">
            <a:extLst>
              <a:ext uri="{FF2B5EF4-FFF2-40B4-BE49-F238E27FC236}">
                <a16:creationId xmlns:a16="http://schemas.microsoft.com/office/drawing/2014/main" id="{0ED53BAA-79D6-4436-8F9C-E1A29C55CB7D}"/>
              </a:ext>
            </a:extLst>
          </p:cNvPr>
          <p:cNvSpPr txBox="1"/>
          <p:nvPr/>
        </p:nvSpPr>
        <p:spPr>
          <a:xfrm>
            <a:off x="-1" y="4728600"/>
            <a:ext cx="4391247" cy="414900"/>
          </a:xfrm>
          <a:prstGeom prst="rect">
            <a:avLst/>
          </a:prstGeom>
          <a:solidFill>
            <a:srgbClr val="5184B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 Standard WEB </a:t>
            </a:r>
            <a:r>
              <a:rPr lang="es-ES" sz="14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r>
              <a:rPr lang="es-E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J2SE</a:t>
            </a:r>
            <a:endParaRPr lang="es-ES" sz="1400" b="1" i="0" u="none" strike="noStrike" cap="none" dirty="0">
              <a:solidFill>
                <a:srgbClr val="FFFFFF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8;p1">
            <a:extLst>
              <a:ext uri="{FF2B5EF4-FFF2-40B4-BE49-F238E27FC236}">
                <a16:creationId xmlns:a16="http://schemas.microsoft.com/office/drawing/2014/main" id="{476F2CD7-229B-4551-BB2A-FBA65A6FE2EA}"/>
              </a:ext>
            </a:extLst>
          </p:cNvPr>
          <p:cNvSpPr txBox="1"/>
          <p:nvPr/>
        </p:nvSpPr>
        <p:spPr>
          <a:xfrm>
            <a:off x="442011" y="1123572"/>
            <a:ext cx="6985751" cy="26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AR" sz="1200" dirty="0">
                <a:latin typeface="Calibri" panose="020F0502020204030204" pitchFamily="34" charset="0"/>
                <a:cs typeface="Calibri" panose="020F0502020204030204" pitchFamily="34" charset="0"/>
              </a:rPr>
              <a:t>Si nos aparece la ventana de confirmación le damos ejecutar (Run).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286F8-8198-4E1A-90C5-D09E9C8F1D1A}"/>
              </a:ext>
            </a:extLst>
          </p:cNvPr>
          <p:cNvSpPr txBox="1"/>
          <p:nvPr/>
        </p:nvSpPr>
        <p:spPr>
          <a:xfrm>
            <a:off x="-1" y="4753252"/>
            <a:ext cx="4132521" cy="338554"/>
          </a:xfrm>
          <a:prstGeom prst="rect">
            <a:avLst/>
          </a:prstGeom>
          <a:solidFill>
            <a:srgbClr val="5184B9"/>
          </a:solidFill>
        </p:spPr>
        <p:txBody>
          <a:bodyPr wrap="square" rtlCol="0">
            <a:spAutoFit/>
          </a:bodyPr>
          <a:lstStyle/>
          <a:p>
            <a:r>
              <a:rPr lang="es-419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 de Instalación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934E9A-7F77-465B-8DD8-6E1ED858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752" y="1588631"/>
            <a:ext cx="3481071" cy="29445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4535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1">
            <a:extLst>
              <a:ext uri="{FF2B5EF4-FFF2-40B4-BE49-F238E27FC236}">
                <a16:creationId xmlns:a16="http://schemas.microsoft.com/office/drawing/2014/main" id="{508C89DB-3F00-47C3-B114-73E79672881A}"/>
              </a:ext>
            </a:extLst>
          </p:cNvPr>
          <p:cNvSpPr txBox="1"/>
          <p:nvPr/>
        </p:nvSpPr>
        <p:spPr>
          <a:xfrm>
            <a:off x="329449" y="484447"/>
            <a:ext cx="8229759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Seleccionar Versión </a:t>
            </a:r>
          </a:p>
        </p:txBody>
      </p:sp>
      <p:sp>
        <p:nvSpPr>
          <p:cNvPr id="4" name="Google Shape;76;g8e14a85b8b_0_0">
            <a:extLst>
              <a:ext uri="{FF2B5EF4-FFF2-40B4-BE49-F238E27FC236}">
                <a16:creationId xmlns:a16="http://schemas.microsoft.com/office/drawing/2014/main" id="{0ED53BAA-79D6-4436-8F9C-E1A29C55CB7D}"/>
              </a:ext>
            </a:extLst>
          </p:cNvPr>
          <p:cNvSpPr txBox="1"/>
          <p:nvPr/>
        </p:nvSpPr>
        <p:spPr>
          <a:xfrm>
            <a:off x="-1" y="4728600"/>
            <a:ext cx="4391247" cy="414900"/>
          </a:xfrm>
          <a:prstGeom prst="rect">
            <a:avLst/>
          </a:prstGeom>
          <a:solidFill>
            <a:srgbClr val="5184B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 Standard WEB </a:t>
            </a:r>
            <a:r>
              <a:rPr lang="es-ES" sz="14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r>
              <a:rPr lang="es-E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J2SE</a:t>
            </a:r>
            <a:endParaRPr lang="es-ES" sz="1400" b="1" i="0" u="none" strike="noStrike" cap="none" dirty="0">
              <a:solidFill>
                <a:srgbClr val="FFFFFF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8;p1">
            <a:extLst>
              <a:ext uri="{FF2B5EF4-FFF2-40B4-BE49-F238E27FC236}">
                <a16:creationId xmlns:a16="http://schemas.microsoft.com/office/drawing/2014/main" id="{476F2CD7-229B-4551-BB2A-FBA65A6FE2EA}"/>
              </a:ext>
            </a:extLst>
          </p:cNvPr>
          <p:cNvSpPr txBox="1"/>
          <p:nvPr/>
        </p:nvSpPr>
        <p:spPr>
          <a:xfrm>
            <a:off x="442011" y="1123572"/>
            <a:ext cx="6985751" cy="26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AR" sz="1200" dirty="0">
                <a:latin typeface="Calibri" panose="020F0502020204030204" pitchFamily="34" charset="0"/>
                <a:cs typeface="Calibri" panose="020F0502020204030204" pitchFamily="34" charset="0"/>
              </a:rPr>
              <a:t>Debemos seleccionar la opción </a:t>
            </a:r>
            <a:r>
              <a:rPr lang="es-AR" sz="1200" b="1" dirty="0">
                <a:latin typeface="Calibri" panose="020F0502020204030204" pitchFamily="34" charset="0"/>
                <a:cs typeface="Calibri" panose="020F0502020204030204" pitchFamily="34" charset="0"/>
              </a:rPr>
              <a:t>Eclipse IDE </a:t>
            </a:r>
            <a:r>
              <a:rPr lang="es-AR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AR" sz="1200" b="1" dirty="0">
                <a:latin typeface="Calibri" panose="020F0502020204030204" pitchFamily="34" charset="0"/>
                <a:cs typeface="Calibri" panose="020F0502020204030204" pitchFamily="34" charset="0"/>
              </a:rPr>
              <a:t> Enterprise Java and Web </a:t>
            </a:r>
            <a:r>
              <a:rPr lang="es-AR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  <a:r>
              <a:rPr lang="es-AR" sz="1200" dirty="0">
                <a:latin typeface="Calibri" panose="020F0502020204030204" pitchFamily="34" charset="0"/>
                <a:cs typeface="Calibri" panose="020F0502020204030204" pitchFamily="34" charset="0"/>
              </a:rPr>
              <a:t>, aunque podemos seleccionar Eclipse IDE </a:t>
            </a:r>
            <a:r>
              <a:rPr lang="es-A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AR" sz="1200" dirty="0">
                <a:latin typeface="Calibri" panose="020F0502020204030204" pitchFamily="34" charset="0"/>
                <a:cs typeface="Calibri" panose="020F0502020204030204" pitchFamily="34" charset="0"/>
              </a:rPr>
              <a:t> Java </a:t>
            </a:r>
            <a:r>
              <a:rPr lang="es-A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  <a:r>
              <a:rPr lang="es-AR" sz="1200" dirty="0">
                <a:latin typeface="Calibri" panose="020F0502020204030204" pitchFamily="34" charset="0"/>
                <a:cs typeface="Calibri" panose="020F0502020204030204" pitchFamily="34" charset="0"/>
              </a:rPr>
              <a:t> esta opción solo nos servirá para el curso introductorio de Java.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286F8-8198-4E1A-90C5-D09E9C8F1D1A}"/>
              </a:ext>
            </a:extLst>
          </p:cNvPr>
          <p:cNvSpPr txBox="1"/>
          <p:nvPr/>
        </p:nvSpPr>
        <p:spPr>
          <a:xfrm>
            <a:off x="-1" y="4753252"/>
            <a:ext cx="4132521" cy="338554"/>
          </a:xfrm>
          <a:prstGeom prst="rect">
            <a:avLst/>
          </a:prstGeom>
          <a:solidFill>
            <a:srgbClr val="5184B9"/>
          </a:solidFill>
        </p:spPr>
        <p:txBody>
          <a:bodyPr wrap="square" rtlCol="0">
            <a:spAutoFit/>
          </a:bodyPr>
          <a:lstStyle/>
          <a:p>
            <a:r>
              <a:rPr lang="es-419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 de Instalación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85739-912F-4E91-BD08-A2C76F258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50" y="1616738"/>
            <a:ext cx="2933598" cy="30168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2150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1">
            <a:extLst>
              <a:ext uri="{FF2B5EF4-FFF2-40B4-BE49-F238E27FC236}">
                <a16:creationId xmlns:a16="http://schemas.microsoft.com/office/drawing/2014/main" id="{508C89DB-3F00-47C3-B114-73E79672881A}"/>
              </a:ext>
            </a:extLst>
          </p:cNvPr>
          <p:cNvSpPr txBox="1"/>
          <p:nvPr/>
        </p:nvSpPr>
        <p:spPr>
          <a:xfrm>
            <a:off x="329449" y="484447"/>
            <a:ext cx="8229759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Seleccionar JDK </a:t>
            </a:r>
          </a:p>
        </p:txBody>
      </p:sp>
      <p:sp>
        <p:nvSpPr>
          <p:cNvPr id="4" name="Google Shape;76;g8e14a85b8b_0_0">
            <a:extLst>
              <a:ext uri="{FF2B5EF4-FFF2-40B4-BE49-F238E27FC236}">
                <a16:creationId xmlns:a16="http://schemas.microsoft.com/office/drawing/2014/main" id="{0ED53BAA-79D6-4436-8F9C-E1A29C55CB7D}"/>
              </a:ext>
            </a:extLst>
          </p:cNvPr>
          <p:cNvSpPr txBox="1"/>
          <p:nvPr/>
        </p:nvSpPr>
        <p:spPr>
          <a:xfrm>
            <a:off x="-1" y="4728600"/>
            <a:ext cx="4391247" cy="414900"/>
          </a:xfrm>
          <a:prstGeom prst="rect">
            <a:avLst/>
          </a:prstGeom>
          <a:solidFill>
            <a:srgbClr val="5184B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 Standard WEB </a:t>
            </a:r>
            <a:r>
              <a:rPr lang="es-ES" sz="14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r>
              <a:rPr lang="es-E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J2SE</a:t>
            </a:r>
            <a:endParaRPr lang="es-ES" sz="1400" b="1" i="0" u="none" strike="noStrike" cap="none" dirty="0">
              <a:solidFill>
                <a:srgbClr val="FFFFFF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8;p1">
            <a:extLst>
              <a:ext uri="{FF2B5EF4-FFF2-40B4-BE49-F238E27FC236}">
                <a16:creationId xmlns:a16="http://schemas.microsoft.com/office/drawing/2014/main" id="{476F2CD7-229B-4551-BB2A-FBA65A6FE2EA}"/>
              </a:ext>
            </a:extLst>
          </p:cNvPr>
          <p:cNvSpPr txBox="1"/>
          <p:nvPr/>
        </p:nvSpPr>
        <p:spPr>
          <a:xfrm>
            <a:off x="442011" y="1123572"/>
            <a:ext cx="3008325" cy="219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AR" sz="1200" dirty="0">
                <a:latin typeface="Calibri" panose="020F0502020204030204" pitchFamily="34" charset="0"/>
                <a:cs typeface="Calibri" panose="020F0502020204030204" pitchFamily="34" charset="0"/>
              </a:rPr>
              <a:t>Seleccionar versión del JDK 15, 14 u 11.</a:t>
            </a:r>
          </a:p>
          <a:p>
            <a:pPr algn="just"/>
            <a:endParaRPr lang="es-A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AR" sz="1200" dirty="0">
                <a:latin typeface="Calibri" panose="020F0502020204030204" pitchFamily="34" charset="0"/>
                <a:cs typeface="Calibri" panose="020F0502020204030204" pitchFamily="34" charset="0"/>
              </a:rPr>
              <a:t>Las ultimas versiones de eclipse requieren del JDK 11 o superior, que no necesitamos descargar individualmente ya que este instalador lo hace por si solo.</a:t>
            </a:r>
          </a:p>
          <a:p>
            <a:pPr algn="just"/>
            <a:endParaRPr lang="es-A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286F8-8198-4E1A-90C5-D09E9C8F1D1A}"/>
              </a:ext>
            </a:extLst>
          </p:cNvPr>
          <p:cNvSpPr txBox="1"/>
          <p:nvPr/>
        </p:nvSpPr>
        <p:spPr>
          <a:xfrm>
            <a:off x="-1" y="4753252"/>
            <a:ext cx="4132521" cy="338554"/>
          </a:xfrm>
          <a:prstGeom prst="rect">
            <a:avLst/>
          </a:prstGeom>
          <a:solidFill>
            <a:srgbClr val="5184B9"/>
          </a:solidFill>
        </p:spPr>
        <p:txBody>
          <a:bodyPr wrap="square" rtlCol="0">
            <a:spAutoFit/>
          </a:bodyPr>
          <a:lstStyle/>
          <a:p>
            <a:r>
              <a:rPr lang="es-419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 de Instalación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89698F-C679-44D6-A4B1-2922F8DC8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266" y="152400"/>
            <a:ext cx="5291912" cy="42961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149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1">
            <a:extLst>
              <a:ext uri="{FF2B5EF4-FFF2-40B4-BE49-F238E27FC236}">
                <a16:creationId xmlns:a16="http://schemas.microsoft.com/office/drawing/2014/main" id="{508C89DB-3F00-47C3-B114-73E79672881A}"/>
              </a:ext>
            </a:extLst>
          </p:cNvPr>
          <p:cNvSpPr txBox="1"/>
          <p:nvPr/>
        </p:nvSpPr>
        <p:spPr>
          <a:xfrm>
            <a:off x="329449" y="484447"/>
            <a:ext cx="8229759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Instalar</a:t>
            </a:r>
          </a:p>
        </p:txBody>
      </p:sp>
      <p:sp>
        <p:nvSpPr>
          <p:cNvPr id="4" name="Google Shape;76;g8e14a85b8b_0_0">
            <a:extLst>
              <a:ext uri="{FF2B5EF4-FFF2-40B4-BE49-F238E27FC236}">
                <a16:creationId xmlns:a16="http://schemas.microsoft.com/office/drawing/2014/main" id="{0ED53BAA-79D6-4436-8F9C-E1A29C55CB7D}"/>
              </a:ext>
            </a:extLst>
          </p:cNvPr>
          <p:cNvSpPr txBox="1"/>
          <p:nvPr/>
        </p:nvSpPr>
        <p:spPr>
          <a:xfrm>
            <a:off x="-1" y="4728600"/>
            <a:ext cx="4391247" cy="414900"/>
          </a:xfrm>
          <a:prstGeom prst="rect">
            <a:avLst/>
          </a:prstGeom>
          <a:solidFill>
            <a:srgbClr val="5184B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 Standard WEB </a:t>
            </a:r>
            <a:r>
              <a:rPr lang="es-ES" sz="14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r>
              <a:rPr lang="es-E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J2SE</a:t>
            </a:r>
            <a:endParaRPr lang="es-ES" sz="1400" b="1" i="0" u="none" strike="noStrike" cap="none" dirty="0">
              <a:solidFill>
                <a:srgbClr val="FFFFFF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8;p1">
            <a:extLst>
              <a:ext uri="{FF2B5EF4-FFF2-40B4-BE49-F238E27FC236}">
                <a16:creationId xmlns:a16="http://schemas.microsoft.com/office/drawing/2014/main" id="{476F2CD7-229B-4551-BB2A-FBA65A6FE2EA}"/>
              </a:ext>
            </a:extLst>
          </p:cNvPr>
          <p:cNvSpPr txBox="1"/>
          <p:nvPr/>
        </p:nvSpPr>
        <p:spPr>
          <a:xfrm>
            <a:off x="442011" y="1123572"/>
            <a:ext cx="4227525" cy="219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AR" sz="1200" dirty="0">
                <a:latin typeface="Calibri" panose="020F0502020204030204" pitchFamily="34" charset="0"/>
                <a:cs typeface="Calibri" panose="020F0502020204030204" pitchFamily="34" charset="0"/>
              </a:rPr>
              <a:t>Después de seleccionar la carpeta destino donde se instalará el IDE debemos darle clic al botón </a:t>
            </a:r>
            <a:r>
              <a:rPr lang="es-AR" sz="1200" b="1" dirty="0"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286F8-8198-4E1A-90C5-D09E9C8F1D1A}"/>
              </a:ext>
            </a:extLst>
          </p:cNvPr>
          <p:cNvSpPr txBox="1"/>
          <p:nvPr/>
        </p:nvSpPr>
        <p:spPr>
          <a:xfrm>
            <a:off x="-1" y="4753252"/>
            <a:ext cx="4132521" cy="338554"/>
          </a:xfrm>
          <a:prstGeom prst="rect">
            <a:avLst/>
          </a:prstGeom>
          <a:solidFill>
            <a:srgbClr val="5184B9"/>
          </a:solidFill>
        </p:spPr>
        <p:txBody>
          <a:bodyPr wrap="square" rtlCol="0">
            <a:spAutoFit/>
          </a:bodyPr>
          <a:lstStyle/>
          <a:p>
            <a:r>
              <a:rPr lang="es-419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 de Instalación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E75186-5418-4DB7-AAE4-D98F8326E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411" y="484447"/>
            <a:ext cx="4021140" cy="41922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336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1">
            <a:extLst>
              <a:ext uri="{FF2B5EF4-FFF2-40B4-BE49-F238E27FC236}">
                <a16:creationId xmlns:a16="http://schemas.microsoft.com/office/drawing/2014/main" id="{508C89DB-3F00-47C3-B114-73E79672881A}"/>
              </a:ext>
            </a:extLst>
          </p:cNvPr>
          <p:cNvSpPr txBox="1"/>
          <p:nvPr/>
        </p:nvSpPr>
        <p:spPr>
          <a:xfrm>
            <a:off x="329449" y="484447"/>
            <a:ext cx="8229759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Ejecutar la aplicación </a:t>
            </a:r>
          </a:p>
        </p:txBody>
      </p:sp>
      <p:sp>
        <p:nvSpPr>
          <p:cNvPr id="4" name="Google Shape;76;g8e14a85b8b_0_0">
            <a:extLst>
              <a:ext uri="{FF2B5EF4-FFF2-40B4-BE49-F238E27FC236}">
                <a16:creationId xmlns:a16="http://schemas.microsoft.com/office/drawing/2014/main" id="{0ED53BAA-79D6-4436-8F9C-E1A29C55CB7D}"/>
              </a:ext>
            </a:extLst>
          </p:cNvPr>
          <p:cNvSpPr txBox="1"/>
          <p:nvPr/>
        </p:nvSpPr>
        <p:spPr>
          <a:xfrm>
            <a:off x="-1" y="4728600"/>
            <a:ext cx="4391247" cy="414900"/>
          </a:xfrm>
          <a:prstGeom prst="rect">
            <a:avLst/>
          </a:prstGeom>
          <a:solidFill>
            <a:srgbClr val="5184B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 Standard WEB </a:t>
            </a:r>
            <a:r>
              <a:rPr lang="es-ES" sz="14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r>
              <a:rPr lang="es-E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J2SE</a:t>
            </a:r>
            <a:endParaRPr lang="es-ES" sz="1400" b="1" i="0" u="none" strike="noStrike" cap="none" dirty="0">
              <a:solidFill>
                <a:srgbClr val="FFFFFF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286F8-8198-4E1A-90C5-D09E9C8F1D1A}"/>
              </a:ext>
            </a:extLst>
          </p:cNvPr>
          <p:cNvSpPr txBox="1"/>
          <p:nvPr/>
        </p:nvSpPr>
        <p:spPr>
          <a:xfrm>
            <a:off x="-1" y="4753252"/>
            <a:ext cx="4132521" cy="338554"/>
          </a:xfrm>
          <a:prstGeom prst="rect">
            <a:avLst/>
          </a:prstGeom>
          <a:solidFill>
            <a:srgbClr val="5184B9"/>
          </a:solidFill>
        </p:spPr>
        <p:txBody>
          <a:bodyPr wrap="square" rtlCol="0">
            <a:spAutoFit/>
          </a:bodyPr>
          <a:lstStyle/>
          <a:p>
            <a:r>
              <a:rPr lang="es-419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 de Instalación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5C09C7-A33F-4296-83D4-5C8E946E4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28" y="896111"/>
            <a:ext cx="3388167" cy="36316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C26528-7AF6-4B53-825A-7033112A1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17" y="896110"/>
            <a:ext cx="3388168" cy="36316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714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1">
            <a:extLst>
              <a:ext uri="{FF2B5EF4-FFF2-40B4-BE49-F238E27FC236}">
                <a16:creationId xmlns:a16="http://schemas.microsoft.com/office/drawing/2014/main" id="{508C89DB-3F00-47C3-B114-73E79672881A}"/>
              </a:ext>
            </a:extLst>
          </p:cNvPr>
          <p:cNvSpPr txBox="1"/>
          <p:nvPr/>
        </p:nvSpPr>
        <p:spPr>
          <a:xfrm>
            <a:off x="329449" y="484447"/>
            <a:ext cx="8229759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IDE Funcionando correctamente</a:t>
            </a:r>
          </a:p>
        </p:txBody>
      </p:sp>
      <p:sp>
        <p:nvSpPr>
          <p:cNvPr id="4" name="Google Shape;76;g8e14a85b8b_0_0">
            <a:extLst>
              <a:ext uri="{FF2B5EF4-FFF2-40B4-BE49-F238E27FC236}">
                <a16:creationId xmlns:a16="http://schemas.microsoft.com/office/drawing/2014/main" id="{0ED53BAA-79D6-4436-8F9C-E1A29C55CB7D}"/>
              </a:ext>
            </a:extLst>
          </p:cNvPr>
          <p:cNvSpPr txBox="1"/>
          <p:nvPr/>
        </p:nvSpPr>
        <p:spPr>
          <a:xfrm>
            <a:off x="-1" y="4728600"/>
            <a:ext cx="4391247" cy="414900"/>
          </a:xfrm>
          <a:prstGeom prst="rect">
            <a:avLst/>
          </a:prstGeom>
          <a:solidFill>
            <a:srgbClr val="5184B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 Standard WEB </a:t>
            </a:r>
            <a:r>
              <a:rPr lang="es-ES" sz="14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r>
              <a:rPr lang="es-E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J2SE</a:t>
            </a:r>
            <a:endParaRPr lang="es-ES" sz="1400" b="1" i="0" u="none" strike="noStrike" cap="none" dirty="0">
              <a:solidFill>
                <a:srgbClr val="FFFFFF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286F8-8198-4E1A-90C5-D09E9C8F1D1A}"/>
              </a:ext>
            </a:extLst>
          </p:cNvPr>
          <p:cNvSpPr txBox="1"/>
          <p:nvPr/>
        </p:nvSpPr>
        <p:spPr>
          <a:xfrm>
            <a:off x="-1" y="4753252"/>
            <a:ext cx="4132521" cy="338554"/>
          </a:xfrm>
          <a:prstGeom prst="rect">
            <a:avLst/>
          </a:prstGeom>
          <a:solidFill>
            <a:srgbClr val="5184B9"/>
          </a:solidFill>
        </p:spPr>
        <p:txBody>
          <a:bodyPr wrap="square" rtlCol="0">
            <a:spAutoFit/>
          </a:bodyPr>
          <a:lstStyle/>
          <a:p>
            <a:r>
              <a:rPr lang="es-419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 de Instalación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F02618-77D5-4196-BE09-D2D4E9F7C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58" y="1687630"/>
            <a:ext cx="3422401" cy="22866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B3B2FB-9BBB-4455-B2D5-7B936B59D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590" y="1626536"/>
            <a:ext cx="4528244" cy="24267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95823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8549</TotalTime>
  <Words>240</Words>
  <Application>Microsoft Office PowerPoint</Application>
  <PresentationFormat>On-screen Show (16:9)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Rubik</vt:lpstr>
      <vt:lpstr>Calibri</vt:lpstr>
      <vt:lpstr>Trebuchet MS</vt:lpstr>
      <vt:lpstr>Rubik Light</vt:lpstr>
      <vt:lpstr>Archivo Narrow SemiBold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OCTAVIO-LAPTOP</dc:creator>
  <cp:keywords>Introduccion</cp:keywords>
  <cp:lastModifiedBy>Octavio Ildefonso Robleto Troconis</cp:lastModifiedBy>
  <cp:revision>460</cp:revision>
  <dcterms:modified xsi:type="dcterms:W3CDTF">2021-03-29T15:42:34Z</dcterms:modified>
</cp:coreProperties>
</file>