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embeddedFontLst>
    <p:embeddedFont>
      <p:font typeface="Nunito"/>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Nunito-regular.fntdata"/><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Nunito-italic.fntdata"/><Relationship Id="rId47" Type="http://schemas.openxmlformats.org/officeDocument/2006/relationships/font" Target="fonts/Nunito-bold.fntdata"/><Relationship Id="rId49"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06ded19de1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06ded19de1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05971c774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05971c774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05971c774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05971c774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05971c774e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05971c774e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1" marL="914400" rtl="0" algn="l">
              <a:lnSpc>
                <a:spcPct val="115000"/>
              </a:lnSpc>
              <a:spcBef>
                <a:spcPts val="0"/>
              </a:spcBef>
              <a:spcAft>
                <a:spcPts val="0"/>
              </a:spcAft>
              <a:buClr>
                <a:srgbClr val="233A44"/>
              </a:buClr>
              <a:buSzPts val="1100"/>
              <a:buFont typeface="Calibri"/>
              <a:buChar char="○"/>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05971c774e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05971c774e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072e580ab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072e580ab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072e580ab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072e580ab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05971c774e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05971c774e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06ded19de1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06ded19de1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t/>
            </a:r>
            <a:endParaRPr sz="1300">
              <a:solidFill>
                <a:srgbClr val="233A44"/>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06ded19de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06ded19de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fd5cabd90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fd5cabd90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05971c774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05971c774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05971c774e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05971c774e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06ded19de1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06ded19de1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06ded19de1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06ded19de1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05971c774e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05971c774e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05971c774e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05971c774e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05971c774e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05971c774e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072e580ab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072e580ab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072e580ab8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072e580ab8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072e580ab8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072e580ab8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6ded19d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6ded19d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072e580ab8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072e580ab8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072e580ab8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072e580ab8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072e580ab8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072e580ab8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072e580ab8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072e580ab8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072e580ab8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072e580ab8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05971c774e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05971c774e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05971c774e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05971c774e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05971c774e_1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05971c774e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05971c774e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05971c774e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06ded19de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06ded19de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6ded19de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6ded19de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072e580ab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1072e580ab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6ded19de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06ded19de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6ded19de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06ded19de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06ded19de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06ded19de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06ded19de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06ded19de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06ded19de1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06ded19de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5.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0.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8.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ceur-ws.org/Vol-2786/Paper34.pdf" TargetMode="External"/><Relationship Id="rId4" Type="http://schemas.openxmlformats.org/officeDocument/2006/relationships/hyperlink" Target="https://d1wqtxts1xzle7.cloudfront.net/37437381/playlist-with-cover-page-v2.pdf?Expires=1639238168&amp;Signature=Ob9noHLEFavx0-yik1dm-GvHvqVVqqUm83Q6lHD0TDDsup63rG~zP1g5hVcoq7SgfcOzVRlkxeVKMBVER~OFrF5WdWTYF54PG~qXlX4JE~Bm8h-y0cyPlBlYlmIz17arP~eEyDYlPloq4iYFJeAwEpXlmKzvk3kAMAy-lmwHYyrcEcqyzEEMXEkVVJhPkZxF7v2Mam0cHOSkV1IXezuhJT2cCudn~7gUYjh-X~Mxch28HF~z9WAs0SwmMpMnrfENTp2naycVrtp-M6CciK9c5-to1jqHfQ3ISIA7GyA1i-YP1BCZw7e3T2sf6utNX5AKd10RWNrqlE60-hxw8YQ8qw__&amp;Key-Pair-Id=APKAJLOHF5GGSLRBV4Z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s://www.cs.odu.edu/~sampath/publications/conferences/iri2018_11.pdf" TargetMode="External"/><Relationship Id="rId4" Type="http://schemas.openxmlformats.org/officeDocument/2006/relationships/hyperlink" Target="http://www.ijctjournal.org/volume8/issue2/ijct-v8i2p44.pdf" TargetMode="External"/><Relationship Id="rId5" Type="http://schemas.openxmlformats.org/officeDocument/2006/relationships/hyperlink" Target="http://www.ijeast.com/papers/119-123,Tesma510,IJEAST.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Playlist Generation</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Marco Pezzolla &amp; Alex DeGeorge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Past Research #2 - </a:t>
            </a:r>
            <a:r>
              <a:rPr lang="en"/>
              <a:t>ACADEMIA</a:t>
            </a:r>
            <a:endParaRPr/>
          </a:p>
        </p:txBody>
      </p:sp>
      <p:sp>
        <p:nvSpPr>
          <p:cNvPr id="191" name="Google Shape;191;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Other attempts to generate a music playlist was conducted by Academia and published in their paper titled: </a:t>
            </a:r>
            <a:r>
              <a:rPr b="1" i="1" lang="en"/>
              <a:t>“Generating Music Playlists with Hierarchical Clustering and Q-Learning”.</a:t>
            </a:r>
            <a:br>
              <a:rPr b="1" i="1" lang="en"/>
            </a:br>
            <a:endParaRPr b="1" i="1"/>
          </a:p>
          <a:p>
            <a:pPr indent="-311150" lvl="0" marL="457200" rtl="0" algn="l">
              <a:spcBef>
                <a:spcPts val="0"/>
              </a:spcBef>
              <a:spcAft>
                <a:spcPts val="0"/>
              </a:spcAft>
              <a:buSzPts val="1300"/>
              <a:buChar char="●"/>
            </a:pPr>
            <a:r>
              <a:rPr lang="en"/>
              <a:t>Information regarding the audio files (songs) were first extracted by dividing the 16KHz signal into windows of 512 samples and extract 14 features using the jAudio library.</a:t>
            </a:r>
            <a:endParaRPr/>
          </a:p>
          <a:p>
            <a:pPr indent="-298450" lvl="1" marL="914400" rtl="0" algn="l">
              <a:spcBef>
                <a:spcPts val="0"/>
              </a:spcBef>
              <a:spcAft>
                <a:spcPts val="0"/>
              </a:spcAft>
              <a:buSzPts val="1100"/>
              <a:buChar char="○"/>
            </a:pPr>
            <a:r>
              <a:rPr lang="en"/>
              <a:t>Features were: spectral centroid, spectral roll-off, spectral flux, compactness, spectral variability, root mean square of the power, fraction of low energy windows, zero crossings rate, strongest beat, beat sum, strength of the strongest beat, Mel-Frequency Cepstrum Coefficients (MFCC), Linear Predictive Coding (LPC) and the statistical method of moments.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Past Research #2 - ACADEMIA</a:t>
            </a:r>
            <a:endParaRPr/>
          </a:p>
        </p:txBody>
      </p:sp>
      <p:sp>
        <p:nvSpPr>
          <p:cNvPr id="197" name="Google Shape;197;p2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Char char="●"/>
            </a:pPr>
            <a:r>
              <a:rPr lang="en"/>
              <a:t>The researchers chose to use </a:t>
            </a:r>
            <a:r>
              <a:rPr lang="en"/>
              <a:t>hierarchical</a:t>
            </a:r>
            <a:r>
              <a:rPr lang="en"/>
              <a:t> clusters, in which a tree of clusters is constructed using K-Means clustering, and Q-learning.</a:t>
            </a:r>
            <a:endParaRPr/>
          </a:p>
          <a:p>
            <a:pPr indent="-293211" lvl="1" marL="914400" rtl="0" algn="l">
              <a:spcBef>
                <a:spcPts val="0"/>
              </a:spcBef>
              <a:spcAft>
                <a:spcPts val="0"/>
              </a:spcAft>
              <a:buSzPct val="100000"/>
              <a:buChar char="○"/>
            </a:pPr>
            <a:r>
              <a:rPr lang="en"/>
              <a:t>Q-learning is a model-free reinforcement learning technique which learns a Q-function that gives the expected utility of taking a particular action </a:t>
            </a:r>
            <a:r>
              <a:rPr i="1" lang="en"/>
              <a:t>a</a:t>
            </a:r>
            <a:r>
              <a:rPr lang="en"/>
              <a:t>. (King &amp; Imbrasaitė, 2015).</a:t>
            </a:r>
            <a:br>
              <a:rPr lang="en"/>
            </a:br>
            <a:endParaRPr/>
          </a:p>
          <a:p>
            <a:pPr indent="-304958" lvl="0" marL="457200" rtl="0" algn="l">
              <a:spcBef>
                <a:spcPts val="0"/>
              </a:spcBef>
              <a:spcAft>
                <a:spcPts val="0"/>
              </a:spcAft>
              <a:buSzPct val="100000"/>
              <a:buChar char="●"/>
            </a:pPr>
            <a:r>
              <a:rPr lang="en"/>
              <a:t>The team would create their own music player that would assign values based on how users interacted with the songs presented to them</a:t>
            </a:r>
            <a:endParaRPr/>
          </a:p>
          <a:p>
            <a:pPr indent="-293211" lvl="1" marL="914400" rtl="0" algn="l">
              <a:spcBef>
                <a:spcPts val="0"/>
              </a:spcBef>
              <a:spcAft>
                <a:spcPts val="0"/>
              </a:spcAft>
              <a:buSzPct val="100000"/>
              <a:buChar char="○"/>
            </a:pPr>
            <a:r>
              <a:rPr lang="en"/>
              <a:t>W</a:t>
            </a:r>
            <a:r>
              <a:rPr lang="en"/>
              <a:t>hen a track plays all the way through without interruption from the user, a positive reward to it from the prior track is established with a reward of r = 1.0.</a:t>
            </a:r>
            <a:endParaRPr/>
          </a:p>
          <a:p>
            <a:pPr indent="-293211" lvl="1" marL="914400" rtl="0" algn="l">
              <a:spcBef>
                <a:spcPts val="0"/>
              </a:spcBef>
              <a:spcAft>
                <a:spcPts val="0"/>
              </a:spcAft>
              <a:buSzPct val="100000"/>
              <a:buChar char="○"/>
            </a:pPr>
            <a:r>
              <a:rPr lang="en"/>
              <a:t>The earlier a track is skipped, the greater the negative weight on the reward assigned, r = −1.0.</a:t>
            </a:r>
            <a:br>
              <a:rPr lang="en"/>
            </a:br>
            <a:endParaRPr/>
          </a:p>
          <a:p>
            <a:pPr indent="-304958" lvl="0" marL="457200" rtl="0" algn="l">
              <a:spcBef>
                <a:spcPts val="0"/>
              </a:spcBef>
              <a:spcAft>
                <a:spcPts val="0"/>
              </a:spcAft>
              <a:buSzPct val="100000"/>
              <a:buChar char="●"/>
            </a:pPr>
            <a:r>
              <a:rPr lang="en"/>
              <a:t>The study would involve </a:t>
            </a:r>
            <a:r>
              <a:rPr lang="en"/>
              <a:t>recruiting</a:t>
            </a:r>
            <a:r>
              <a:rPr lang="en"/>
              <a:t> 20 participants which are separated into two groups: the control group (5 participants) and the experimental group (15 participants).</a:t>
            </a:r>
            <a:endParaRPr/>
          </a:p>
          <a:p>
            <a:pPr indent="-293211" lvl="1" marL="914400" rtl="0" algn="l">
              <a:spcBef>
                <a:spcPts val="0"/>
              </a:spcBef>
              <a:spcAft>
                <a:spcPts val="0"/>
              </a:spcAft>
              <a:buSzPct val="100000"/>
              <a:buChar char="○"/>
            </a:pPr>
            <a:r>
              <a:rPr lang="en"/>
              <a:t>Each </a:t>
            </a:r>
            <a:r>
              <a:rPr lang="en"/>
              <a:t>participant</a:t>
            </a:r>
            <a:r>
              <a:rPr lang="en"/>
              <a:t> was to use the music player for 28 days.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4"/>
          <p:cNvSpPr txBox="1"/>
          <p:nvPr>
            <p:ph type="title"/>
          </p:nvPr>
        </p:nvSpPr>
        <p:spPr>
          <a:xfrm>
            <a:off x="819150" y="845600"/>
            <a:ext cx="7505700" cy="635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Past Research #2 - ACADEMIA</a:t>
            </a:r>
            <a:endParaRPr/>
          </a:p>
        </p:txBody>
      </p:sp>
      <p:sp>
        <p:nvSpPr>
          <p:cNvPr id="203" name="Google Shape;203;p24"/>
          <p:cNvSpPr txBox="1"/>
          <p:nvPr>
            <p:ph idx="1" type="body"/>
          </p:nvPr>
        </p:nvSpPr>
        <p:spPr>
          <a:xfrm>
            <a:off x="819150" y="1445525"/>
            <a:ext cx="7505700" cy="3494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player had 3 modes: manual playlist creation, shuffle mode and the </a:t>
            </a:r>
            <a:r>
              <a:rPr b="1" lang="en" u="sng"/>
              <a:t>Smart Playlist</a:t>
            </a:r>
            <a:r>
              <a:rPr b="1" lang="en"/>
              <a:t> </a:t>
            </a:r>
            <a:r>
              <a:rPr lang="en"/>
              <a:t>mode</a:t>
            </a:r>
            <a:endParaRPr/>
          </a:p>
          <a:p>
            <a:pPr indent="-298450" lvl="1" marL="914400" rtl="0" algn="l">
              <a:spcBef>
                <a:spcPts val="0"/>
              </a:spcBef>
              <a:spcAft>
                <a:spcPts val="0"/>
              </a:spcAft>
              <a:buSzPts val="1100"/>
              <a:buChar char="○"/>
            </a:pPr>
            <a:r>
              <a:rPr lang="en"/>
              <a:t>For the control group, the Smart Playlist’s behaviour was identical to shuffle mode. The participants were not aware of which group they belonged to.</a:t>
            </a:r>
            <a:endParaRPr/>
          </a:p>
        </p:txBody>
      </p:sp>
      <p:pic>
        <p:nvPicPr>
          <p:cNvPr id="204" name="Google Shape;204;p24"/>
          <p:cNvPicPr preferRelativeResize="0"/>
          <p:nvPr/>
        </p:nvPicPr>
        <p:blipFill>
          <a:blip r:embed="rId3">
            <a:alphaModFix/>
          </a:blip>
          <a:stretch>
            <a:fillRect/>
          </a:stretch>
        </p:blipFill>
        <p:spPr>
          <a:xfrm>
            <a:off x="2477050" y="2258525"/>
            <a:ext cx="4189899" cy="1964850"/>
          </a:xfrm>
          <a:prstGeom prst="rect">
            <a:avLst/>
          </a:prstGeom>
          <a:noFill/>
          <a:ln>
            <a:noFill/>
          </a:ln>
        </p:spPr>
      </p:pic>
      <p:sp>
        <p:nvSpPr>
          <p:cNvPr id="205" name="Google Shape;205;p24"/>
          <p:cNvSpPr txBox="1"/>
          <p:nvPr/>
        </p:nvSpPr>
        <p:spPr>
          <a:xfrm>
            <a:off x="2869975" y="4301450"/>
            <a:ext cx="3543600" cy="354000"/>
          </a:xfrm>
          <a:prstGeom prst="rect">
            <a:avLst/>
          </a:prstGeom>
          <a:noFill/>
          <a:ln>
            <a:noFill/>
          </a:ln>
        </p:spPr>
        <p:txBody>
          <a:bodyPr anchorCtr="0" anchor="t" bIns="91425" lIns="91425" spcFirstLastPara="1" rIns="91425" wrap="square" tIns="91425">
            <a:spAutoFit/>
          </a:bodyPr>
          <a:lstStyle/>
          <a:p>
            <a:pPr indent="-298450" lvl="1" marL="914400" rtl="0" algn="l">
              <a:lnSpc>
                <a:spcPct val="115000"/>
              </a:lnSpc>
              <a:spcBef>
                <a:spcPts val="0"/>
              </a:spcBef>
              <a:spcAft>
                <a:spcPts val="0"/>
              </a:spcAft>
              <a:buClr>
                <a:schemeClr val="dk2"/>
              </a:buClr>
              <a:buSzPts val="1100"/>
              <a:buFont typeface="Calibri"/>
              <a:buChar char="○"/>
            </a:pPr>
            <a:r>
              <a:rPr lang="en" sz="1100">
                <a:solidFill>
                  <a:schemeClr val="dk2"/>
                </a:solidFill>
                <a:latin typeface="Calibri"/>
                <a:ea typeface="Calibri"/>
                <a:cs typeface="Calibri"/>
                <a:sym typeface="Calibri"/>
              </a:rPr>
              <a:t>(King &amp; Imbrasaitė, 2015)</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ACADEMIA</a:t>
            </a:r>
            <a:r>
              <a:rPr lang="en"/>
              <a:t> - Concluding Results</a:t>
            </a:r>
            <a:endParaRPr/>
          </a:p>
        </p:txBody>
      </p:sp>
      <p:sp>
        <p:nvSpPr>
          <p:cNvPr id="211" name="Google Shape;211;p2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T</a:t>
            </a:r>
            <a:r>
              <a:rPr lang="en"/>
              <a:t>he playlist generator artificially devised a library with 3 clusters corresponding to 3 different genres.</a:t>
            </a:r>
            <a:endParaRPr/>
          </a:p>
          <a:p>
            <a:pPr indent="-298450" lvl="1" marL="914400" rtl="0" algn="l">
              <a:spcBef>
                <a:spcPts val="0"/>
              </a:spcBef>
              <a:spcAft>
                <a:spcPts val="0"/>
              </a:spcAft>
              <a:buSzPts val="1100"/>
              <a:buChar char="○"/>
            </a:pPr>
            <a:r>
              <a:rPr lang="en"/>
              <a:t>This was to test learning capabilities.</a:t>
            </a:r>
            <a:br>
              <a:rPr lang="en"/>
            </a:br>
            <a:endParaRPr/>
          </a:p>
          <a:p>
            <a:pPr indent="-311150" lvl="0" marL="457200" rtl="0" algn="l">
              <a:spcBef>
                <a:spcPts val="0"/>
              </a:spcBef>
              <a:spcAft>
                <a:spcPts val="0"/>
              </a:spcAft>
              <a:buSzPts val="1300"/>
              <a:buChar char="●"/>
            </a:pPr>
            <a:r>
              <a:rPr lang="en"/>
              <a:t>Most users had libraries of 100–1000 songs, which aligns well with the cluster size being used (K=6).</a:t>
            </a:r>
            <a:br>
              <a:rPr lang="en"/>
            </a:br>
            <a:endParaRPr/>
          </a:p>
          <a:p>
            <a:pPr indent="-311150" lvl="0" marL="457200" rtl="0" algn="l">
              <a:spcBef>
                <a:spcPts val="0"/>
              </a:spcBef>
              <a:spcAft>
                <a:spcPts val="0"/>
              </a:spcAft>
              <a:buSzPts val="1300"/>
              <a:buChar char="●"/>
            </a:pPr>
            <a:r>
              <a:rPr lang="en"/>
              <a:t>Overall results found users using the Smart Play mode with participants beings pleased with the player’s utility in rediscovering old music.</a:t>
            </a:r>
            <a:endParaRPr/>
          </a:p>
          <a:p>
            <a:pPr indent="-298450" lvl="1" marL="914400" rtl="0" algn="l">
              <a:spcBef>
                <a:spcPts val="0"/>
              </a:spcBef>
              <a:spcAft>
                <a:spcPts val="0"/>
              </a:spcAft>
              <a:buSzPts val="1100"/>
              <a:buChar char="○"/>
            </a:pPr>
            <a:r>
              <a:rPr lang="en"/>
              <a:t> The playlist generator is suited for large libraries as the use of hierarchical clustering enables it to scale extremely well, while still being able to learn user’s preferences. </a:t>
            </a:r>
            <a:br>
              <a:rPr lang="en"/>
            </a:br>
            <a:endParaRPr/>
          </a:p>
          <a:p>
            <a:pPr indent="-311150" lvl="0" marL="457200" rtl="0" algn="l">
              <a:spcBef>
                <a:spcPts val="0"/>
              </a:spcBef>
              <a:spcAft>
                <a:spcPts val="0"/>
              </a:spcAft>
              <a:buSzPts val="1300"/>
              <a:buChar char="●"/>
            </a:pPr>
            <a:r>
              <a:rPr lang="en"/>
              <a:t>Future research would be needed for the following extension:</a:t>
            </a:r>
            <a:endParaRPr/>
          </a:p>
          <a:p>
            <a:pPr indent="-298450" lvl="1" marL="914400" rtl="0" algn="l">
              <a:spcBef>
                <a:spcPts val="0"/>
              </a:spcBef>
              <a:spcAft>
                <a:spcPts val="0"/>
              </a:spcAft>
              <a:buSzPts val="1100"/>
              <a:buChar char="○"/>
            </a:pPr>
            <a:r>
              <a:rPr lang="en"/>
              <a:t>Choosing songs by considering the feature difference between the end of one song and start of the next one.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6"/>
          <p:cNvSpPr txBox="1"/>
          <p:nvPr>
            <p:ph idx="1" type="body"/>
          </p:nvPr>
        </p:nvSpPr>
        <p:spPr>
          <a:xfrm>
            <a:off x="1045550" y="1389375"/>
            <a:ext cx="6480300" cy="30144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With the constant increasing </a:t>
            </a:r>
            <a:r>
              <a:rPr lang="en"/>
              <a:t>popularity</a:t>
            </a:r>
            <a:r>
              <a:rPr lang="en"/>
              <a:t> of music streaming, it is no surprise numerous tests and reports have been generated around trying to find the best playlist generator with a multitude of factors influencing results.</a:t>
            </a:r>
            <a:endParaRPr/>
          </a:p>
          <a:p>
            <a:pPr indent="-311150" lvl="0" marL="457200" rtl="0" algn="l">
              <a:spcBef>
                <a:spcPts val="0"/>
              </a:spcBef>
              <a:spcAft>
                <a:spcPts val="0"/>
              </a:spcAft>
              <a:buSzPts val="1300"/>
              <a:buChar char="●"/>
            </a:pPr>
            <a:r>
              <a:rPr lang="en"/>
              <a:t>Other research is included below.</a:t>
            </a:r>
            <a:endParaRPr/>
          </a:p>
          <a:p>
            <a:pPr indent="-298450" lvl="1" marL="914400" rtl="0" algn="l">
              <a:spcBef>
                <a:spcPts val="0"/>
              </a:spcBef>
              <a:spcAft>
                <a:spcPts val="0"/>
              </a:spcAft>
              <a:buSzPts val="1100"/>
              <a:buChar char="○"/>
            </a:pPr>
            <a:r>
              <a:rPr lang="en"/>
              <a:t>The “</a:t>
            </a:r>
            <a:r>
              <a:rPr b="1" i="1" lang="en"/>
              <a:t>International Journal of Engineering Applied </a:t>
            </a:r>
            <a:r>
              <a:rPr b="1" i="1" lang="en"/>
              <a:t>Sciences</a:t>
            </a:r>
            <a:r>
              <a:rPr b="1" i="1" lang="en"/>
              <a:t> and Technology</a:t>
            </a:r>
            <a:r>
              <a:rPr i="1" lang="en"/>
              <a:t>” </a:t>
            </a:r>
            <a:r>
              <a:rPr lang="en"/>
              <a:t>attempted to create music playlists based off of a user’s emotions.</a:t>
            </a:r>
            <a:endParaRPr/>
          </a:p>
          <a:p>
            <a:pPr indent="-298450" lvl="2" marL="1371600" rtl="0" algn="l">
              <a:spcBef>
                <a:spcPts val="0"/>
              </a:spcBef>
              <a:spcAft>
                <a:spcPts val="0"/>
              </a:spcAft>
              <a:buSzPts val="1100"/>
              <a:buChar char="■"/>
            </a:pPr>
            <a:r>
              <a:rPr lang="en"/>
              <a:t>Uses </a:t>
            </a:r>
            <a:r>
              <a:rPr b="1" lang="en"/>
              <a:t>CNN </a:t>
            </a:r>
            <a:r>
              <a:rPr lang="en"/>
              <a:t>(Convolutional Neural Network)</a:t>
            </a:r>
            <a:endParaRPr/>
          </a:p>
          <a:p>
            <a:pPr indent="-298450" lvl="2" marL="1371600" rtl="0" algn="l">
              <a:spcBef>
                <a:spcPts val="0"/>
              </a:spcBef>
              <a:spcAft>
                <a:spcPts val="0"/>
              </a:spcAft>
              <a:buSzPts val="1100"/>
              <a:buChar char="■"/>
            </a:pPr>
            <a:r>
              <a:rPr lang="en"/>
              <a:t>The facial expressions are broadly categorized into 5 </a:t>
            </a:r>
            <a:r>
              <a:rPr lang="en"/>
              <a:t>categories</a:t>
            </a:r>
            <a:r>
              <a:rPr lang="en"/>
              <a:t> such as Anger, Joy, Surprise, Sad and Excitement.</a:t>
            </a:r>
            <a:endParaRPr/>
          </a:p>
          <a:p>
            <a:pPr indent="-298450" lvl="2" marL="1371600" rtl="0" algn="l">
              <a:spcBef>
                <a:spcPts val="0"/>
              </a:spcBef>
              <a:spcAft>
                <a:spcPts val="0"/>
              </a:spcAft>
              <a:buSzPts val="1100"/>
              <a:buChar char="■"/>
            </a:pPr>
            <a:r>
              <a:rPr lang="en"/>
              <a:t>There were three phases to retrieving the emotion of a user, </a:t>
            </a:r>
            <a:r>
              <a:rPr b="1" lang="en"/>
              <a:t>Face Detection - using RGB Color modelling, Feature Extraction - using the Active Appearance Model Method, and Expression </a:t>
            </a:r>
            <a:r>
              <a:rPr b="1" lang="en"/>
              <a:t>Recognition - Analyze the face area and verify facial emotion characteristics.</a:t>
            </a:r>
            <a:endParaRPr/>
          </a:p>
          <a:p>
            <a:pPr indent="-298450" lvl="2" marL="1371600" rtl="0" algn="l">
              <a:spcBef>
                <a:spcPts val="0"/>
              </a:spcBef>
              <a:spcAft>
                <a:spcPts val="0"/>
              </a:spcAft>
              <a:buSzPts val="1100"/>
              <a:buChar char="■"/>
            </a:pPr>
            <a:r>
              <a:rPr lang="en"/>
              <a:t>Succeeded</a:t>
            </a:r>
            <a:r>
              <a:rPr lang="en"/>
              <a:t> in providing preferable playlists. Further focus can be on adding more features such as age and weather (Yadav &amp; Kharat, n.d.).</a:t>
            </a:r>
            <a:endParaRPr/>
          </a:p>
        </p:txBody>
      </p:sp>
      <p:sp>
        <p:nvSpPr>
          <p:cNvPr id="217" name="Google Shape;217;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Other Research #1</a:t>
            </a:r>
            <a:endParaRPr/>
          </a:p>
        </p:txBody>
      </p:sp>
      <p:pic>
        <p:nvPicPr>
          <p:cNvPr id="218" name="Google Shape;218;p26"/>
          <p:cNvPicPr preferRelativeResize="0"/>
          <p:nvPr/>
        </p:nvPicPr>
        <p:blipFill>
          <a:blip r:embed="rId3">
            <a:alphaModFix/>
          </a:blip>
          <a:stretch>
            <a:fillRect/>
          </a:stretch>
        </p:blipFill>
        <p:spPr>
          <a:xfrm>
            <a:off x="294725" y="2676025"/>
            <a:ext cx="1831924" cy="1878050"/>
          </a:xfrm>
          <a:prstGeom prst="rect">
            <a:avLst/>
          </a:prstGeom>
          <a:noFill/>
          <a:ln>
            <a:noFill/>
          </a:ln>
        </p:spPr>
      </p:pic>
      <p:pic>
        <p:nvPicPr>
          <p:cNvPr id="219" name="Google Shape;219;p26"/>
          <p:cNvPicPr preferRelativeResize="0"/>
          <p:nvPr/>
        </p:nvPicPr>
        <p:blipFill>
          <a:blip r:embed="rId4">
            <a:alphaModFix/>
          </a:blip>
          <a:stretch>
            <a:fillRect/>
          </a:stretch>
        </p:blipFill>
        <p:spPr>
          <a:xfrm>
            <a:off x="7256538" y="3087500"/>
            <a:ext cx="1677424" cy="1466575"/>
          </a:xfrm>
          <a:prstGeom prst="rect">
            <a:avLst/>
          </a:prstGeom>
          <a:noFill/>
          <a:ln>
            <a:noFill/>
          </a:ln>
        </p:spPr>
      </p:pic>
      <p:sp>
        <p:nvSpPr>
          <p:cNvPr id="220" name="Google Shape;220;p26"/>
          <p:cNvSpPr txBox="1"/>
          <p:nvPr/>
        </p:nvSpPr>
        <p:spPr>
          <a:xfrm>
            <a:off x="498488" y="4554075"/>
            <a:ext cx="14244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100">
                <a:solidFill>
                  <a:schemeClr val="dk2"/>
                </a:solidFill>
                <a:latin typeface="Calibri"/>
                <a:ea typeface="Calibri"/>
                <a:cs typeface="Calibri"/>
                <a:sym typeface="Calibri"/>
              </a:rPr>
              <a:t>Yadav &amp; Kharat, n.d.</a:t>
            </a:r>
            <a:endParaRPr>
              <a:latin typeface="Calibri"/>
              <a:ea typeface="Calibri"/>
              <a:cs typeface="Calibri"/>
              <a:sym typeface="Calibri"/>
            </a:endParaRPr>
          </a:p>
        </p:txBody>
      </p:sp>
      <p:sp>
        <p:nvSpPr>
          <p:cNvPr id="221" name="Google Shape;221;p26"/>
          <p:cNvSpPr txBox="1"/>
          <p:nvPr/>
        </p:nvSpPr>
        <p:spPr>
          <a:xfrm>
            <a:off x="7383050" y="4554075"/>
            <a:ext cx="14244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100">
                <a:solidFill>
                  <a:schemeClr val="dk2"/>
                </a:solidFill>
                <a:latin typeface="Calibri"/>
                <a:ea typeface="Calibri"/>
                <a:cs typeface="Calibri"/>
                <a:sym typeface="Calibri"/>
              </a:rPr>
              <a:t>Yadav &amp; Kharat, n.d.</a:t>
            </a:r>
            <a:endParaRPr>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Other Research #2</a:t>
            </a:r>
            <a:endParaRPr/>
          </a:p>
        </p:txBody>
      </p:sp>
      <p:sp>
        <p:nvSpPr>
          <p:cNvPr id="227" name="Google Shape;227;p2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298450" lvl="1" marL="914400" rtl="0" algn="l">
              <a:spcBef>
                <a:spcPts val="0"/>
              </a:spcBef>
              <a:spcAft>
                <a:spcPts val="0"/>
              </a:spcAft>
              <a:buSzPts val="1100"/>
              <a:buChar char="○"/>
            </a:pPr>
            <a:r>
              <a:rPr b="1" i="1" lang="en"/>
              <a:t>“International Journal of Computer Techniques”</a:t>
            </a:r>
            <a:endParaRPr b="1" i="1"/>
          </a:p>
          <a:p>
            <a:pPr indent="-298450" lvl="2" marL="1371600" rtl="0" algn="l">
              <a:spcBef>
                <a:spcPts val="0"/>
              </a:spcBef>
              <a:spcAft>
                <a:spcPts val="0"/>
              </a:spcAft>
              <a:buSzPts val="1100"/>
              <a:buChar char="■"/>
            </a:pPr>
            <a:r>
              <a:rPr lang="en"/>
              <a:t>Uses </a:t>
            </a:r>
            <a:r>
              <a:rPr b="1" lang="en"/>
              <a:t>KNN </a:t>
            </a:r>
            <a:r>
              <a:rPr lang="en"/>
              <a:t>and </a:t>
            </a:r>
            <a:r>
              <a:rPr b="1" lang="en"/>
              <a:t>LSTM (Long Short Term Memory) </a:t>
            </a:r>
            <a:r>
              <a:rPr lang="en"/>
              <a:t>classifier.</a:t>
            </a:r>
            <a:endParaRPr/>
          </a:p>
          <a:p>
            <a:pPr indent="-298450" lvl="2" marL="1371600" rtl="0" algn="l">
              <a:spcBef>
                <a:spcPts val="0"/>
              </a:spcBef>
              <a:spcAft>
                <a:spcPts val="0"/>
              </a:spcAft>
              <a:buSzPts val="1100"/>
              <a:buChar char="■"/>
            </a:pPr>
            <a:r>
              <a:rPr lang="en"/>
              <a:t>Uploads a face as a 2D image, and performs the preprocessing steps such as gray scale conversion, invert, and border analysis, detecting edges and region identification (Saravanan, et al., n.d.).</a:t>
            </a:r>
            <a:endParaRPr/>
          </a:p>
          <a:p>
            <a:pPr indent="-298450" lvl="2" marL="1371600" rtl="0" algn="l">
              <a:spcBef>
                <a:spcPts val="0"/>
              </a:spcBef>
              <a:spcAft>
                <a:spcPts val="0"/>
              </a:spcAft>
              <a:buSzPts val="1100"/>
              <a:buChar char="■"/>
            </a:pPr>
            <a:r>
              <a:rPr lang="en"/>
              <a:t>Implement HAAR cascades to detect facial features and ignores anything else, such as buildings, trees and bodies.</a:t>
            </a:r>
            <a:endParaRPr/>
          </a:p>
          <a:p>
            <a:pPr indent="-298450" lvl="3" marL="1828800" rtl="0" algn="l">
              <a:spcBef>
                <a:spcPts val="0"/>
              </a:spcBef>
              <a:spcAft>
                <a:spcPts val="0"/>
              </a:spcAft>
              <a:buSzPts val="1100"/>
              <a:buChar char="●"/>
            </a:pPr>
            <a:r>
              <a:rPr lang="en"/>
              <a:t>Then classifies emotions based on expressions using </a:t>
            </a:r>
            <a:r>
              <a:rPr b="1" lang="en"/>
              <a:t>LSTM </a:t>
            </a:r>
            <a:r>
              <a:rPr lang="en"/>
              <a:t>classifier.</a:t>
            </a:r>
            <a:endParaRPr/>
          </a:p>
          <a:p>
            <a:pPr indent="-298450" lvl="2" marL="1371600" rtl="0" algn="l">
              <a:spcBef>
                <a:spcPts val="0"/>
              </a:spcBef>
              <a:spcAft>
                <a:spcPts val="0"/>
              </a:spcAft>
              <a:buSzPts val="1100"/>
              <a:buChar char="■"/>
            </a:pPr>
            <a:r>
              <a:rPr b="1" lang="en"/>
              <a:t>KNN</a:t>
            </a:r>
            <a:r>
              <a:rPr lang="en"/>
              <a:t> is used to classify music based on emotions presented (Saravanan, et al., n.d.).</a:t>
            </a:r>
            <a:endParaRPr/>
          </a:p>
          <a:p>
            <a:pPr indent="-298450" lvl="2" marL="1371600" rtl="0" algn="l">
              <a:spcBef>
                <a:spcPts val="0"/>
              </a:spcBef>
              <a:spcAft>
                <a:spcPts val="0"/>
              </a:spcAft>
              <a:buSzPts val="1100"/>
              <a:buChar char="■"/>
            </a:pPr>
            <a:r>
              <a:rPr lang="en"/>
              <a:t>The experimental results on both databases showed that the proposed method achieves competitive recognition performance compared with the state of the art methods under same experimental settings and same facial feature (Saravanan, et al., n.d.).</a:t>
            </a:r>
            <a:endParaRPr/>
          </a:p>
        </p:txBody>
      </p:sp>
      <p:pic>
        <p:nvPicPr>
          <p:cNvPr id="228" name="Google Shape;228;p27"/>
          <p:cNvPicPr preferRelativeResize="0"/>
          <p:nvPr/>
        </p:nvPicPr>
        <p:blipFill>
          <a:blip r:embed="rId3">
            <a:alphaModFix/>
          </a:blip>
          <a:stretch>
            <a:fillRect/>
          </a:stretch>
        </p:blipFill>
        <p:spPr>
          <a:xfrm>
            <a:off x="6409925" y="482475"/>
            <a:ext cx="1914925" cy="2040100"/>
          </a:xfrm>
          <a:prstGeom prst="rect">
            <a:avLst/>
          </a:prstGeom>
          <a:noFill/>
          <a:ln>
            <a:noFill/>
          </a:ln>
        </p:spPr>
      </p:pic>
      <p:sp>
        <p:nvSpPr>
          <p:cNvPr id="229" name="Google Shape;229;p27"/>
          <p:cNvSpPr txBox="1"/>
          <p:nvPr/>
        </p:nvSpPr>
        <p:spPr>
          <a:xfrm>
            <a:off x="6617075" y="237950"/>
            <a:ext cx="20841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100">
                <a:solidFill>
                  <a:schemeClr val="dk2"/>
                </a:solidFill>
                <a:latin typeface="Calibri"/>
                <a:ea typeface="Calibri"/>
                <a:cs typeface="Calibri"/>
                <a:sym typeface="Calibri"/>
              </a:rPr>
              <a:t>Saravanan, et al., n.d.</a:t>
            </a:r>
            <a:endParaRPr sz="12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Other Research #3</a:t>
            </a:r>
            <a:endParaRPr/>
          </a:p>
        </p:txBody>
      </p:sp>
      <p:sp>
        <p:nvSpPr>
          <p:cNvPr id="235" name="Google Shape;235;p2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298450" lvl="1" marL="914400" rtl="0" algn="l">
              <a:spcBef>
                <a:spcPts val="0"/>
              </a:spcBef>
              <a:spcAft>
                <a:spcPts val="0"/>
              </a:spcAft>
              <a:buSzPts val="1100"/>
              <a:buChar char="○"/>
            </a:pPr>
            <a:r>
              <a:rPr b="1" lang="en"/>
              <a:t>“ Indian Classical Raga Identification using Machine Learning”</a:t>
            </a:r>
            <a:endParaRPr b="1"/>
          </a:p>
          <a:p>
            <a:pPr indent="-298450" lvl="2" marL="1371600" rtl="0" algn="l">
              <a:spcBef>
                <a:spcPts val="0"/>
              </a:spcBef>
              <a:spcAft>
                <a:spcPts val="0"/>
              </a:spcAft>
              <a:buSzPts val="1100"/>
              <a:buChar char="■"/>
            </a:pPr>
            <a:r>
              <a:rPr lang="en"/>
              <a:t>Uses </a:t>
            </a:r>
            <a:r>
              <a:rPr b="1" lang="en"/>
              <a:t>K Nearest Neighbor </a:t>
            </a:r>
            <a:r>
              <a:rPr lang="en"/>
              <a:t>and </a:t>
            </a:r>
            <a:r>
              <a:rPr b="1" lang="en"/>
              <a:t>Support Vector Machine</a:t>
            </a:r>
            <a:endParaRPr b="1"/>
          </a:p>
          <a:p>
            <a:pPr indent="-298450" lvl="2" marL="1371600" rtl="0" algn="l">
              <a:spcBef>
                <a:spcPts val="0"/>
              </a:spcBef>
              <a:spcAft>
                <a:spcPts val="0"/>
              </a:spcAft>
              <a:buSzPts val="1100"/>
              <a:buChar char="■"/>
            </a:pPr>
            <a:r>
              <a:rPr lang="en"/>
              <a:t>Focuses on extracting </a:t>
            </a:r>
            <a:r>
              <a:rPr b="1" lang="en"/>
              <a:t>Power Spectrogram, Mel-Frequency Cepstral Coefficients, Spectral Centroid, Zero-Crossing Rate, Roll-Off Frequency, and Spectral Bandwidth.</a:t>
            </a:r>
            <a:endParaRPr b="1"/>
          </a:p>
          <a:p>
            <a:pPr indent="-298450" lvl="2" marL="1371600" rtl="0" algn="l">
              <a:spcBef>
                <a:spcPts val="0"/>
              </a:spcBef>
              <a:spcAft>
                <a:spcPts val="0"/>
              </a:spcAft>
              <a:buSzPts val="1100"/>
              <a:buChar char="■"/>
            </a:pPr>
            <a:r>
              <a:rPr lang="en"/>
              <a:t>Successful in their efforts and future focus can include expanding the dataset with other Ragas for acquiring more accurate results and implementing other classifier for detecting ragas (Joshi et al., 2021).</a:t>
            </a:r>
            <a:endParaRPr/>
          </a:p>
        </p:txBody>
      </p:sp>
      <p:pic>
        <p:nvPicPr>
          <p:cNvPr id="236" name="Google Shape;236;p28"/>
          <p:cNvPicPr preferRelativeResize="0"/>
          <p:nvPr/>
        </p:nvPicPr>
        <p:blipFill>
          <a:blip r:embed="rId3">
            <a:alphaModFix/>
          </a:blip>
          <a:stretch>
            <a:fillRect/>
          </a:stretch>
        </p:blipFill>
        <p:spPr>
          <a:xfrm>
            <a:off x="393450" y="2247438"/>
            <a:ext cx="1306750" cy="1934575"/>
          </a:xfrm>
          <a:prstGeom prst="rect">
            <a:avLst/>
          </a:prstGeom>
          <a:noFill/>
          <a:ln>
            <a:noFill/>
          </a:ln>
        </p:spPr>
      </p:pic>
      <p:pic>
        <p:nvPicPr>
          <p:cNvPr id="237" name="Google Shape;237;p28"/>
          <p:cNvPicPr preferRelativeResize="0"/>
          <p:nvPr/>
        </p:nvPicPr>
        <p:blipFill>
          <a:blip r:embed="rId4">
            <a:alphaModFix/>
          </a:blip>
          <a:stretch>
            <a:fillRect/>
          </a:stretch>
        </p:blipFill>
        <p:spPr>
          <a:xfrm>
            <a:off x="2907525" y="3229280"/>
            <a:ext cx="2382600" cy="1337850"/>
          </a:xfrm>
          <a:prstGeom prst="rect">
            <a:avLst/>
          </a:prstGeom>
          <a:noFill/>
          <a:ln>
            <a:noFill/>
          </a:ln>
        </p:spPr>
      </p:pic>
      <p:sp>
        <p:nvSpPr>
          <p:cNvPr id="238" name="Google Shape;238;p28"/>
          <p:cNvSpPr txBox="1"/>
          <p:nvPr/>
        </p:nvSpPr>
        <p:spPr>
          <a:xfrm>
            <a:off x="407000" y="4210225"/>
            <a:ext cx="13473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100">
                <a:solidFill>
                  <a:schemeClr val="dk2"/>
                </a:solidFill>
                <a:latin typeface="Calibri"/>
                <a:ea typeface="Calibri"/>
                <a:cs typeface="Calibri"/>
                <a:sym typeface="Calibri"/>
              </a:rPr>
              <a:t>Joshi et al., 2021</a:t>
            </a:r>
            <a:endParaRPr>
              <a:latin typeface="Calibri"/>
              <a:ea typeface="Calibri"/>
              <a:cs typeface="Calibri"/>
              <a:sym typeface="Calibri"/>
            </a:endParaRPr>
          </a:p>
        </p:txBody>
      </p:sp>
      <p:sp>
        <p:nvSpPr>
          <p:cNvPr id="239" name="Google Shape;239;p28"/>
          <p:cNvSpPr txBox="1"/>
          <p:nvPr/>
        </p:nvSpPr>
        <p:spPr>
          <a:xfrm>
            <a:off x="5345025" y="4011775"/>
            <a:ext cx="13473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100">
                <a:solidFill>
                  <a:schemeClr val="dk2"/>
                </a:solidFill>
                <a:latin typeface="Calibri"/>
                <a:ea typeface="Calibri"/>
                <a:cs typeface="Calibri"/>
                <a:sym typeface="Calibri"/>
              </a:rPr>
              <a:t>Joshi et al., 2021</a:t>
            </a:r>
            <a:endParaRPr>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Worked Best?</a:t>
            </a:r>
            <a:endParaRPr/>
          </a:p>
        </p:txBody>
      </p:sp>
      <p:sp>
        <p:nvSpPr>
          <p:cNvPr id="245" name="Google Shape;245;p2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sz="1100"/>
              <a:t>“</a:t>
            </a:r>
            <a:r>
              <a:rPr b="1" i="1" lang="en" sz="1100"/>
              <a:t>International Journal of Engineering Applied Sciences and Technology</a:t>
            </a:r>
            <a:r>
              <a:rPr i="1" lang="en" sz="1100"/>
              <a:t>” </a:t>
            </a:r>
            <a:r>
              <a:rPr lang="en" sz="1100"/>
              <a:t>we found to be the most advanced and technically impressive.</a:t>
            </a:r>
            <a:endParaRPr sz="1100"/>
          </a:p>
          <a:p>
            <a:pPr indent="-298450" lvl="1" marL="914400" rtl="0" algn="l">
              <a:spcBef>
                <a:spcPts val="0"/>
              </a:spcBef>
              <a:spcAft>
                <a:spcPts val="0"/>
              </a:spcAft>
              <a:buSzPts val="1100"/>
              <a:buChar char="○"/>
            </a:pPr>
            <a:r>
              <a:rPr lang="en"/>
              <a:t>This was due to its </a:t>
            </a:r>
            <a:r>
              <a:rPr b="1" lang="en"/>
              <a:t>CNN </a:t>
            </a:r>
            <a:r>
              <a:rPr lang="en"/>
              <a:t>approach in addition to using </a:t>
            </a:r>
            <a:r>
              <a:rPr b="1" lang="en"/>
              <a:t>Face Detection, Feature Extractions, and Expression Recognition.</a:t>
            </a:r>
            <a:br>
              <a:rPr b="1" lang="en"/>
            </a:br>
            <a:endParaRPr/>
          </a:p>
          <a:p>
            <a:pPr indent="-311150" lvl="0" marL="457200" rtl="0" algn="l">
              <a:spcBef>
                <a:spcPts val="0"/>
              </a:spcBef>
              <a:spcAft>
                <a:spcPts val="0"/>
              </a:spcAft>
              <a:buSzPts val="1300"/>
              <a:buChar char="●"/>
            </a:pPr>
            <a:r>
              <a:rPr b="1" i="1" lang="en" sz="1100"/>
              <a:t>“International Journal of Computer Techniques” and </a:t>
            </a:r>
            <a:r>
              <a:rPr i="1" lang="en" sz="1200"/>
              <a:t>“</a:t>
            </a:r>
            <a:r>
              <a:rPr b="1" i="1" lang="en" sz="1200"/>
              <a:t>2018 IEEE International Conference on Information Reuse and Integration for Data Science</a:t>
            </a:r>
            <a:r>
              <a:rPr i="1" lang="en" sz="1200"/>
              <a:t>” </a:t>
            </a:r>
            <a:r>
              <a:rPr lang="en" sz="1200"/>
              <a:t>we found to be very similar to our approach.</a:t>
            </a:r>
            <a:endParaRPr sz="1200"/>
          </a:p>
          <a:p>
            <a:pPr indent="-298450" lvl="1" marL="914400" rtl="0" algn="l">
              <a:spcBef>
                <a:spcPts val="0"/>
              </a:spcBef>
              <a:spcAft>
                <a:spcPts val="0"/>
              </a:spcAft>
              <a:buSzPts val="1100"/>
              <a:buChar char="○"/>
            </a:pPr>
            <a:r>
              <a:rPr lang="en" sz="1200"/>
              <a:t>Mostly in part to their inclusion of KNN and K-Means.</a:t>
            </a:r>
            <a:br>
              <a:rPr lang="en" sz="1200"/>
            </a:b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0"/>
          <p:cNvSpPr txBox="1"/>
          <p:nvPr>
            <p:ph type="title"/>
          </p:nvPr>
        </p:nvSpPr>
        <p:spPr>
          <a:xfrm>
            <a:off x="819150" y="3029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Look Into Our Data</a:t>
            </a:r>
            <a:endParaRPr/>
          </a:p>
        </p:txBody>
      </p:sp>
      <p:sp>
        <p:nvSpPr>
          <p:cNvPr id="251" name="Google Shape;251;p30"/>
          <p:cNvSpPr txBox="1"/>
          <p:nvPr>
            <p:ph idx="1" type="body"/>
          </p:nvPr>
        </p:nvSpPr>
        <p:spPr>
          <a:xfrm>
            <a:off x="819150" y="896275"/>
            <a:ext cx="7505700" cy="410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Features: </a:t>
            </a:r>
            <a:r>
              <a:rPr lang="en"/>
              <a:t>"title","artist","top genre","year","bpm","nrgy","dnce","dB","live","val","dur","acous","spch","pop"</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52" name="Google Shape;252;p30"/>
          <p:cNvPicPr preferRelativeResize="0"/>
          <p:nvPr/>
        </p:nvPicPr>
        <p:blipFill>
          <a:blip r:embed="rId3">
            <a:alphaModFix/>
          </a:blip>
          <a:stretch>
            <a:fillRect/>
          </a:stretch>
        </p:blipFill>
        <p:spPr>
          <a:xfrm>
            <a:off x="996300" y="1139650"/>
            <a:ext cx="7151400" cy="3666200"/>
          </a:xfrm>
          <a:prstGeom prst="rect">
            <a:avLst/>
          </a:prstGeom>
          <a:noFill/>
          <a:ln>
            <a:noFill/>
          </a:ln>
        </p:spPr>
      </p:pic>
      <p:sp>
        <p:nvSpPr>
          <p:cNvPr id="253" name="Google Shape;253;p30"/>
          <p:cNvSpPr txBox="1"/>
          <p:nvPr/>
        </p:nvSpPr>
        <p:spPr>
          <a:xfrm>
            <a:off x="5052275" y="336825"/>
            <a:ext cx="32727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Calibri"/>
                <a:ea typeface="Calibri"/>
                <a:cs typeface="Calibri"/>
                <a:sym typeface="Calibri"/>
              </a:rPr>
              <a:t>https://www.kaggle.com/leonardodata/analysis-from-2010-2019-spotify/data</a:t>
            </a:r>
            <a:endParaRPr sz="70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Libraries Used</a:t>
            </a:r>
            <a:endParaRPr/>
          </a:p>
        </p:txBody>
      </p:sp>
      <p:sp>
        <p:nvSpPr>
          <p:cNvPr id="259" name="Google Shape;259;p3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Numpy</a:t>
            </a:r>
            <a:endParaRPr/>
          </a:p>
          <a:p>
            <a:pPr indent="-311150" lvl="0" marL="457200" rtl="0" algn="l">
              <a:spcBef>
                <a:spcPts val="0"/>
              </a:spcBef>
              <a:spcAft>
                <a:spcPts val="0"/>
              </a:spcAft>
              <a:buSzPts val="1300"/>
              <a:buChar char="●"/>
            </a:pPr>
            <a:r>
              <a:rPr lang="en"/>
              <a:t>Pandas</a:t>
            </a:r>
            <a:endParaRPr/>
          </a:p>
          <a:p>
            <a:pPr indent="-311150" lvl="0" marL="457200" rtl="0" algn="l">
              <a:spcBef>
                <a:spcPts val="0"/>
              </a:spcBef>
              <a:spcAft>
                <a:spcPts val="0"/>
              </a:spcAft>
              <a:buSzPts val="1300"/>
              <a:buChar char="●"/>
            </a:pPr>
            <a:r>
              <a:rPr lang="en"/>
              <a:t>Scikit-learn</a:t>
            </a:r>
            <a:endParaRPr/>
          </a:p>
          <a:p>
            <a:pPr indent="-311150" lvl="0" marL="457200" rtl="0" algn="l">
              <a:spcBef>
                <a:spcPts val="0"/>
              </a:spcBef>
              <a:spcAft>
                <a:spcPts val="0"/>
              </a:spcAft>
              <a:buSzPts val="1300"/>
              <a:buChar char="●"/>
            </a:pPr>
            <a:r>
              <a:rPr lang="en"/>
              <a:t>Matplotlib</a:t>
            </a:r>
            <a:endParaRPr/>
          </a:p>
          <a:p>
            <a:pPr indent="-311150" lvl="0" marL="457200" rtl="0" algn="l">
              <a:spcBef>
                <a:spcPts val="0"/>
              </a:spcBef>
              <a:spcAft>
                <a:spcPts val="0"/>
              </a:spcAft>
              <a:buSzPts val="1300"/>
              <a:buChar char="●"/>
            </a:pPr>
            <a:r>
              <a:rPr lang="en"/>
              <a:t>mpl_toolkits</a:t>
            </a:r>
            <a:endParaRPr/>
          </a:p>
        </p:txBody>
      </p:sp>
      <p:pic>
        <p:nvPicPr>
          <p:cNvPr id="260" name="Google Shape;260;p31"/>
          <p:cNvPicPr preferRelativeResize="0"/>
          <p:nvPr/>
        </p:nvPicPr>
        <p:blipFill>
          <a:blip r:embed="rId3">
            <a:alphaModFix/>
          </a:blip>
          <a:stretch>
            <a:fillRect/>
          </a:stretch>
        </p:blipFill>
        <p:spPr>
          <a:xfrm>
            <a:off x="2650699" y="1676325"/>
            <a:ext cx="5997002" cy="2941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Music streaming services pay attention to all different ways you interact with their software.</a:t>
            </a:r>
            <a:br>
              <a:rPr lang="en"/>
            </a:br>
            <a:endParaRPr/>
          </a:p>
          <a:p>
            <a:pPr indent="-311150" lvl="0" marL="457200" rtl="0" algn="l">
              <a:spcBef>
                <a:spcPts val="0"/>
              </a:spcBef>
              <a:spcAft>
                <a:spcPts val="0"/>
              </a:spcAft>
              <a:buSzPts val="1300"/>
              <a:buChar char="●"/>
            </a:pPr>
            <a:r>
              <a:rPr lang="en"/>
              <a:t>Artists, genres, geographical location, and even time listening are all taken into account to </a:t>
            </a:r>
            <a:r>
              <a:rPr lang="en"/>
              <a:t>build</a:t>
            </a:r>
            <a:r>
              <a:rPr lang="en"/>
              <a:t> a profile on you the listener.</a:t>
            </a:r>
            <a:br>
              <a:rPr lang="en"/>
            </a:br>
            <a:endParaRPr/>
          </a:p>
          <a:p>
            <a:pPr indent="-311150" lvl="0" marL="457200" rtl="0" algn="l">
              <a:spcBef>
                <a:spcPts val="0"/>
              </a:spcBef>
              <a:spcAft>
                <a:spcPts val="0"/>
              </a:spcAft>
              <a:buSzPts val="1300"/>
              <a:buChar char="●"/>
            </a:pPr>
            <a:r>
              <a:rPr lang="en"/>
              <a:t>The service then takes this information, evaluates it, and makes predictions to increase a user’s satisfaction and interaction level with the service.</a:t>
            </a:r>
            <a:endParaRPr/>
          </a:p>
          <a:p>
            <a:pPr indent="-298450" lvl="1" marL="914400" rtl="0" algn="l">
              <a:spcBef>
                <a:spcPts val="0"/>
              </a:spcBef>
              <a:spcAft>
                <a:spcPts val="0"/>
              </a:spcAft>
              <a:buSzPts val="1100"/>
              <a:buChar char="○"/>
            </a:pPr>
            <a:r>
              <a:rPr b="1" lang="en"/>
              <a:t>Such a way is through generating playlists users may find enjoyable</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Pre-Processing</a:t>
            </a:r>
            <a:endParaRPr/>
          </a:p>
        </p:txBody>
      </p:sp>
      <p:sp>
        <p:nvSpPr>
          <p:cNvPr id="266" name="Google Shape;266;p3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Select our features</a:t>
            </a:r>
            <a:endParaRPr/>
          </a:p>
          <a:p>
            <a:pPr indent="-311150" lvl="0" marL="457200" rtl="0" algn="l">
              <a:spcBef>
                <a:spcPts val="0"/>
              </a:spcBef>
              <a:spcAft>
                <a:spcPts val="0"/>
              </a:spcAft>
              <a:buSzPts val="1300"/>
              <a:buChar char="●"/>
            </a:pPr>
            <a:r>
              <a:rPr lang="en"/>
              <a:t>Standardize the data</a:t>
            </a:r>
            <a:endParaRPr/>
          </a:p>
          <a:p>
            <a:pPr indent="0" lvl="0" marL="0" rtl="0" algn="l">
              <a:spcBef>
                <a:spcPts val="1200"/>
              </a:spcBef>
              <a:spcAft>
                <a:spcPts val="1200"/>
              </a:spcAft>
              <a:buNone/>
            </a:pPr>
            <a:r>
              <a:t/>
            </a:r>
            <a:endParaRPr/>
          </a:p>
        </p:txBody>
      </p:sp>
      <p:pic>
        <p:nvPicPr>
          <p:cNvPr id="267" name="Google Shape;267;p32"/>
          <p:cNvPicPr preferRelativeResize="0"/>
          <p:nvPr/>
        </p:nvPicPr>
        <p:blipFill>
          <a:blip r:embed="rId3">
            <a:alphaModFix/>
          </a:blip>
          <a:stretch>
            <a:fillRect/>
          </a:stretch>
        </p:blipFill>
        <p:spPr>
          <a:xfrm>
            <a:off x="5701025" y="1139225"/>
            <a:ext cx="2623825" cy="3474125"/>
          </a:xfrm>
          <a:prstGeom prst="rect">
            <a:avLst/>
          </a:prstGeom>
          <a:noFill/>
          <a:ln>
            <a:noFill/>
          </a:ln>
        </p:spPr>
      </p:pic>
      <p:pic>
        <p:nvPicPr>
          <p:cNvPr id="268" name="Google Shape;268;p32"/>
          <p:cNvPicPr preferRelativeResize="0"/>
          <p:nvPr/>
        </p:nvPicPr>
        <p:blipFill>
          <a:blip r:embed="rId4">
            <a:alphaModFix/>
          </a:blip>
          <a:stretch>
            <a:fillRect/>
          </a:stretch>
        </p:blipFill>
        <p:spPr>
          <a:xfrm>
            <a:off x="819150" y="2864275"/>
            <a:ext cx="4690050" cy="9715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KMeans Source Code</a:t>
            </a:r>
            <a:endParaRPr/>
          </a:p>
        </p:txBody>
      </p:sp>
      <p:sp>
        <p:nvSpPr>
          <p:cNvPr id="274" name="Google Shape;274;p3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75" name="Google Shape;275;p33"/>
          <p:cNvPicPr preferRelativeResize="0"/>
          <p:nvPr/>
        </p:nvPicPr>
        <p:blipFill>
          <a:blip r:embed="rId3">
            <a:alphaModFix/>
          </a:blip>
          <a:stretch>
            <a:fillRect/>
          </a:stretch>
        </p:blipFill>
        <p:spPr>
          <a:xfrm>
            <a:off x="609100" y="1870775"/>
            <a:ext cx="7715748" cy="28683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KMeans: For Classification</a:t>
            </a:r>
            <a:endParaRPr/>
          </a:p>
        </p:txBody>
      </p:sp>
      <p:sp>
        <p:nvSpPr>
          <p:cNvPr id="281" name="Google Shape;281;p3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Unsupervised learning </a:t>
            </a:r>
            <a:endParaRPr/>
          </a:p>
          <a:p>
            <a:pPr indent="-298450" lvl="1" marL="914400" rtl="0" algn="l">
              <a:spcBef>
                <a:spcPts val="0"/>
              </a:spcBef>
              <a:spcAft>
                <a:spcPts val="0"/>
              </a:spcAft>
              <a:buSzPts val="1100"/>
              <a:buChar char="○"/>
            </a:pPr>
            <a:r>
              <a:rPr lang="en"/>
              <a:t>No labels</a:t>
            </a:r>
            <a:endParaRPr/>
          </a:p>
          <a:p>
            <a:pPr indent="-298450" lvl="1" marL="914400" rtl="0" algn="l">
              <a:spcBef>
                <a:spcPts val="0"/>
              </a:spcBef>
              <a:spcAft>
                <a:spcPts val="0"/>
              </a:spcAft>
              <a:buSzPts val="1100"/>
              <a:buChar char="○"/>
            </a:pPr>
            <a:r>
              <a:rPr lang="en"/>
              <a:t>No images</a:t>
            </a:r>
            <a:endParaRPr/>
          </a:p>
          <a:p>
            <a:pPr indent="-311150" lvl="0" marL="457200" rtl="0" algn="l">
              <a:spcBef>
                <a:spcPts val="0"/>
              </a:spcBef>
              <a:spcAft>
                <a:spcPts val="0"/>
              </a:spcAft>
              <a:buSzPts val="1300"/>
              <a:buChar char="●"/>
            </a:pPr>
            <a:r>
              <a:rPr lang="en"/>
              <a:t>Needed to know how many clusters/playlists to make</a:t>
            </a:r>
            <a:endParaRPr/>
          </a:p>
          <a:p>
            <a:pPr indent="-311150" lvl="0" marL="457200" rtl="0" algn="l">
              <a:spcBef>
                <a:spcPts val="0"/>
              </a:spcBef>
              <a:spcAft>
                <a:spcPts val="0"/>
              </a:spcAft>
              <a:buSzPts val="1300"/>
              <a:buChar char="●"/>
            </a:pPr>
            <a:r>
              <a:rPr lang="en"/>
              <a:t>Elbow Method</a:t>
            </a:r>
            <a:endParaRPr/>
          </a:p>
          <a:p>
            <a:pPr indent="-298450" lvl="1" marL="914400" rtl="0" algn="l">
              <a:spcBef>
                <a:spcPts val="0"/>
              </a:spcBef>
              <a:spcAft>
                <a:spcPts val="0"/>
              </a:spcAft>
              <a:buSzPts val="1100"/>
              <a:buChar char="○"/>
            </a:pPr>
            <a:r>
              <a:rPr lang="en"/>
              <a:t>Chose 4 clusters</a:t>
            </a:r>
            <a:endParaRPr/>
          </a:p>
        </p:txBody>
      </p:sp>
      <p:pic>
        <p:nvPicPr>
          <p:cNvPr id="282" name="Google Shape;282;p34"/>
          <p:cNvPicPr preferRelativeResize="0"/>
          <p:nvPr/>
        </p:nvPicPr>
        <p:blipFill>
          <a:blip r:embed="rId3">
            <a:alphaModFix/>
          </a:blip>
          <a:stretch>
            <a:fillRect/>
          </a:stretch>
        </p:blipFill>
        <p:spPr>
          <a:xfrm>
            <a:off x="4718150" y="2218600"/>
            <a:ext cx="3790950" cy="25336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KMeans Clustering</a:t>
            </a:r>
            <a:endParaRPr/>
          </a:p>
        </p:txBody>
      </p:sp>
      <p:sp>
        <p:nvSpPr>
          <p:cNvPr id="288" name="Google Shape;288;p3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89" name="Google Shape;289;p35"/>
          <p:cNvPicPr preferRelativeResize="0"/>
          <p:nvPr/>
        </p:nvPicPr>
        <p:blipFill>
          <a:blip r:embed="rId3">
            <a:alphaModFix/>
          </a:blip>
          <a:stretch>
            <a:fillRect/>
          </a:stretch>
        </p:blipFill>
        <p:spPr>
          <a:xfrm>
            <a:off x="819150" y="1990725"/>
            <a:ext cx="3390900" cy="2266950"/>
          </a:xfrm>
          <a:prstGeom prst="rect">
            <a:avLst/>
          </a:prstGeom>
          <a:noFill/>
          <a:ln>
            <a:noFill/>
          </a:ln>
        </p:spPr>
      </p:pic>
      <p:pic>
        <p:nvPicPr>
          <p:cNvPr id="290" name="Google Shape;290;p35"/>
          <p:cNvPicPr preferRelativeResize="0"/>
          <p:nvPr/>
        </p:nvPicPr>
        <p:blipFill>
          <a:blip r:embed="rId4">
            <a:alphaModFix/>
          </a:blip>
          <a:stretch>
            <a:fillRect/>
          </a:stretch>
        </p:blipFill>
        <p:spPr>
          <a:xfrm>
            <a:off x="4933950" y="1990725"/>
            <a:ext cx="3390900" cy="22669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Prediction Models</a:t>
            </a:r>
            <a:endParaRPr/>
          </a:p>
        </p:txBody>
      </p:sp>
      <p:sp>
        <p:nvSpPr>
          <p:cNvPr id="296" name="Google Shape;296;p3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KMeans provided “actual” labels</a:t>
            </a:r>
            <a:endParaRPr/>
          </a:p>
          <a:p>
            <a:pPr indent="-311150" lvl="0" marL="457200" rtl="0" algn="l">
              <a:spcBef>
                <a:spcPts val="0"/>
              </a:spcBef>
              <a:spcAft>
                <a:spcPts val="0"/>
              </a:spcAft>
              <a:buSzPts val="1300"/>
              <a:buChar char="●"/>
            </a:pPr>
            <a:r>
              <a:rPr lang="en"/>
              <a:t>Prediction models:</a:t>
            </a:r>
            <a:endParaRPr/>
          </a:p>
          <a:p>
            <a:pPr indent="-298450" lvl="1" marL="914400" rtl="0" algn="l">
              <a:spcBef>
                <a:spcPts val="0"/>
              </a:spcBef>
              <a:spcAft>
                <a:spcPts val="0"/>
              </a:spcAft>
              <a:buSzPts val="1100"/>
              <a:buChar char="○"/>
            </a:pPr>
            <a:r>
              <a:rPr lang="en"/>
              <a:t>KNN</a:t>
            </a:r>
            <a:endParaRPr/>
          </a:p>
          <a:p>
            <a:pPr indent="-298450" lvl="1" marL="914400" rtl="0" algn="l">
              <a:spcBef>
                <a:spcPts val="0"/>
              </a:spcBef>
              <a:spcAft>
                <a:spcPts val="0"/>
              </a:spcAft>
              <a:buSzPts val="1100"/>
              <a:buChar char="○"/>
            </a:pPr>
            <a:r>
              <a:rPr lang="en"/>
              <a:t>Random Forest Classifier</a:t>
            </a:r>
            <a:endParaRPr/>
          </a:p>
          <a:p>
            <a:pPr indent="-298450" lvl="1" marL="914400" rtl="0" algn="l">
              <a:spcBef>
                <a:spcPts val="0"/>
              </a:spcBef>
              <a:spcAft>
                <a:spcPts val="0"/>
              </a:spcAft>
              <a:buSzPts val="1100"/>
              <a:buChar char="○"/>
            </a:pPr>
            <a:r>
              <a:rPr lang="en"/>
              <a:t>Support Vector Machine</a:t>
            </a:r>
            <a:endParaRPr/>
          </a:p>
          <a:p>
            <a:pPr indent="-311150" lvl="0" marL="457200" rtl="0" algn="l">
              <a:spcBef>
                <a:spcPts val="0"/>
              </a:spcBef>
              <a:spcAft>
                <a:spcPts val="0"/>
              </a:spcAft>
              <a:buSzPts val="1300"/>
              <a:buChar char="●"/>
            </a:pPr>
            <a:r>
              <a:rPr lang="en"/>
              <a:t>Train-test split</a:t>
            </a:r>
            <a:endParaRPr/>
          </a:p>
          <a:p>
            <a:pPr indent="-298450" lvl="1" marL="914400" rtl="0" algn="l">
              <a:spcBef>
                <a:spcPts val="0"/>
              </a:spcBef>
              <a:spcAft>
                <a:spcPts val="0"/>
              </a:spcAft>
              <a:buSzPts val="1100"/>
              <a:buChar char="○"/>
            </a:pPr>
            <a:r>
              <a:rPr lang="en"/>
              <a:t>400 train </a:t>
            </a:r>
            <a:endParaRPr/>
          </a:p>
          <a:p>
            <a:pPr indent="-298450" lvl="1" marL="914400" rtl="0" algn="l">
              <a:spcBef>
                <a:spcPts val="0"/>
              </a:spcBef>
              <a:spcAft>
                <a:spcPts val="0"/>
              </a:spcAft>
              <a:buSzPts val="1100"/>
              <a:buChar char="○"/>
            </a:pPr>
            <a:r>
              <a:rPr lang="en"/>
              <a:t>200 test</a:t>
            </a:r>
            <a:endParaRPr/>
          </a:p>
          <a:p>
            <a:pPr indent="0" lvl="0" marL="0" rtl="0" algn="l">
              <a:spcBef>
                <a:spcPts val="1200"/>
              </a:spcBef>
              <a:spcAft>
                <a:spcPts val="1200"/>
              </a:spcAft>
              <a:buNone/>
            </a:pPr>
            <a:r>
              <a:t/>
            </a:r>
            <a:endParaRPr/>
          </a:p>
        </p:txBody>
      </p:sp>
      <p:pic>
        <p:nvPicPr>
          <p:cNvPr id="297" name="Google Shape;297;p36"/>
          <p:cNvPicPr preferRelativeResize="0"/>
          <p:nvPr/>
        </p:nvPicPr>
        <p:blipFill>
          <a:blip r:embed="rId3">
            <a:alphaModFix/>
          </a:blip>
          <a:stretch>
            <a:fillRect/>
          </a:stretch>
        </p:blipFill>
        <p:spPr>
          <a:xfrm>
            <a:off x="1167250" y="4033725"/>
            <a:ext cx="6304183" cy="5408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KNN Source Code</a:t>
            </a:r>
            <a:endParaRPr/>
          </a:p>
        </p:txBody>
      </p:sp>
      <p:sp>
        <p:nvSpPr>
          <p:cNvPr id="303" name="Google Shape;303;p3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04" name="Google Shape;304;p37"/>
          <p:cNvPicPr preferRelativeResize="0"/>
          <p:nvPr/>
        </p:nvPicPr>
        <p:blipFill>
          <a:blip r:embed="rId3">
            <a:alphaModFix/>
          </a:blip>
          <a:stretch>
            <a:fillRect/>
          </a:stretch>
        </p:blipFill>
        <p:spPr>
          <a:xfrm>
            <a:off x="751475" y="1943150"/>
            <a:ext cx="4217825" cy="2267841"/>
          </a:xfrm>
          <a:prstGeom prst="rect">
            <a:avLst/>
          </a:prstGeom>
          <a:noFill/>
          <a:ln>
            <a:noFill/>
          </a:ln>
        </p:spPr>
      </p:pic>
      <p:pic>
        <p:nvPicPr>
          <p:cNvPr id="305" name="Google Shape;305;p37"/>
          <p:cNvPicPr preferRelativeResize="0"/>
          <p:nvPr/>
        </p:nvPicPr>
        <p:blipFill>
          <a:blip r:embed="rId4">
            <a:alphaModFix/>
          </a:blip>
          <a:stretch>
            <a:fillRect/>
          </a:stretch>
        </p:blipFill>
        <p:spPr>
          <a:xfrm>
            <a:off x="5130138" y="1947900"/>
            <a:ext cx="3762375" cy="25336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Evaluation</a:t>
            </a:r>
            <a:endParaRPr/>
          </a:p>
        </p:txBody>
      </p:sp>
      <p:sp>
        <p:nvSpPr>
          <p:cNvPr id="311" name="Google Shape;311;p3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2" name="Google Shape;312;p38"/>
          <p:cNvPicPr preferRelativeResize="0"/>
          <p:nvPr/>
        </p:nvPicPr>
        <p:blipFill>
          <a:blip r:embed="rId3">
            <a:alphaModFix/>
          </a:blip>
          <a:stretch>
            <a:fillRect/>
          </a:stretch>
        </p:blipFill>
        <p:spPr>
          <a:xfrm>
            <a:off x="703925" y="1935561"/>
            <a:ext cx="7736151" cy="25583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Random Forest Classifier</a:t>
            </a:r>
            <a:endParaRPr/>
          </a:p>
        </p:txBody>
      </p:sp>
      <p:pic>
        <p:nvPicPr>
          <p:cNvPr id="318" name="Google Shape;318;p39"/>
          <p:cNvPicPr preferRelativeResize="0"/>
          <p:nvPr/>
        </p:nvPicPr>
        <p:blipFill>
          <a:blip r:embed="rId3">
            <a:alphaModFix/>
          </a:blip>
          <a:stretch>
            <a:fillRect/>
          </a:stretch>
        </p:blipFill>
        <p:spPr>
          <a:xfrm>
            <a:off x="1226650" y="1555398"/>
            <a:ext cx="6397999" cy="33186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Parameter Tuning</a:t>
            </a:r>
            <a:endParaRPr/>
          </a:p>
        </p:txBody>
      </p:sp>
      <p:pic>
        <p:nvPicPr>
          <p:cNvPr id="324" name="Google Shape;324;p40"/>
          <p:cNvPicPr preferRelativeResize="0"/>
          <p:nvPr/>
        </p:nvPicPr>
        <p:blipFill>
          <a:blip r:embed="rId3">
            <a:alphaModFix/>
          </a:blip>
          <a:stretch>
            <a:fillRect/>
          </a:stretch>
        </p:blipFill>
        <p:spPr>
          <a:xfrm>
            <a:off x="1449650" y="1516201"/>
            <a:ext cx="5924101" cy="33970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Support Vector Machine</a:t>
            </a:r>
            <a:endParaRPr/>
          </a:p>
        </p:txBody>
      </p:sp>
      <p:pic>
        <p:nvPicPr>
          <p:cNvPr id="330" name="Google Shape;330;p41"/>
          <p:cNvPicPr preferRelativeResize="0"/>
          <p:nvPr/>
        </p:nvPicPr>
        <p:blipFill>
          <a:blip r:embed="rId3">
            <a:alphaModFix/>
          </a:blip>
          <a:stretch>
            <a:fillRect/>
          </a:stretch>
        </p:blipFill>
        <p:spPr>
          <a:xfrm>
            <a:off x="2333625" y="1881225"/>
            <a:ext cx="4476750" cy="2667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Example: Spotify Wrapped</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As many of you may know, Spotify has their “Spotify Wrapped”, which is a year in review unique to each and every user.</a:t>
            </a:r>
            <a:br>
              <a:rPr lang="en"/>
            </a:br>
            <a:endParaRPr/>
          </a:p>
          <a:p>
            <a:pPr indent="-311150" lvl="0" marL="457200" rtl="0" algn="l">
              <a:spcBef>
                <a:spcPts val="0"/>
              </a:spcBef>
              <a:spcAft>
                <a:spcPts val="0"/>
              </a:spcAft>
              <a:buSzPts val="1300"/>
              <a:buChar char="●"/>
            </a:pPr>
            <a:r>
              <a:rPr lang="en"/>
              <a:t>It evaluates a user’s most played songs, favorite artists, favorite genres, and even creates a user’s </a:t>
            </a:r>
            <a:r>
              <a:rPr lang="en"/>
              <a:t>unique “Audio Aure” based</a:t>
            </a:r>
            <a:r>
              <a:rPr lang="en"/>
              <a:t> on the music they listen to.</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Parameter Tuning (1)</a:t>
            </a:r>
            <a:endParaRPr/>
          </a:p>
        </p:txBody>
      </p:sp>
      <p:pic>
        <p:nvPicPr>
          <p:cNvPr id="336" name="Google Shape;336;p42"/>
          <p:cNvPicPr preferRelativeResize="0"/>
          <p:nvPr/>
        </p:nvPicPr>
        <p:blipFill>
          <a:blip r:embed="rId3">
            <a:alphaModFix/>
          </a:blip>
          <a:stretch>
            <a:fillRect/>
          </a:stretch>
        </p:blipFill>
        <p:spPr>
          <a:xfrm>
            <a:off x="1331000" y="1800197"/>
            <a:ext cx="6369223" cy="23746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Parameter Tuning (2)</a:t>
            </a:r>
            <a:endParaRPr/>
          </a:p>
        </p:txBody>
      </p:sp>
      <p:pic>
        <p:nvPicPr>
          <p:cNvPr id="342" name="Google Shape;342;p43"/>
          <p:cNvPicPr preferRelativeResize="0"/>
          <p:nvPr/>
        </p:nvPicPr>
        <p:blipFill>
          <a:blip r:embed="rId3">
            <a:alphaModFix/>
          </a:blip>
          <a:stretch>
            <a:fillRect/>
          </a:stretch>
        </p:blipFill>
        <p:spPr>
          <a:xfrm>
            <a:off x="1060925" y="1990724"/>
            <a:ext cx="6594151" cy="23407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Parameter Tuning (3)</a:t>
            </a:r>
            <a:endParaRPr/>
          </a:p>
        </p:txBody>
      </p:sp>
      <p:pic>
        <p:nvPicPr>
          <p:cNvPr id="348" name="Google Shape;348;p44"/>
          <p:cNvPicPr preferRelativeResize="0"/>
          <p:nvPr/>
        </p:nvPicPr>
        <p:blipFill>
          <a:blip r:embed="rId3">
            <a:alphaModFix/>
          </a:blip>
          <a:stretch>
            <a:fillRect/>
          </a:stretch>
        </p:blipFill>
        <p:spPr>
          <a:xfrm>
            <a:off x="1455075" y="1990723"/>
            <a:ext cx="6324099" cy="20971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Final Decision</a:t>
            </a:r>
            <a:endParaRPr/>
          </a:p>
        </p:txBody>
      </p:sp>
      <p:pic>
        <p:nvPicPr>
          <p:cNvPr id="354" name="Google Shape;354;p45"/>
          <p:cNvPicPr preferRelativeResize="0"/>
          <p:nvPr/>
        </p:nvPicPr>
        <p:blipFill>
          <a:blip r:embed="rId3">
            <a:alphaModFix/>
          </a:blip>
          <a:stretch>
            <a:fillRect/>
          </a:stretch>
        </p:blipFill>
        <p:spPr>
          <a:xfrm>
            <a:off x="1552575" y="2065475"/>
            <a:ext cx="6038850" cy="18478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Confusion Matrix</a:t>
            </a:r>
            <a:endParaRPr/>
          </a:p>
        </p:txBody>
      </p:sp>
      <p:pic>
        <p:nvPicPr>
          <p:cNvPr id="360" name="Google Shape;360;p46"/>
          <p:cNvPicPr preferRelativeResize="0"/>
          <p:nvPr/>
        </p:nvPicPr>
        <p:blipFill>
          <a:blip r:embed="rId3">
            <a:alphaModFix/>
          </a:blip>
          <a:stretch>
            <a:fillRect/>
          </a:stretch>
        </p:blipFill>
        <p:spPr>
          <a:xfrm>
            <a:off x="2586025" y="1752625"/>
            <a:ext cx="3971925" cy="29241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Playlist Generation Code</a:t>
            </a:r>
            <a:endParaRPr/>
          </a:p>
        </p:txBody>
      </p:sp>
      <p:pic>
        <p:nvPicPr>
          <p:cNvPr id="366" name="Google Shape;366;p47"/>
          <p:cNvPicPr preferRelativeResize="0"/>
          <p:nvPr/>
        </p:nvPicPr>
        <p:blipFill>
          <a:blip r:embed="rId3">
            <a:alphaModFix/>
          </a:blip>
          <a:stretch>
            <a:fillRect/>
          </a:stretch>
        </p:blipFill>
        <p:spPr>
          <a:xfrm>
            <a:off x="958762" y="1990727"/>
            <a:ext cx="7226477" cy="17731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Playlist Generation</a:t>
            </a:r>
            <a:endParaRPr/>
          </a:p>
        </p:txBody>
      </p:sp>
      <p:pic>
        <p:nvPicPr>
          <p:cNvPr id="372" name="Google Shape;372;p48"/>
          <p:cNvPicPr preferRelativeResize="0"/>
          <p:nvPr/>
        </p:nvPicPr>
        <p:blipFill>
          <a:blip r:embed="rId3">
            <a:alphaModFix/>
          </a:blip>
          <a:stretch>
            <a:fillRect/>
          </a:stretch>
        </p:blipFill>
        <p:spPr>
          <a:xfrm>
            <a:off x="2254908" y="1470500"/>
            <a:ext cx="4516039" cy="334329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Compare &amp; Contrast</a:t>
            </a:r>
            <a:endParaRPr/>
          </a:p>
        </p:txBody>
      </p:sp>
      <p:sp>
        <p:nvSpPr>
          <p:cNvPr id="378" name="Google Shape;378;p4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Compared to the research we evaluated earlier, our approach was similar in regards to our learning algorithm of choice (KNN and KMeans).</a:t>
            </a:r>
            <a:endParaRPr/>
          </a:p>
          <a:p>
            <a:pPr indent="-298450" lvl="1" marL="914400" rtl="0" algn="l">
              <a:spcBef>
                <a:spcPts val="0"/>
              </a:spcBef>
              <a:spcAft>
                <a:spcPts val="0"/>
              </a:spcAft>
              <a:buSzPts val="1100"/>
              <a:buChar char="○"/>
            </a:pPr>
            <a:r>
              <a:rPr lang="en"/>
              <a:t>It seemed a majority of research both included and not included in this report relied on KNN.</a:t>
            </a:r>
            <a:br>
              <a:rPr lang="en"/>
            </a:br>
            <a:endParaRPr/>
          </a:p>
          <a:p>
            <a:pPr indent="-311150" lvl="0" marL="457200" rtl="0" algn="l">
              <a:spcBef>
                <a:spcPts val="0"/>
              </a:spcBef>
              <a:spcAft>
                <a:spcPts val="0"/>
              </a:spcAft>
              <a:buSzPts val="1300"/>
              <a:buChar char="●"/>
            </a:pPr>
            <a:r>
              <a:rPr lang="en"/>
              <a:t>They differ from our approach in a few key ways:</a:t>
            </a:r>
            <a:endParaRPr/>
          </a:p>
          <a:p>
            <a:pPr indent="-298450" lvl="1" marL="914400" rtl="0" algn="l">
              <a:spcBef>
                <a:spcPts val="0"/>
              </a:spcBef>
              <a:spcAft>
                <a:spcPts val="0"/>
              </a:spcAft>
              <a:buSzPts val="1100"/>
              <a:buChar char="○"/>
            </a:pPr>
            <a:r>
              <a:rPr lang="en"/>
              <a:t>The </a:t>
            </a:r>
            <a:r>
              <a:rPr lang="en"/>
              <a:t>features</a:t>
            </a:r>
            <a:r>
              <a:rPr lang="en"/>
              <a:t> </a:t>
            </a:r>
            <a:r>
              <a:rPr lang="en"/>
              <a:t>focused</a:t>
            </a:r>
            <a:r>
              <a:rPr lang="en"/>
              <a:t> on</a:t>
            </a:r>
            <a:endParaRPr/>
          </a:p>
          <a:p>
            <a:pPr indent="-298450" lvl="1" marL="914400" rtl="0" algn="l">
              <a:spcBef>
                <a:spcPts val="0"/>
              </a:spcBef>
              <a:spcAft>
                <a:spcPts val="0"/>
              </a:spcAft>
              <a:buSzPts val="1100"/>
              <a:buChar char="○"/>
            </a:pPr>
            <a:r>
              <a:rPr lang="en"/>
              <a:t>The use of facial recognition</a:t>
            </a:r>
            <a:endParaRPr/>
          </a:p>
          <a:p>
            <a:pPr indent="-298450" lvl="1" marL="914400" rtl="0" algn="l">
              <a:spcBef>
                <a:spcPts val="0"/>
              </a:spcBef>
              <a:spcAft>
                <a:spcPts val="0"/>
              </a:spcAft>
              <a:buSzPts val="1100"/>
              <a:buChar char="○"/>
            </a:pPr>
            <a:r>
              <a:rPr lang="en"/>
              <a:t>SVM</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384" name="Google Shape;384;p5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Best algorithm: SVM with hyperparameter tunings</a:t>
            </a:r>
            <a:endParaRPr/>
          </a:p>
          <a:p>
            <a:pPr indent="-298450" lvl="1" marL="914400" rtl="0" algn="l">
              <a:spcBef>
                <a:spcPts val="0"/>
              </a:spcBef>
              <a:spcAft>
                <a:spcPts val="0"/>
              </a:spcAft>
              <a:buSzPts val="1100"/>
              <a:buChar char="○"/>
            </a:pPr>
            <a:r>
              <a:rPr lang="en"/>
              <a:t>Boundary based algorithm</a:t>
            </a:r>
            <a:endParaRPr/>
          </a:p>
          <a:p>
            <a:pPr indent="-311150" lvl="0" marL="457200" rtl="0" algn="l">
              <a:spcBef>
                <a:spcPts val="0"/>
              </a:spcBef>
              <a:spcAft>
                <a:spcPts val="0"/>
              </a:spcAft>
              <a:buSzPts val="1300"/>
              <a:buChar char="●"/>
            </a:pPr>
            <a:r>
              <a:rPr lang="en"/>
              <a:t>Implications: new method for playlist generation</a:t>
            </a:r>
            <a:endParaRPr/>
          </a:p>
          <a:p>
            <a:pPr indent="-311150" lvl="0" marL="457200" rtl="0" algn="l">
              <a:spcBef>
                <a:spcPts val="0"/>
              </a:spcBef>
              <a:spcAft>
                <a:spcPts val="0"/>
              </a:spcAft>
              <a:buSzPts val="1300"/>
              <a:buChar char="●"/>
            </a:pPr>
            <a:r>
              <a:rPr lang="en"/>
              <a:t>Future work: testing more variables</a:t>
            </a:r>
            <a:endParaRPr/>
          </a:p>
          <a:p>
            <a:pPr indent="-298450" lvl="1" marL="914400" rtl="0" algn="l">
              <a:spcBef>
                <a:spcPts val="0"/>
              </a:spcBef>
              <a:spcAft>
                <a:spcPts val="0"/>
              </a:spcAft>
              <a:buSzPts val="1100"/>
              <a:buChar char="○"/>
            </a:pPr>
            <a:r>
              <a:rPr lang="en"/>
              <a:t>3 variables selected for visual aid, might get different results with all or different variables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1"/>
          <p:cNvSpPr txBox="1"/>
          <p:nvPr>
            <p:ph idx="1" type="body"/>
          </p:nvPr>
        </p:nvSpPr>
        <p:spPr>
          <a:xfrm>
            <a:off x="671800" y="1270075"/>
            <a:ext cx="7505700" cy="38433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None/>
            </a:pPr>
            <a:r>
              <a:rPr lang="en" sz="3200">
                <a:solidFill>
                  <a:srgbClr val="000000"/>
                </a:solidFill>
                <a:latin typeface="Times New Roman"/>
                <a:ea typeface="Times New Roman"/>
                <a:cs typeface="Times New Roman"/>
                <a:sym typeface="Times New Roman"/>
              </a:rPr>
              <a:t>Cardinali, E. (2021, November 30). </a:t>
            </a:r>
            <a:r>
              <a:rPr i="1" lang="en" sz="3200">
                <a:solidFill>
                  <a:srgbClr val="000000"/>
                </a:solidFill>
                <a:latin typeface="Times New Roman"/>
                <a:ea typeface="Times New Roman"/>
                <a:cs typeface="Times New Roman"/>
                <a:sym typeface="Times New Roman"/>
              </a:rPr>
              <a:t>'tis the season for wrapped playlists - how much did AI affect your listening?</a:t>
            </a:r>
            <a:endParaRPr sz="3200">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None/>
            </a:pPr>
            <a:r>
              <a:rPr lang="en" sz="3200">
                <a:solidFill>
                  <a:srgbClr val="000000"/>
                </a:solidFill>
                <a:latin typeface="Times New Roman"/>
                <a:ea typeface="Times New Roman"/>
                <a:cs typeface="Times New Roman"/>
                <a:sym typeface="Times New Roman"/>
              </a:rPr>
              <a:t>UNIVERSITY of FLORIDA News. Retrieved from https://news.ufl.edu/2021/11/end-of-year-playlists-ai/. </a:t>
            </a:r>
            <a:endParaRPr sz="3200">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sz="3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3200">
                <a:solidFill>
                  <a:srgbClr val="000000"/>
                </a:solidFill>
                <a:latin typeface="Times New Roman"/>
                <a:ea typeface="Times New Roman"/>
                <a:cs typeface="Times New Roman"/>
                <a:sym typeface="Times New Roman"/>
              </a:rPr>
              <a:t>De Jesus Silva, L. (2020, February 22). </a:t>
            </a:r>
            <a:r>
              <a:rPr i="1" lang="en" sz="3200">
                <a:solidFill>
                  <a:srgbClr val="000000"/>
                </a:solidFill>
                <a:latin typeface="Times New Roman"/>
                <a:ea typeface="Times New Roman"/>
                <a:cs typeface="Times New Roman"/>
                <a:sym typeface="Times New Roman"/>
              </a:rPr>
              <a:t>Analysis from 2010-2019 Spotify</a:t>
            </a:r>
            <a:r>
              <a:rPr lang="en" sz="3200">
                <a:solidFill>
                  <a:srgbClr val="000000"/>
                </a:solidFill>
                <a:latin typeface="Times New Roman"/>
                <a:ea typeface="Times New Roman"/>
                <a:cs typeface="Times New Roman"/>
                <a:sym typeface="Times New Roman"/>
              </a:rPr>
              <a:t>. Kaggle. Retrieved from </a:t>
            </a:r>
            <a:endParaRPr sz="3200">
              <a:solidFill>
                <a:srgbClr val="000000"/>
              </a:solidFill>
              <a:latin typeface="Times New Roman"/>
              <a:ea typeface="Times New Roman"/>
              <a:cs typeface="Times New Roman"/>
              <a:sym typeface="Times New Roman"/>
            </a:endParaRPr>
          </a:p>
          <a:p>
            <a:pPr indent="457200" lvl="0" marL="0" rtl="0" algn="l">
              <a:spcBef>
                <a:spcPts val="1200"/>
              </a:spcBef>
              <a:spcAft>
                <a:spcPts val="0"/>
              </a:spcAft>
              <a:buNone/>
            </a:pPr>
            <a:r>
              <a:rPr lang="en" sz="3200">
                <a:solidFill>
                  <a:srgbClr val="000000"/>
                </a:solidFill>
                <a:latin typeface="Times New Roman"/>
                <a:ea typeface="Times New Roman"/>
                <a:cs typeface="Times New Roman"/>
                <a:sym typeface="Times New Roman"/>
              </a:rPr>
              <a:t>https://www.kaggle.com/leonardodata/analysis-from-2010-2019-spotify/data. </a:t>
            </a:r>
            <a:endParaRPr sz="3200">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sz="3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3200">
                <a:solidFill>
                  <a:srgbClr val="222222"/>
                </a:solidFill>
                <a:highlight>
                  <a:srgbClr val="FFFFFF"/>
                </a:highlight>
                <a:latin typeface="Times New Roman"/>
                <a:ea typeface="Times New Roman"/>
                <a:cs typeface="Times New Roman"/>
                <a:sym typeface="Times New Roman"/>
              </a:rPr>
              <a:t>Joshi, D., Pareek, J., &amp; Ambatkar, P. (2021). Indian Classical Raga Identification using Machine Learning. </a:t>
            </a:r>
            <a:endParaRPr sz="3200">
              <a:solidFill>
                <a:srgbClr val="222222"/>
              </a:solidFill>
              <a:highlight>
                <a:srgbClr val="FFFFFF"/>
              </a:highlight>
              <a:latin typeface="Times New Roman"/>
              <a:ea typeface="Times New Roman"/>
              <a:cs typeface="Times New Roman"/>
              <a:sym typeface="Times New Roman"/>
            </a:endParaRPr>
          </a:p>
          <a:p>
            <a:pPr indent="457200" lvl="0" marL="0" rtl="0" algn="l">
              <a:spcBef>
                <a:spcPts val="1200"/>
              </a:spcBef>
              <a:spcAft>
                <a:spcPts val="0"/>
              </a:spcAft>
              <a:buNone/>
            </a:pPr>
            <a:r>
              <a:rPr lang="en" sz="3200">
                <a:solidFill>
                  <a:srgbClr val="222222"/>
                </a:solidFill>
                <a:highlight>
                  <a:srgbClr val="FFFFFF"/>
                </a:highlight>
                <a:latin typeface="Times New Roman"/>
                <a:ea typeface="Times New Roman"/>
                <a:cs typeface="Times New Roman"/>
                <a:sym typeface="Times New Roman"/>
              </a:rPr>
              <a:t>Retrieved from </a:t>
            </a:r>
            <a:r>
              <a:rPr lang="en" sz="3200" u="sng">
                <a:solidFill>
                  <a:srgbClr val="3D4594"/>
                </a:solidFill>
                <a:highlight>
                  <a:srgbClr val="FFFFFF"/>
                </a:highlight>
                <a:latin typeface="Times New Roman"/>
                <a:ea typeface="Times New Roman"/>
                <a:cs typeface="Times New Roman"/>
                <a:sym typeface="Times New Roman"/>
                <a:hlinkClick r:id="rId3">
                  <a:extLst>
                    <a:ext uri="{A12FA001-AC4F-418D-AE19-62706E023703}">
                      <ahyp:hlinkClr val="tx"/>
                    </a:ext>
                  </a:extLst>
                </a:hlinkClick>
              </a:rPr>
              <a:t>http://ceur-ws.org/Vol-2786/Paper34.pdf</a:t>
            </a:r>
            <a:r>
              <a:rPr lang="en" sz="3200">
                <a:solidFill>
                  <a:srgbClr val="233A44"/>
                </a:solidFill>
                <a:latin typeface="Times New Roman"/>
                <a:ea typeface="Times New Roman"/>
                <a:cs typeface="Times New Roman"/>
                <a:sym typeface="Times New Roman"/>
              </a:rPr>
              <a:t> </a:t>
            </a:r>
            <a:endParaRPr sz="3200">
              <a:solidFill>
                <a:srgbClr val="233A44"/>
              </a:solidFill>
              <a:latin typeface="Times New Roman"/>
              <a:ea typeface="Times New Roman"/>
              <a:cs typeface="Times New Roman"/>
              <a:sym typeface="Times New Roman"/>
            </a:endParaRPr>
          </a:p>
          <a:p>
            <a:pPr indent="0" lvl="0" marL="0" rtl="0" algn="l">
              <a:spcBef>
                <a:spcPts val="1200"/>
              </a:spcBef>
              <a:spcAft>
                <a:spcPts val="0"/>
              </a:spcAft>
              <a:buNone/>
            </a:pPr>
            <a:r>
              <a:t/>
            </a:r>
            <a:endParaRPr sz="3200">
              <a:solidFill>
                <a:srgbClr val="000000"/>
              </a:solidFill>
              <a:latin typeface="Arial"/>
              <a:ea typeface="Arial"/>
              <a:cs typeface="Arial"/>
              <a:sym typeface="Arial"/>
            </a:endParaRPr>
          </a:p>
          <a:p>
            <a:pPr indent="0" lvl="0" marL="0" rtl="0" algn="l">
              <a:spcBef>
                <a:spcPts val="1200"/>
              </a:spcBef>
              <a:spcAft>
                <a:spcPts val="0"/>
              </a:spcAft>
              <a:buNone/>
            </a:pPr>
            <a:r>
              <a:rPr lang="en" sz="3200">
                <a:solidFill>
                  <a:srgbClr val="222222"/>
                </a:solidFill>
                <a:highlight>
                  <a:srgbClr val="FFFFFF"/>
                </a:highlight>
                <a:latin typeface="Times New Roman"/>
                <a:ea typeface="Times New Roman"/>
                <a:cs typeface="Times New Roman"/>
                <a:sym typeface="Times New Roman"/>
              </a:rPr>
              <a:t>King, J., &amp; Imbrasaitė, V. (2015, March). Generating music playlists with hierarchical clustering and Q-learning. In </a:t>
            </a:r>
            <a:endParaRPr sz="3200">
              <a:solidFill>
                <a:srgbClr val="222222"/>
              </a:solidFill>
              <a:highlight>
                <a:srgbClr val="FFFFFF"/>
              </a:highlight>
              <a:latin typeface="Times New Roman"/>
              <a:ea typeface="Times New Roman"/>
              <a:cs typeface="Times New Roman"/>
              <a:sym typeface="Times New Roman"/>
            </a:endParaRPr>
          </a:p>
          <a:p>
            <a:pPr indent="0" lvl="0" marL="457200" rtl="0" algn="l">
              <a:spcBef>
                <a:spcPts val="1200"/>
              </a:spcBef>
              <a:spcAft>
                <a:spcPts val="0"/>
              </a:spcAft>
              <a:buNone/>
            </a:pPr>
            <a:r>
              <a:rPr i="1" lang="en" sz="3200">
                <a:solidFill>
                  <a:srgbClr val="222222"/>
                </a:solidFill>
                <a:highlight>
                  <a:srgbClr val="FFFFFF"/>
                </a:highlight>
                <a:latin typeface="Times New Roman"/>
                <a:ea typeface="Times New Roman"/>
                <a:cs typeface="Times New Roman"/>
                <a:sym typeface="Times New Roman"/>
              </a:rPr>
              <a:t>European Conference on Information Retrieval</a:t>
            </a:r>
            <a:r>
              <a:rPr lang="en" sz="3200">
                <a:solidFill>
                  <a:srgbClr val="222222"/>
                </a:solidFill>
                <a:highlight>
                  <a:srgbClr val="FFFFFF"/>
                </a:highlight>
                <a:latin typeface="Times New Roman"/>
                <a:ea typeface="Times New Roman"/>
                <a:cs typeface="Times New Roman"/>
                <a:sym typeface="Times New Roman"/>
              </a:rPr>
              <a:t> (pp. 315-326). Springer, Cham. Retrieved from </a:t>
            </a:r>
            <a:r>
              <a:rPr lang="en" sz="3200" u="sng">
                <a:solidFill>
                  <a:srgbClr val="3D4594"/>
                </a:solidFill>
                <a:latin typeface="Times New Roman"/>
                <a:ea typeface="Times New Roman"/>
                <a:cs typeface="Times New Roman"/>
                <a:sym typeface="Times New Roman"/>
                <a:hlinkClick r:id="rId4">
                  <a:extLst>
                    <a:ext uri="{A12FA001-AC4F-418D-AE19-62706E023703}">
                      <ahyp:hlinkClr val="tx"/>
                    </a:ext>
                  </a:extLst>
                </a:hlinkClick>
              </a:rPr>
              <a:t>https://d1wqtxts1xzle7.cloudfront.net/37437381/playlist-with-cover-page-v2.pdf?Expires=1639238168&amp;Signature=Ob9noHLEFavx0-yik1dm-GvHvqVVqqUm83Q6lHD0TDDsup63rG~zP1g5hVcoq7SgfcOzVRlkxeVKMBVER~OFrF5WdWTYF54PG~qXlX4JE~Bm8h-y0cyPlBlYlmIz17arP~eEyDYlPloq4iYFJeAwEpXlmKzvk3kAMAy-lmwHYyrcEcqyzEEMXEkVVJhPkZxF7v2Mam0cHOSkV1IXezuhJT2cCudn~7gUYjh-X~Mxch28HF~z9WAs0SwmMpMnrfENTp2naycVrtp-M6CciK9c5-to1jqHfQ3ISIA7GyA1i-YP1BCZw7e3T2sf6utNX5AKd10RWNrqlE60-hxw8YQ8qw__&amp;Key-Pair-Id=APKAJLOHF5GGSLRBV4ZA</a:t>
            </a:r>
            <a:endParaRPr sz="3200">
              <a:solidFill>
                <a:srgbClr val="000000"/>
              </a:solidFill>
              <a:latin typeface="Arial"/>
              <a:ea typeface="Arial"/>
              <a:cs typeface="Arial"/>
              <a:sym typeface="Arial"/>
            </a:endParaRPr>
          </a:p>
          <a:p>
            <a:pPr indent="0" lvl="0" marL="0" rtl="0" algn="l">
              <a:spcBef>
                <a:spcPts val="1200"/>
              </a:spcBef>
              <a:spcAft>
                <a:spcPts val="0"/>
              </a:spcAft>
              <a:buNone/>
            </a:pPr>
            <a:r>
              <a:t/>
            </a:r>
            <a:endParaRPr sz="36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t/>
            </a:r>
            <a:endParaRPr sz="305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t/>
            </a:r>
            <a:endParaRPr sz="305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390" name="Google Shape;390;p51"/>
          <p:cNvSpPr txBox="1"/>
          <p:nvPr/>
        </p:nvSpPr>
        <p:spPr>
          <a:xfrm>
            <a:off x="753050" y="665625"/>
            <a:ext cx="6064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lt1"/>
                </a:solidFill>
                <a:latin typeface="Nunito"/>
                <a:ea typeface="Nunito"/>
                <a:cs typeface="Nunito"/>
                <a:sym typeface="Nunito"/>
              </a:rPr>
              <a:t>References</a:t>
            </a:r>
            <a:endParaRPr sz="3000">
              <a:solidFill>
                <a:schemeClr val="lt1"/>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Listen In?</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20000"/>
          </a:bodyPr>
          <a:lstStyle/>
          <a:p>
            <a:pPr indent="-298450" lvl="0" marL="457200" rtl="0" algn="l">
              <a:spcBef>
                <a:spcPts val="0"/>
              </a:spcBef>
              <a:spcAft>
                <a:spcPts val="0"/>
              </a:spcAft>
              <a:buSzPts val="1100"/>
              <a:buChar char="●"/>
            </a:pPr>
            <a:r>
              <a:rPr lang="en" sz="1100"/>
              <a:t>Whilst some may find things like this an invasion of privacy, it is also an interesting and complex </a:t>
            </a:r>
            <a:r>
              <a:rPr lang="en" sz="1100"/>
              <a:t>phenomenon. </a:t>
            </a:r>
            <a:endParaRPr sz="1100"/>
          </a:p>
          <a:p>
            <a:pPr indent="-298450" lvl="1" marL="914400" rtl="0" algn="l">
              <a:spcBef>
                <a:spcPts val="0"/>
              </a:spcBef>
              <a:spcAft>
                <a:spcPts val="0"/>
              </a:spcAft>
              <a:buSzPts val="1100"/>
              <a:buChar char="○"/>
            </a:pPr>
            <a:r>
              <a:rPr lang="en"/>
              <a:t>So what is the point of creating playlists of songs a user already knows and loves?</a:t>
            </a:r>
            <a:br>
              <a:rPr lang="en"/>
            </a:br>
            <a:endParaRPr/>
          </a:p>
          <a:p>
            <a:pPr indent="-298450" lvl="0" marL="457200" rtl="0" algn="l">
              <a:spcBef>
                <a:spcPts val="0"/>
              </a:spcBef>
              <a:spcAft>
                <a:spcPts val="0"/>
              </a:spcAft>
              <a:buSzPts val="1100"/>
              <a:buChar char="●"/>
            </a:pPr>
            <a:r>
              <a:rPr lang="en" sz="1100"/>
              <a:t>With so many music services, it is important to try to keep informed on what someone enjoys listening to while also trying to create new experiences for them.</a:t>
            </a:r>
            <a:br>
              <a:rPr lang="en" sz="1100"/>
            </a:br>
            <a:endParaRPr sz="1100"/>
          </a:p>
          <a:p>
            <a:pPr indent="-298450" lvl="0" marL="457200" rtl="0" algn="l">
              <a:spcBef>
                <a:spcPts val="0"/>
              </a:spcBef>
              <a:spcAft>
                <a:spcPts val="0"/>
              </a:spcAft>
              <a:buSzPts val="1100"/>
              <a:buChar char="●"/>
            </a:pPr>
            <a:r>
              <a:rPr lang="en" sz="1100">
                <a:solidFill>
                  <a:srgbClr val="001B33"/>
                </a:solidFill>
                <a:highlight>
                  <a:srgbClr val="FFFCFA"/>
                </a:highlight>
              </a:rPr>
              <a:t>Music platforms use machine learning to dictate what plays together on shuffle, relying on metadata and other digital information to play songs related to one another (Cardinali, 2021).</a:t>
            </a:r>
            <a:endParaRPr sz="1100">
              <a:solidFill>
                <a:srgbClr val="001B33"/>
              </a:solidFill>
              <a:highlight>
                <a:srgbClr val="FFFCFA"/>
              </a:highlight>
            </a:endParaRPr>
          </a:p>
          <a:p>
            <a:pPr indent="-298450" lvl="1" marL="914400" rtl="0" algn="l">
              <a:spcBef>
                <a:spcPts val="0"/>
              </a:spcBef>
              <a:spcAft>
                <a:spcPts val="0"/>
              </a:spcAft>
              <a:buClr>
                <a:srgbClr val="001B33"/>
              </a:buClr>
              <a:buSzPts val="1100"/>
              <a:buChar char="○"/>
            </a:pPr>
            <a:r>
              <a:rPr lang="en">
                <a:solidFill>
                  <a:srgbClr val="001B33"/>
                </a:solidFill>
                <a:highlight>
                  <a:srgbClr val="FFFCFA"/>
                </a:highlight>
              </a:rPr>
              <a:t>A song could be coded as "happy" if it met a minimum combination of number of beats per minute and in a specific key signature. Machine learning would use these parameters to group "happy" songs together based on how much of the criteria the song met, then create a playlist or radio station using songs within the parameters (Cardinali, 2021).</a:t>
            </a:r>
            <a:endParaRPr>
              <a:solidFill>
                <a:srgbClr val="001B33"/>
              </a:solidFill>
              <a:highlight>
                <a:srgbClr val="FFFCFA"/>
              </a:highlight>
            </a:endParaRPr>
          </a:p>
          <a:p>
            <a:pPr indent="-298450" lvl="0" marL="457200" rtl="0" algn="l">
              <a:spcBef>
                <a:spcPts val="0"/>
              </a:spcBef>
              <a:spcAft>
                <a:spcPts val="0"/>
              </a:spcAft>
              <a:buSzPts val="1100"/>
              <a:buChar char="●"/>
            </a:pPr>
            <a:r>
              <a:rPr lang="en" sz="1100"/>
              <a:t>Music services may make playlists with a collection of high beat songs that may be titled something along the lines of “Workout Jams” or “My Morning Drive”.</a:t>
            </a:r>
            <a:endParaRPr sz="11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52"/>
          <p:cNvSpPr txBox="1"/>
          <p:nvPr>
            <p:ph idx="1" type="body"/>
          </p:nvPr>
        </p:nvSpPr>
        <p:spPr>
          <a:xfrm>
            <a:off x="819150" y="1571100"/>
            <a:ext cx="7505700" cy="3104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440"/>
              <a:buNone/>
            </a:pPr>
            <a:r>
              <a:rPr lang="en" sz="720">
                <a:solidFill>
                  <a:srgbClr val="222222"/>
                </a:solidFill>
                <a:highlight>
                  <a:srgbClr val="FFFFFF"/>
                </a:highlight>
                <a:latin typeface="Times New Roman"/>
                <a:ea typeface="Times New Roman"/>
                <a:cs typeface="Times New Roman"/>
                <a:sym typeface="Times New Roman"/>
              </a:rPr>
              <a:t>Lin, D., &amp; Jayarathna, S. (2018, July). Automated Playlist Generation from Personal Music Libraries. In </a:t>
            </a:r>
            <a:r>
              <a:rPr i="1" lang="en" sz="720">
                <a:solidFill>
                  <a:srgbClr val="222222"/>
                </a:solidFill>
                <a:highlight>
                  <a:srgbClr val="FFFFFF"/>
                </a:highlight>
                <a:latin typeface="Times New Roman"/>
                <a:ea typeface="Times New Roman"/>
                <a:cs typeface="Times New Roman"/>
                <a:sym typeface="Times New Roman"/>
              </a:rPr>
              <a:t>2018 IEEE </a:t>
            </a:r>
            <a:endParaRPr i="1" sz="720">
              <a:solidFill>
                <a:srgbClr val="222222"/>
              </a:solidFill>
              <a:highlight>
                <a:srgbClr val="FFFFFF"/>
              </a:highlight>
              <a:latin typeface="Times New Roman"/>
              <a:ea typeface="Times New Roman"/>
              <a:cs typeface="Times New Roman"/>
              <a:sym typeface="Times New Roman"/>
            </a:endParaRPr>
          </a:p>
          <a:p>
            <a:pPr indent="0" lvl="0" marL="457200" rtl="0" algn="l">
              <a:lnSpc>
                <a:spcPct val="95000"/>
              </a:lnSpc>
              <a:spcBef>
                <a:spcPts val="1200"/>
              </a:spcBef>
              <a:spcAft>
                <a:spcPts val="0"/>
              </a:spcAft>
              <a:buSzPts val="440"/>
              <a:buNone/>
            </a:pPr>
            <a:r>
              <a:rPr i="1" lang="en" sz="720">
                <a:solidFill>
                  <a:srgbClr val="222222"/>
                </a:solidFill>
                <a:highlight>
                  <a:srgbClr val="FFFFFF"/>
                </a:highlight>
                <a:latin typeface="Times New Roman"/>
                <a:ea typeface="Times New Roman"/>
                <a:cs typeface="Times New Roman"/>
                <a:sym typeface="Times New Roman"/>
              </a:rPr>
              <a:t>International Conference on Information Reuse and Integration (IRI)</a:t>
            </a:r>
            <a:r>
              <a:rPr lang="en" sz="720">
                <a:solidFill>
                  <a:srgbClr val="222222"/>
                </a:solidFill>
                <a:highlight>
                  <a:srgbClr val="FFFFFF"/>
                </a:highlight>
                <a:latin typeface="Times New Roman"/>
                <a:ea typeface="Times New Roman"/>
                <a:cs typeface="Times New Roman"/>
                <a:sym typeface="Times New Roman"/>
              </a:rPr>
              <a:t> (pp. 217-224). IEEE. Retrieved from </a:t>
            </a:r>
            <a:r>
              <a:rPr lang="en" sz="720" u="sng">
                <a:solidFill>
                  <a:srgbClr val="3D4594"/>
                </a:solidFill>
                <a:latin typeface="Times New Roman"/>
                <a:ea typeface="Times New Roman"/>
                <a:cs typeface="Times New Roman"/>
                <a:sym typeface="Times New Roman"/>
                <a:hlinkClick r:id="rId3">
                  <a:extLst>
                    <a:ext uri="{A12FA001-AC4F-418D-AE19-62706E023703}">
                      <ahyp:hlinkClr val="tx"/>
                    </a:ext>
                  </a:extLst>
                </a:hlinkClick>
              </a:rPr>
              <a:t>https://www.cs.odu.edu/~sampath/publications/conferences/iri2018_11.pdf</a:t>
            </a:r>
            <a:endParaRPr sz="720">
              <a:solidFill>
                <a:srgbClr val="222222"/>
              </a:solidFill>
              <a:highlight>
                <a:srgbClr val="FFFFFF"/>
              </a:highlight>
              <a:latin typeface="Times New Roman"/>
              <a:ea typeface="Times New Roman"/>
              <a:cs typeface="Times New Roman"/>
              <a:sym typeface="Times New Roman"/>
            </a:endParaRPr>
          </a:p>
          <a:p>
            <a:pPr indent="0" lvl="0" marL="0" rtl="0" algn="l">
              <a:lnSpc>
                <a:spcPct val="180000"/>
              </a:lnSpc>
              <a:spcBef>
                <a:spcPts val="1200"/>
              </a:spcBef>
              <a:spcAft>
                <a:spcPts val="0"/>
              </a:spcAft>
              <a:buSzPts val="440"/>
              <a:buNone/>
            </a:pPr>
            <a:r>
              <a:t/>
            </a:r>
            <a:endParaRPr sz="720">
              <a:solidFill>
                <a:srgbClr val="000000"/>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440"/>
              <a:buNone/>
            </a:pPr>
            <a:r>
              <a:rPr lang="en" sz="720">
                <a:solidFill>
                  <a:srgbClr val="222222"/>
                </a:solidFill>
                <a:highlight>
                  <a:srgbClr val="FFFFFF"/>
                </a:highlight>
                <a:latin typeface="Times New Roman"/>
                <a:ea typeface="Times New Roman"/>
                <a:cs typeface="Times New Roman"/>
                <a:sym typeface="Times New Roman"/>
              </a:rPr>
              <a:t>Saravanan, M., Kowsalya, M., Kanimozhi, T., Vaitheeswari, B., &amp; Kanmani, T. Facial Expression Recognition Based on Deep Learning Algorithm for Annotated the </a:t>
            </a:r>
            <a:endParaRPr sz="720">
              <a:solidFill>
                <a:srgbClr val="222222"/>
              </a:solidFill>
              <a:highlight>
                <a:srgbClr val="FFFFFF"/>
              </a:highlight>
              <a:latin typeface="Times New Roman"/>
              <a:ea typeface="Times New Roman"/>
              <a:cs typeface="Times New Roman"/>
              <a:sym typeface="Times New Roman"/>
            </a:endParaRPr>
          </a:p>
          <a:p>
            <a:pPr indent="457200" lvl="0" marL="0" rtl="0" algn="l">
              <a:lnSpc>
                <a:spcPct val="95000"/>
              </a:lnSpc>
              <a:spcBef>
                <a:spcPts val="1200"/>
              </a:spcBef>
              <a:spcAft>
                <a:spcPts val="0"/>
              </a:spcAft>
              <a:buSzPts val="440"/>
              <a:buNone/>
            </a:pPr>
            <a:r>
              <a:rPr lang="en" sz="720">
                <a:solidFill>
                  <a:srgbClr val="222222"/>
                </a:solidFill>
                <a:highlight>
                  <a:srgbClr val="FFFFFF"/>
                </a:highlight>
                <a:latin typeface="Times New Roman"/>
                <a:ea typeface="Times New Roman"/>
                <a:cs typeface="Times New Roman"/>
                <a:sym typeface="Times New Roman"/>
              </a:rPr>
              <a:t>Music in Player. Retrieved from </a:t>
            </a:r>
            <a:r>
              <a:rPr lang="en" sz="720" u="sng">
                <a:solidFill>
                  <a:srgbClr val="3D4594"/>
                </a:solidFill>
                <a:highlight>
                  <a:srgbClr val="FFFFFF"/>
                </a:highlight>
                <a:latin typeface="Times New Roman"/>
                <a:ea typeface="Times New Roman"/>
                <a:cs typeface="Times New Roman"/>
                <a:sym typeface="Times New Roman"/>
                <a:hlinkClick r:id="rId4">
                  <a:extLst>
                    <a:ext uri="{A12FA001-AC4F-418D-AE19-62706E023703}">
                      <ahyp:hlinkClr val="tx"/>
                    </a:ext>
                  </a:extLst>
                </a:hlinkClick>
              </a:rPr>
              <a:t>http://www.ijctjournal.org/volume8/issue2/ijct-v8i2p44.pdf</a:t>
            </a:r>
            <a:endParaRPr sz="720">
              <a:solidFill>
                <a:srgbClr val="222222"/>
              </a:solidFill>
              <a:highlight>
                <a:srgbClr val="FFFFFF"/>
              </a:highlight>
              <a:latin typeface="Times New Roman"/>
              <a:ea typeface="Times New Roman"/>
              <a:cs typeface="Times New Roman"/>
              <a:sym typeface="Times New Roman"/>
            </a:endParaRPr>
          </a:p>
          <a:p>
            <a:pPr indent="457200" lvl="0" marL="0" rtl="0" algn="l">
              <a:lnSpc>
                <a:spcPct val="95000"/>
              </a:lnSpc>
              <a:spcBef>
                <a:spcPts val="1200"/>
              </a:spcBef>
              <a:spcAft>
                <a:spcPts val="0"/>
              </a:spcAft>
              <a:buSzPts val="440"/>
              <a:buNone/>
            </a:pPr>
            <a:r>
              <a:t/>
            </a:r>
            <a:endParaRPr sz="720">
              <a:solidFill>
                <a:srgbClr val="222222"/>
              </a:solidFill>
              <a:highlight>
                <a:srgbClr val="FFFFFF"/>
              </a:highlight>
              <a:latin typeface="Times New Roman"/>
              <a:ea typeface="Times New Roman"/>
              <a:cs typeface="Times New Roman"/>
              <a:sym typeface="Times New Roman"/>
            </a:endParaRPr>
          </a:p>
          <a:p>
            <a:pPr indent="0" lvl="0" marL="0" rtl="0" algn="l">
              <a:lnSpc>
                <a:spcPct val="95000"/>
              </a:lnSpc>
              <a:spcBef>
                <a:spcPts val="1200"/>
              </a:spcBef>
              <a:spcAft>
                <a:spcPts val="0"/>
              </a:spcAft>
              <a:buSzPts val="440"/>
              <a:buNone/>
            </a:pPr>
            <a:r>
              <a:rPr lang="en" sz="720">
                <a:solidFill>
                  <a:srgbClr val="222222"/>
                </a:solidFill>
                <a:latin typeface="Times New Roman"/>
                <a:ea typeface="Times New Roman"/>
                <a:cs typeface="Times New Roman"/>
                <a:sym typeface="Times New Roman"/>
              </a:rPr>
              <a:t>user77005user77005 1, PraveenPraveen 1, KevinKevin 6, gonidelisgonidelis 65788 silver badges2727 bronze badges, seraloukseralouk 25.3k55 gold badges9090 silver badges109109 bronze badges, FarseerFarseer 3, &amp; Sandeep ShahiSandeep Shahi 3355 bronze badges. (1964, April 1). </a:t>
            </a:r>
            <a:endParaRPr sz="720">
              <a:solidFill>
                <a:srgbClr val="222222"/>
              </a:solidFill>
              <a:latin typeface="Times New Roman"/>
              <a:ea typeface="Times New Roman"/>
              <a:cs typeface="Times New Roman"/>
              <a:sym typeface="Times New Roman"/>
            </a:endParaRPr>
          </a:p>
          <a:p>
            <a:pPr indent="457200" lvl="0" marL="0" rtl="0" algn="l">
              <a:lnSpc>
                <a:spcPct val="80000"/>
              </a:lnSpc>
              <a:spcBef>
                <a:spcPts val="1200"/>
              </a:spcBef>
              <a:spcAft>
                <a:spcPts val="0"/>
              </a:spcAft>
              <a:buSzPts val="440"/>
              <a:buNone/>
            </a:pPr>
            <a:r>
              <a:rPr i="1" lang="en" sz="720">
                <a:solidFill>
                  <a:srgbClr val="222222"/>
                </a:solidFill>
                <a:latin typeface="Times New Roman"/>
                <a:ea typeface="Times New Roman"/>
                <a:cs typeface="Times New Roman"/>
                <a:sym typeface="Times New Roman"/>
              </a:rPr>
              <a:t>How to get the samples in each cluster?</a:t>
            </a:r>
            <a:r>
              <a:rPr lang="en" sz="720">
                <a:solidFill>
                  <a:srgbClr val="222222"/>
                </a:solidFill>
                <a:latin typeface="Times New Roman"/>
                <a:ea typeface="Times New Roman"/>
                <a:cs typeface="Times New Roman"/>
                <a:sym typeface="Times New Roman"/>
              </a:rPr>
              <a:t> Stack Overflow. Retrieved from https://stackoverflow.com/questions/36195457/how-to-get-the-samples-in-each-cluster </a:t>
            </a:r>
            <a:endParaRPr sz="720">
              <a:solidFill>
                <a:srgbClr val="222222"/>
              </a:solidFill>
              <a:highlight>
                <a:srgbClr val="FFFFFF"/>
              </a:highlight>
              <a:latin typeface="Times New Roman"/>
              <a:ea typeface="Times New Roman"/>
              <a:cs typeface="Times New Roman"/>
              <a:sym typeface="Times New Roman"/>
            </a:endParaRPr>
          </a:p>
          <a:p>
            <a:pPr indent="457200" lvl="0" marL="0" rtl="0" algn="l">
              <a:lnSpc>
                <a:spcPct val="95000"/>
              </a:lnSpc>
              <a:spcBef>
                <a:spcPts val="1200"/>
              </a:spcBef>
              <a:spcAft>
                <a:spcPts val="0"/>
              </a:spcAft>
              <a:buSzPts val="440"/>
              <a:buNone/>
            </a:pPr>
            <a:r>
              <a:t/>
            </a:r>
            <a:endParaRPr sz="720">
              <a:solidFill>
                <a:srgbClr val="222222"/>
              </a:solidFill>
              <a:highlight>
                <a:srgbClr val="FFFFFF"/>
              </a:highlight>
              <a:latin typeface="Times New Roman"/>
              <a:ea typeface="Times New Roman"/>
              <a:cs typeface="Times New Roman"/>
              <a:sym typeface="Times New Roman"/>
            </a:endParaRPr>
          </a:p>
          <a:p>
            <a:pPr indent="0" lvl="0" marL="0" rtl="0" algn="l">
              <a:lnSpc>
                <a:spcPct val="95000"/>
              </a:lnSpc>
              <a:spcBef>
                <a:spcPts val="1200"/>
              </a:spcBef>
              <a:spcAft>
                <a:spcPts val="0"/>
              </a:spcAft>
              <a:buSzPts val="440"/>
              <a:buNone/>
            </a:pPr>
            <a:r>
              <a:rPr lang="en" sz="720">
                <a:solidFill>
                  <a:srgbClr val="222222"/>
                </a:solidFill>
                <a:highlight>
                  <a:srgbClr val="FFFFFF"/>
                </a:highlight>
                <a:latin typeface="Times New Roman"/>
                <a:ea typeface="Times New Roman"/>
                <a:cs typeface="Times New Roman"/>
                <a:sym typeface="Times New Roman"/>
              </a:rPr>
              <a:t>Yadav, M. U., &amp; Kharat, M. S. PERSUASIVE TECHNOLOGY TO GENERATE SONGS PLAYLIST USING EMOTION BASED</a:t>
            </a:r>
            <a:endParaRPr sz="720">
              <a:solidFill>
                <a:srgbClr val="222222"/>
              </a:solidFill>
              <a:highlight>
                <a:srgbClr val="FFFFFF"/>
              </a:highlight>
              <a:latin typeface="Times New Roman"/>
              <a:ea typeface="Times New Roman"/>
              <a:cs typeface="Times New Roman"/>
              <a:sym typeface="Times New Roman"/>
            </a:endParaRPr>
          </a:p>
          <a:p>
            <a:pPr indent="0" lvl="0" marL="457200" rtl="0" algn="l">
              <a:lnSpc>
                <a:spcPct val="95000"/>
              </a:lnSpc>
              <a:spcBef>
                <a:spcPts val="1200"/>
              </a:spcBef>
              <a:spcAft>
                <a:spcPts val="1200"/>
              </a:spcAft>
              <a:buSzPts val="440"/>
              <a:buNone/>
            </a:pPr>
            <a:r>
              <a:rPr lang="en" sz="720">
                <a:solidFill>
                  <a:srgbClr val="222222"/>
                </a:solidFill>
                <a:highlight>
                  <a:srgbClr val="FFFFFF"/>
                </a:highlight>
                <a:latin typeface="Times New Roman"/>
                <a:ea typeface="Times New Roman"/>
                <a:cs typeface="Times New Roman"/>
                <a:sym typeface="Times New Roman"/>
              </a:rPr>
              <a:t>MUSIC PLAYER. Retrieved from </a:t>
            </a:r>
            <a:r>
              <a:rPr lang="en" sz="720" u="sng">
                <a:solidFill>
                  <a:srgbClr val="3D4594"/>
                </a:solidFill>
                <a:highlight>
                  <a:srgbClr val="FFFFFF"/>
                </a:highlight>
                <a:latin typeface="Times New Roman"/>
                <a:ea typeface="Times New Roman"/>
                <a:cs typeface="Times New Roman"/>
                <a:sym typeface="Times New Roman"/>
                <a:hlinkClick r:id="rId5">
                  <a:extLst>
                    <a:ext uri="{A12FA001-AC4F-418D-AE19-62706E023703}">
                      <ahyp:hlinkClr val="tx"/>
                    </a:ext>
                  </a:extLst>
                </a:hlinkClick>
              </a:rPr>
              <a:t>http://www.ijeast.com/papers/119-123,Tesma510,IJEAST.pdf</a:t>
            </a:r>
            <a:endParaRPr sz="720">
              <a:solidFill>
                <a:srgbClr val="222222"/>
              </a:solidFill>
              <a:highlight>
                <a:schemeClr val="dk1"/>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Approach </a:t>
            </a:r>
            <a:endParaRPr/>
          </a:p>
        </p:txBody>
      </p:sp>
      <p:sp>
        <p:nvSpPr>
          <p:cNvPr id="153" name="Google Shape;153;p17"/>
          <p:cNvSpPr txBox="1"/>
          <p:nvPr>
            <p:ph idx="1" type="body"/>
          </p:nvPr>
        </p:nvSpPr>
        <p:spPr>
          <a:xfrm>
            <a:off x="819150" y="1990725"/>
            <a:ext cx="7505700" cy="2493300"/>
          </a:xfrm>
          <a:prstGeom prst="rect">
            <a:avLst/>
          </a:prstGeom>
        </p:spPr>
        <p:txBody>
          <a:bodyPr anchorCtr="0" anchor="t" bIns="91425" lIns="91425" spcFirstLastPara="1" rIns="91425" wrap="square" tIns="91425">
            <a:noAutofit/>
          </a:bodyPr>
          <a:lstStyle/>
          <a:p>
            <a:pPr indent="-279400" lvl="0" marL="457200" rtl="0" algn="l">
              <a:spcBef>
                <a:spcPts val="0"/>
              </a:spcBef>
              <a:spcAft>
                <a:spcPts val="0"/>
              </a:spcAft>
              <a:buSzPts val="800"/>
              <a:buChar char="●"/>
            </a:pPr>
            <a:r>
              <a:rPr lang="en" sz="800"/>
              <a:t>After doing research, we found a data set containing the top songs from the last decade titled: “Analysis from 2010-2019 Spotify”.</a:t>
            </a:r>
            <a:endParaRPr sz="800"/>
          </a:p>
          <a:p>
            <a:pPr indent="-279400" lvl="1" marL="914400" rtl="0" algn="l">
              <a:spcBef>
                <a:spcPts val="0"/>
              </a:spcBef>
              <a:spcAft>
                <a:spcPts val="0"/>
              </a:spcAft>
              <a:buSzPts val="800"/>
              <a:buChar char="○"/>
            </a:pPr>
            <a:r>
              <a:rPr lang="en" sz="800"/>
              <a:t>Data will be shown later.</a:t>
            </a:r>
            <a:br>
              <a:rPr lang="en" sz="800"/>
            </a:br>
            <a:endParaRPr sz="800"/>
          </a:p>
          <a:p>
            <a:pPr indent="-279400" lvl="0" marL="457200" rtl="0" algn="l">
              <a:spcBef>
                <a:spcPts val="0"/>
              </a:spcBef>
              <a:spcAft>
                <a:spcPts val="0"/>
              </a:spcAft>
              <a:buSzPts val="800"/>
              <a:buChar char="●"/>
            </a:pPr>
            <a:r>
              <a:rPr lang="en" sz="800"/>
              <a:t>We would use the songs as our inputs, but more specifically, ‘bpm’ (beats per minute), ‘nrgy’ (energy), and ‘dur’ (duration) would be our features to dive into.</a:t>
            </a:r>
            <a:endParaRPr sz="800"/>
          </a:p>
          <a:p>
            <a:pPr indent="-279400" lvl="1" marL="914400" rtl="0" algn="l">
              <a:spcBef>
                <a:spcPts val="0"/>
              </a:spcBef>
              <a:spcAft>
                <a:spcPts val="0"/>
              </a:spcAft>
              <a:buSzPts val="800"/>
              <a:buChar char="○"/>
            </a:pPr>
            <a:r>
              <a:rPr lang="en" sz="800"/>
              <a:t>This will allow for the classification of the songs based on inherent features of the music and will result in the generation of a playlist.</a:t>
            </a:r>
            <a:br>
              <a:rPr lang="en" sz="800"/>
            </a:br>
            <a:endParaRPr sz="800"/>
          </a:p>
          <a:p>
            <a:pPr indent="-279400" lvl="0" marL="457200" rtl="0" algn="l">
              <a:spcBef>
                <a:spcPts val="0"/>
              </a:spcBef>
              <a:spcAft>
                <a:spcPts val="0"/>
              </a:spcAft>
              <a:buSzPts val="800"/>
              <a:buChar char="●"/>
            </a:pPr>
            <a:r>
              <a:rPr lang="en" sz="800"/>
              <a:t>Our output, would be a carefully crafted playlist made up of a combination of top songs from the last 9 years, based on similarities amongst them all when focusing on those three features.</a:t>
            </a:r>
            <a:br>
              <a:rPr lang="en" sz="800"/>
            </a:br>
            <a:endParaRPr sz="800"/>
          </a:p>
          <a:p>
            <a:pPr indent="-279400" lvl="0" marL="457200" rtl="0" algn="l">
              <a:spcBef>
                <a:spcPts val="0"/>
              </a:spcBef>
              <a:spcAft>
                <a:spcPts val="0"/>
              </a:spcAft>
              <a:buSzPts val="800"/>
              <a:buChar char="●"/>
            </a:pPr>
            <a:r>
              <a:rPr lang="en" sz="800"/>
              <a:t>The algorithms to conduct this project will be “K-Means”, “KNN”, “SVM” and “</a:t>
            </a:r>
            <a:r>
              <a:rPr lang="en" sz="800"/>
              <a:t>Random</a:t>
            </a:r>
            <a:r>
              <a:rPr lang="en" sz="800"/>
              <a:t> Forest”. </a:t>
            </a:r>
            <a:endParaRPr sz="800"/>
          </a:p>
          <a:p>
            <a:pPr indent="-279400" lvl="1" marL="914400" rtl="0" algn="l">
              <a:spcBef>
                <a:spcPts val="0"/>
              </a:spcBef>
              <a:spcAft>
                <a:spcPts val="0"/>
              </a:spcAft>
              <a:buSzPts val="800"/>
              <a:buChar char="○"/>
            </a:pPr>
            <a:r>
              <a:rPr lang="en" sz="800"/>
              <a:t>K-Means starts with a random set of initial center where each data point is assigned to its closest center and each center is </a:t>
            </a:r>
            <a:r>
              <a:rPr lang="en" sz="800"/>
              <a:t>repeatedly</a:t>
            </a:r>
            <a:r>
              <a:rPr lang="en" sz="800"/>
              <a:t> recomputed until each data point converges to a fixed cluster (Lin &amp; Jayarathna, 2018).</a:t>
            </a:r>
            <a:br>
              <a:rPr lang="en" sz="800"/>
            </a:br>
            <a:endParaRPr sz="800"/>
          </a:p>
          <a:p>
            <a:pPr indent="-279400" lvl="0" marL="457200" rtl="0" algn="l">
              <a:spcBef>
                <a:spcPts val="0"/>
              </a:spcBef>
              <a:spcAft>
                <a:spcPts val="0"/>
              </a:spcAft>
              <a:buSzPts val="800"/>
              <a:buChar char="●"/>
            </a:pPr>
            <a:r>
              <a:rPr lang="en" sz="800"/>
              <a:t>By using these algorithms, it will provide a classification method for identifying and dividing the genres of music most preferred by the majority of users. </a:t>
            </a:r>
            <a:endParaRPr sz="800"/>
          </a:p>
          <a:p>
            <a:pPr indent="-279400" lvl="1" marL="914400" rtl="0" algn="l">
              <a:spcBef>
                <a:spcPts val="0"/>
              </a:spcBef>
              <a:spcAft>
                <a:spcPts val="0"/>
              </a:spcAft>
              <a:buSzPts val="800"/>
              <a:buChar char="○"/>
            </a:pPr>
            <a:r>
              <a:rPr lang="en" sz="800"/>
              <a:t>This will result in the assembly of the generated playlist using machine learning algorithms and will be evaluated through statistical analyses of the user’s musical preferences.</a:t>
            </a:r>
            <a:endParaRPr sz="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00"/>
              <a:t>Past Research &amp; Procedure - 2018 IEEE International Conference</a:t>
            </a:r>
            <a:endParaRPr sz="1900"/>
          </a:p>
        </p:txBody>
      </p:sp>
      <p:sp>
        <p:nvSpPr>
          <p:cNvPr id="159" name="Google Shape;159;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200"/>
              <a:t>Our first bit of prior research comes from the </a:t>
            </a:r>
            <a:r>
              <a:rPr i="1" lang="en" sz="1200"/>
              <a:t>“</a:t>
            </a:r>
            <a:r>
              <a:rPr b="1" i="1" lang="en" sz="1200"/>
              <a:t>2018 IEEE International Conference on Information Reuse and Integration for Data Science</a:t>
            </a:r>
            <a:r>
              <a:rPr i="1" lang="en" sz="1200"/>
              <a:t>”</a:t>
            </a:r>
            <a:r>
              <a:rPr i="1" lang="en" sz="1200"/>
              <a:t>.</a:t>
            </a:r>
            <a:br>
              <a:rPr lang="en" sz="1200"/>
            </a:br>
            <a:endParaRPr sz="1200"/>
          </a:p>
          <a:p>
            <a:pPr indent="-304800" lvl="0" marL="457200" rtl="0" algn="l">
              <a:spcBef>
                <a:spcPts val="0"/>
              </a:spcBef>
              <a:spcAft>
                <a:spcPts val="0"/>
              </a:spcAft>
              <a:buSzPts val="1200"/>
              <a:buChar char="●"/>
            </a:pPr>
            <a:r>
              <a:rPr lang="en" sz="1200"/>
              <a:t>This study used K-Means Clustering, Affinity Propagation, and DBSCAN Clustering.</a:t>
            </a:r>
            <a:br>
              <a:rPr lang="en" sz="1200"/>
            </a:br>
            <a:endParaRPr sz="1200"/>
          </a:p>
          <a:p>
            <a:pPr indent="-304800" lvl="0" marL="457200" rtl="0" algn="l">
              <a:spcBef>
                <a:spcPts val="0"/>
              </a:spcBef>
              <a:spcAft>
                <a:spcPts val="0"/>
              </a:spcAft>
              <a:buSzPts val="1200"/>
              <a:buChar char="●"/>
            </a:pPr>
            <a:r>
              <a:rPr lang="en" sz="1200"/>
              <a:t>The researchers in this </a:t>
            </a:r>
            <a:r>
              <a:rPr lang="en" sz="1200"/>
              <a:t>project also</a:t>
            </a:r>
            <a:r>
              <a:rPr lang="en" sz="1200"/>
              <a:t> incorporated clustering algorithms and musical analysis tools using the open-source tool “</a:t>
            </a:r>
            <a:r>
              <a:rPr i="1" lang="en" sz="1200"/>
              <a:t>Organize Your Music</a:t>
            </a:r>
            <a:r>
              <a:rPr lang="en" sz="1200"/>
              <a:t>”.</a:t>
            </a:r>
            <a:endParaRPr sz="1200"/>
          </a:p>
          <a:p>
            <a:pPr indent="-304800" lvl="1" marL="914400" rtl="0" algn="l">
              <a:spcBef>
                <a:spcPts val="0"/>
              </a:spcBef>
              <a:spcAft>
                <a:spcPts val="0"/>
              </a:spcAft>
              <a:buSzPts val="1200"/>
              <a:buChar char="○"/>
            </a:pPr>
            <a:r>
              <a:rPr lang="en" sz="1200"/>
              <a:t>This allowed for large scale analysis and quantization of subjective audio features into integers or float values for audio tracks </a:t>
            </a:r>
            <a:r>
              <a:rPr lang="en"/>
              <a:t>(Lin &amp; Jayarathna, 2018).</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t>Past Research &amp; Procedure - 2018 IEEE International Conference</a:t>
            </a:r>
            <a:endParaRPr/>
          </a:p>
        </p:txBody>
      </p:sp>
      <p:sp>
        <p:nvSpPr>
          <p:cNvPr id="165" name="Google Shape;165;p19"/>
          <p:cNvSpPr txBox="1"/>
          <p:nvPr>
            <p:ph idx="1" type="body"/>
          </p:nvPr>
        </p:nvSpPr>
        <p:spPr>
          <a:xfrm>
            <a:off x="819150" y="1438500"/>
            <a:ext cx="8155500" cy="3494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following figure shows the </a:t>
            </a:r>
            <a:r>
              <a:rPr lang="en"/>
              <a:t>visualization</a:t>
            </a:r>
            <a:r>
              <a:rPr lang="en"/>
              <a:t> of audio features in three-dimensional Euclidean space.</a:t>
            </a:r>
            <a:endParaRPr/>
          </a:p>
          <a:p>
            <a:pPr indent="-311150" lvl="0" marL="457200" rtl="0" algn="l">
              <a:spcBef>
                <a:spcPts val="0"/>
              </a:spcBef>
              <a:spcAft>
                <a:spcPts val="0"/>
              </a:spcAft>
              <a:buSzPts val="1300"/>
              <a:buChar char="●"/>
            </a:pPr>
            <a:r>
              <a:rPr lang="en"/>
              <a:t>By using Euclidean space, a collection of points may be characterized by its average </a:t>
            </a:r>
            <a:r>
              <a:rPr lang="en" sz="1100"/>
              <a:t>(Lin &amp; Jayarathna, 2018).</a:t>
            </a:r>
            <a:endParaRPr/>
          </a:p>
          <a:p>
            <a:pPr indent="-298450" lvl="1" marL="914400" rtl="0" algn="l">
              <a:spcBef>
                <a:spcPts val="0"/>
              </a:spcBef>
              <a:spcAft>
                <a:spcPts val="0"/>
              </a:spcAft>
              <a:buSzPts val="1100"/>
              <a:buChar char="○"/>
            </a:pPr>
            <a:r>
              <a:rPr lang="en"/>
              <a:t>A user can then select which of the features to create a playlist based on and have the cluster compile the song list.</a:t>
            </a:r>
            <a:endParaRPr/>
          </a:p>
        </p:txBody>
      </p:sp>
      <p:sp>
        <p:nvSpPr>
          <p:cNvPr id="166" name="Google Shape;166;p19"/>
          <p:cNvSpPr txBox="1"/>
          <p:nvPr/>
        </p:nvSpPr>
        <p:spPr>
          <a:xfrm>
            <a:off x="3702750" y="4391575"/>
            <a:ext cx="17385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100">
                <a:solidFill>
                  <a:schemeClr val="dk2"/>
                </a:solidFill>
                <a:latin typeface="Calibri"/>
                <a:ea typeface="Calibri"/>
                <a:cs typeface="Calibri"/>
                <a:sym typeface="Calibri"/>
              </a:rPr>
              <a:t>(Lin &amp; Jayarathna, 2018).</a:t>
            </a:r>
            <a:endParaRPr sz="1100">
              <a:latin typeface="Calibri"/>
              <a:ea typeface="Calibri"/>
              <a:cs typeface="Calibri"/>
              <a:sym typeface="Calibri"/>
            </a:endParaRPr>
          </a:p>
        </p:txBody>
      </p:sp>
      <p:pic>
        <p:nvPicPr>
          <p:cNvPr id="167" name="Google Shape;167;p19"/>
          <p:cNvPicPr preferRelativeResize="0"/>
          <p:nvPr/>
        </p:nvPicPr>
        <p:blipFill>
          <a:blip r:embed="rId3">
            <a:alphaModFix/>
          </a:blip>
          <a:stretch>
            <a:fillRect/>
          </a:stretch>
        </p:blipFill>
        <p:spPr>
          <a:xfrm>
            <a:off x="3062713" y="2476793"/>
            <a:ext cx="3018574" cy="1914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t>Past Research &amp; Procedure - 2018 IEEE International Conference</a:t>
            </a:r>
            <a:endParaRPr/>
          </a:p>
        </p:txBody>
      </p:sp>
      <p:sp>
        <p:nvSpPr>
          <p:cNvPr id="173" name="Google Shape;173;p20"/>
          <p:cNvSpPr txBox="1"/>
          <p:nvPr>
            <p:ph idx="1" type="body"/>
          </p:nvPr>
        </p:nvSpPr>
        <p:spPr>
          <a:xfrm>
            <a:off x="874700" y="1494625"/>
            <a:ext cx="7505700" cy="2944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This figure shows </a:t>
            </a:r>
            <a:r>
              <a:rPr lang="en"/>
              <a:t>the outputs of K-Means clustering when applied to the sample dataset.</a:t>
            </a:r>
            <a:endParaRPr/>
          </a:p>
          <a:p>
            <a:pPr indent="-311150" lvl="0" marL="457200" rtl="0" algn="l">
              <a:spcBef>
                <a:spcPts val="0"/>
              </a:spcBef>
              <a:spcAft>
                <a:spcPts val="0"/>
              </a:spcAft>
              <a:buSzPts val="1300"/>
              <a:buChar char="●"/>
            </a:pPr>
            <a:r>
              <a:rPr lang="en"/>
              <a:t>Clustering is based on the audio features provided by the Spotify Developer Web API.</a:t>
            </a:r>
            <a:endParaRPr/>
          </a:p>
          <a:p>
            <a:pPr indent="-298450" lvl="1" marL="914400" rtl="0" algn="l">
              <a:spcBef>
                <a:spcPts val="0"/>
              </a:spcBef>
              <a:spcAft>
                <a:spcPts val="0"/>
              </a:spcAft>
              <a:buSzPts val="1100"/>
              <a:buChar char="○"/>
            </a:pPr>
            <a:r>
              <a:rPr lang="en"/>
              <a:t>User is allowed to specify the number of clusters within the algorithm to produce.</a:t>
            </a:r>
            <a:endParaRPr/>
          </a:p>
        </p:txBody>
      </p:sp>
      <p:sp>
        <p:nvSpPr>
          <p:cNvPr id="174" name="Google Shape;174;p20"/>
          <p:cNvSpPr txBox="1"/>
          <p:nvPr/>
        </p:nvSpPr>
        <p:spPr>
          <a:xfrm>
            <a:off x="3600263" y="4438825"/>
            <a:ext cx="17340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100">
                <a:solidFill>
                  <a:schemeClr val="dk2"/>
                </a:solidFill>
                <a:latin typeface="Calibri"/>
                <a:ea typeface="Calibri"/>
                <a:cs typeface="Calibri"/>
                <a:sym typeface="Calibri"/>
              </a:rPr>
              <a:t>(Lin &amp; Jayarathna, 2018).</a:t>
            </a:r>
            <a:endParaRPr>
              <a:latin typeface="Calibri"/>
              <a:ea typeface="Calibri"/>
              <a:cs typeface="Calibri"/>
              <a:sym typeface="Calibri"/>
            </a:endParaRPr>
          </a:p>
        </p:txBody>
      </p:sp>
      <p:pic>
        <p:nvPicPr>
          <p:cNvPr id="175" name="Google Shape;175;p20"/>
          <p:cNvPicPr preferRelativeResize="0"/>
          <p:nvPr/>
        </p:nvPicPr>
        <p:blipFill>
          <a:blip r:embed="rId3">
            <a:alphaModFix/>
          </a:blip>
          <a:stretch>
            <a:fillRect/>
          </a:stretch>
        </p:blipFill>
        <p:spPr>
          <a:xfrm>
            <a:off x="2757725" y="2261950"/>
            <a:ext cx="3419075" cy="2176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819150" y="545650"/>
            <a:ext cx="7505700" cy="38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Past Research &amp; Procedure - 2018 IEEE International Conference </a:t>
            </a:r>
            <a:r>
              <a:rPr lang="en" sz="1500"/>
              <a:t>Concluding Results</a:t>
            </a:r>
            <a:endParaRPr sz="1500"/>
          </a:p>
        </p:txBody>
      </p:sp>
      <p:sp>
        <p:nvSpPr>
          <p:cNvPr id="181" name="Google Shape;181;p21"/>
          <p:cNvSpPr txBox="1"/>
          <p:nvPr>
            <p:ph idx="1" type="body"/>
          </p:nvPr>
        </p:nvSpPr>
        <p:spPr>
          <a:xfrm>
            <a:off x="819150" y="1035588"/>
            <a:ext cx="7505700" cy="34173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SzPts val="1100"/>
              <a:buChar char="●"/>
            </a:pPr>
            <a:r>
              <a:rPr lang="en" sz="1100"/>
              <a:t>Users in this study found the machine learning to be beneficial and accurate.</a:t>
            </a:r>
            <a:endParaRPr sz="1100"/>
          </a:p>
          <a:p>
            <a:pPr indent="-298450" lvl="0" marL="457200" rtl="0" algn="l">
              <a:spcBef>
                <a:spcPts val="0"/>
              </a:spcBef>
              <a:spcAft>
                <a:spcPts val="0"/>
              </a:spcAft>
              <a:buSzPts val="1100"/>
              <a:buChar char="●"/>
            </a:pPr>
            <a:r>
              <a:rPr lang="en" sz="1100"/>
              <a:t>DBSCAN had potential to show the best results, but had shortcomings such as that the tuning of the epsilon and minimum samples parameter may prove to be difficult for less technical users.</a:t>
            </a:r>
            <a:endParaRPr sz="1100"/>
          </a:p>
          <a:p>
            <a:pPr indent="-298450" lvl="0" marL="457200" rtl="0" algn="l">
              <a:spcBef>
                <a:spcPts val="0"/>
              </a:spcBef>
              <a:spcAft>
                <a:spcPts val="0"/>
              </a:spcAft>
              <a:buSzPts val="1100"/>
              <a:buChar char="●"/>
            </a:pPr>
            <a:r>
              <a:rPr lang="en" sz="1100"/>
              <a:t>Further development is needed to increase </a:t>
            </a:r>
            <a:r>
              <a:rPr lang="en" sz="1100"/>
              <a:t>accuracy</a:t>
            </a:r>
            <a:r>
              <a:rPr lang="en" sz="1100"/>
              <a:t> and increase </a:t>
            </a:r>
            <a:r>
              <a:rPr lang="en" sz="1100"/>
              <a:t>Artificial</a:t>
            </a:r>
            <a:r>
              <a:rPr lang="en" sz="1100"/>
              <a:t> Intelligence.</a:t>
            </a:r>
            <a:endParaRPr sz="1100"/>
          </a:p>
          <a:p>
            <a:pPr indent="-298450" lvl="0" marL="457200" rtl="0" algn="l">
              <a:spcBef>
                <a:spcPts val="0"/>
              </a:spcBef>
              <a:spcAft>
                <a:spcPts val="0"/>
              </a:spcAft>
              <a:buSzPts val="1100"/>
              <a:buChar char="●"/>
            </a:pPr>
            <a:r>
              <a:rPr lang="en" sz="1100"/>
              <a:t>Future work may include the use of alternative machine learning algorithms that work more as </a:t>
            </a:r>
            <a:r>
              <a:rPr lang="en" sz="1100"/>
              <a:t>clustering</a:t>
            </a:r>
            <a:r>
              <a:rPr lang="en" sz="1100"/>
              <a:t> algorithms rather than </a:t>
            </a:r>
            <a:r>
              <a:rPr lang="en" sz="1100"/>
              <a:t>partitioning</a:t>
            </a:r>
            <a:r>
              <a:rPr lang="en" sz="1100"/>
              <a:t> algorithms </a:t>
            </a:r>
            <a:r>
              <a:rPr lang="en" sz="1100"/>
              <a:t>(Lin &amp; Jayarathna, 2018)</a:t>
            </a:r>
            <a:r>
              <a:rPr lang="en" sz="1100"/>
              <a:t>.</a:t>
            </a:r>
            <a:endParaRPr sz="1100"/>
          </a:p>
        </p:txBody>
      </p:sp>
      <p:pic>
        <p:nvPicPr>
          <p:cNvPr id="182" name="Google Shape;182;p21"/>
          <p:cNvPicPr preferRelativeResize="0"/>
          <p:nvPr/>
        </p:nvPicPr>
        <p:blipFill>
          <a:blip r:embed="rId3">
            <a:alphaModFix/>
          </a:blip>
          <a:stretch>
            <a:fillRect/>
          </a:stretch>
        </p:blipFill>
        <p:spPr>
          <a:xfrm>
            <a:off x="898175" y="2325054"/>
            <a:ext cx="3140600" cy="2033021"/>
          </a:xfrm>
          <a:prstGeom prst="rect">
            <a:avLst/>
          </a:prstGeom>
          <a:noFill/>
          <a:ln>
            <a:noFill/>
          </a:ln>
        </p:spPr>
      </p:pic>
      <p:pic>
        <p:nvPicPr>
          <p:cNvPr id="183" name="Google Shape;183;p21"/>
          <p:cNvPicPr preferRelativeResize="0"/>
          <p:nvPr/>
        </p:nvPicPr>
        <p:blipFill>
          <a:blip r:embed="rId4">
            <a:alphaModFix/>
          </a:blip>
          <a:stretch>
            <a:fillRect/>
          </a:stretch>
        </p:blipFill>
        <p:spPr>
          <a:xfrm>
            <a:off x="4572000" y="2325050"/>
            <a:ext cx="3666450" cy="2033025"/>
          </a:xfrm>
          <a:prstGeom prst="rect">
            <a:avLst/>
          </a:prstGeom>
          <a:noFill/>
          <a:ln>
            <a:noFill/>
          </a:ln>
        </p:spPr>
      </p:pic>
      <p:sp>
        <p:nvSpPr>
          <p:cNvPr id="184" name="Google Shape;184;p21"/>
          <p:cNvSpPr txBox="1"/>
          <p:nvPr/>
        </p:nvSpPr>
        <p:spPr>
          <a:xfrm>
            <a:off x="1606875" y="4358075"/>
            <a:ext cx="17232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100">
                <a:solidFill>
                  <a:schemeClr val="dk2"/>
                </a:solidFill>
                <a:latin typeface="Calibri"/>
                <a:ea typeface="Calibri"/>
                <a:cs typeface="Calibri"/>
                <a:sym typeface="Calibri"/>
              </a:rPr>
              <a:t>(Lin &amp; Jayarathna, 2018).</a:t>
            </a:r>
            <a:endParaRPr sz="2100">
              <a:latin typeface="Calibri"/>
              <a:ea typeface="Calibri"/>
              <a:cs typeface="Calibri"/>
              <a:sym typeface="Calibri"/>
            </a:endParaRPr>
          </a:p>
        </p:txBody>
      </p:sp>
      <p:sp>
        <p:nvSpPr>
          <p:cNvPr id="185" name="Google Shape;185;p21"/>
          <p:cNvSpPr txBox="1"/>
          <p:nvPr/>
        </p:nvSpPr>
        <p:spPr>
          <a:xfrm>
            <a:off x="5610275" y="4358075"/>
            <a:ext cx="17232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100">
                <a:solidFill>
                  <a:schemeClr val="dk2"/>
                </a:solidFill>
                <a:latin typeface="Calibri"/>
                <a:ea typeface="Calibri"/>
                <a:cs typeface="Calibri"/>
                <a:sym typeface="Calibri"/>
              </a:rPr>
              <a:t>(Lin &amp; Jayarathna, 2018).</a:t>
            </a:r>
            <a:endParaRPr sz="21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