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68" r:id="rId5"/>
    <p:sldId id="269" r:id="rId6"/>
    <p:sldId id="270" r:id="rId7"/>
    <p:sldId id="258" r:id="rId8"/>
    <p:sldId id="264" r:id="rId9"/>
    <p:sldId id="267" r:id="rId10"/>
    <p:sldId id="266" r:id="rId11"/>
    <p:sldId id="259" r:id="rId12"/>
    <p:sldId id="265" r:id="rId13"/>
    <p:sldId id="271" r:id="rId14"/>
    <p:sldId id="272" r:id="rId15"/>
    <p:sldId id="277" r:id="rId16"/>
    <p:sldId id="279" r:id="rId17"/>
    <p:sldId id="278" r:id="rId18"/>
    <p:sldId id="275" r:id="rId19"/>
    <p:sldId id="276" r:id="rId20"/>
    <p:sldId id="274" r:id="rId21"/>
    <p:sldId id="261" r:id="rId22"/>
    <p:sldId id="262" r:id="rId23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820" autoAdjust="0"/>
  </p:normalViewPr>
  <p:slideViewPr>
    <p:cSldViewPr>
      <p:cViewPr varScale="1">
        <p:scale>
          <a:sx n="116" d="100"/>
          <a:sy n="116" d="100"/>
        </p:scale>
        <p:origin x="-53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F054D6-99A0-4F79-985F-8ACF253A8CE1}" type="datetimeFigureOut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88AB1BE-56BD-4439-A02C-F28AC9B9EC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917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C51F0F-AD59-4D1B-8389-C014167CE647}" type="datetimeFigureOut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522673B-B2AD-4DC0-A254-73D5509CE0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5DB60B-A87A-4549-AF72-F229604B63A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9C201-D622-4009-84D3-3F892D722106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2EA50-949D-4BD9-87EB-120BDFCB2595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C5D6C2-D0EF-416B-BB24-9550C4977626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24957-3942-43D3-9A1A-A25109BE77D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F1B60-A12D-4FEB-AEF1-1652ACB117FF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F1B60-A12D-4FEB-AEF1-1652ACB117FF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F1B60-A12D-4FEB-AEF1-1652ACB117FF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EA6D-6B6D-4F9F-BC02-0154EB62B67A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EA6D-6B6D-4F9F-BC02-0154EB62B67A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EA6D-6B6D-4F9F-BC02-0154EB62B67A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29AC2-42A7-4730-AECF-1D3CF6BB9001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EA6D-6B6D-4F9F-BC02-0154EB62B67A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CEDBE-07BC-42A3-9BCC-B0EA149A5B27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0BB8E-A671-4DEF-BB12-16268D0FA171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FCAA2-894B-40FF-905F-880CB5F08F20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F823B-C6DC-4BF1-9B50-58ED500DCCB3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A632E1-3095-47F0-830F-B5D555BFA9DC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216156-84F1-4824-B17A-D5CCA1DD7687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44F8AD-CD10-459A-96D2-499D3C903224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FB5E0-8A40-4801-8516-1C0D15E3D5B9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1B153-74ED-4AE5-8011-ADF027044F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4F25B-ACFA-4572-971C-72BA1D87D8B2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0328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C992A-43EF-4F29-885A-0F46DE895E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4518A-3126-45BD-A593-1CDB341B8374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96745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27460"/>
            <a:ext cx="2057400" cy="39671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27460"/>
            <a:ext cx="6019800" cy="39671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58C1B-3E16-41FA-928B-7D8EB43415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0FE7F-6A56-46B4-B021-B241C72B9688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349987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_Logo_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19113"/>
            <a:ext cx="28876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8" y="1368020"/>
            <a:ext cx="3600448" cy="155377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DendaNewC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77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91D1C-1B49-4F67-803C-B05E969833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FF80C-EA32-4820-9CAE-EB1571CCBF98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179775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5E2E0-016F-4C8E-832C-8DEA41086A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798EE-CA37-41E0-A4AB-716ED02B5A13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17692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6BB90-4D9C-4828-A7E9-14985F16D6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54BE5-78A5-4444-B95D-6A8815458D21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62754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732E-5960-42F8-B4C9-2EA45CF994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117F7-B95F-4EEB-89C0-0EC5ED4E8F0F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02758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6BEB2-0874-4ACC-BB5C-B6BEB0D2CD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EC53C-9EA1-423D-AE4E-F53DD6D02F64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6276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A6D61-2F3B-45E2-A9AC-20AB8EE0BA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DFD4C-D733-42C6-972A-78E15C66CFBA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422011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CBD1E-F0D9-46E6-B367-B0B4FEEF29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462B9-D1EB-4488-861B-B1E2AFF05281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28116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7AD09-2078-46EA-8989-3247A2EDC3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D8F11-18BE-463E-94D4-F8ACF0033A29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</p:spTree>
    <p:extLst>
      <p:ext uri="{BB962C8B-B14F-4D97-AF65-F5344CB8AC3E}">
        <p14:creationId xmlns:p14="http://schemas.microsoft.com/office/powerpoint/2010/main" val="189007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rezent_Logo_Ru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14300"/>
            <a:ext cx="23574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436688"/>
            <a:ext cx="8229600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7C5E1C-702D-46E6-B500-226244B155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8C9811-1904-454D-A2DD-52CAD7477CDF}" type="datetime1">
              <a:rPr lang="ru-RU"/>
              <a:pPr>
                <a:defRPr/>
              </a:pPr>
              <a:t>07.06.2015</a:t>
            </a:fld>
            <a:endParaRPr lang="ru-RU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Дёгтев А.С. "Поиск геометрических ошибок на 2D чертежах"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7063"/>
            <a:ext cx="82296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654175"/>
            <a:ext cx="45370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323850" y="1492250"/>
            <a:ext cx="5254625" cy="15541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Поиск геометрических ошибок на 2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-чертежах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468313" y="4156075"/>
            <a:ext cx="6445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Выполнил: студент гр. 8409 Дёгтев А.С.</a:t>
            </a:r>
          </a:p>
          <a:p>
            <a:pPr eaLnBrk="1" hangingPunct="1"/>
            <a:r>
              <a:rPr lang="ru-RU"/>
              <a:t>Научный руководитель: к.т.н., доц. каф. ИАНИ Васин Д.Ю.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3200" smtClean="0">
                <a:solidFill>
                  <a:schemeClr val="bg1"/>
                </a:solidFill>
              </a:rPr>
              <a:t>Алгоритмическое обеспечение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FD97E-14C2-41C1-83FF-98AF801D3065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pic>
        <p:nvPicPr>
          <p:cNvPr id="13318" name="Picture 6" descr="D:\Диплом\2015-06-07_182826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2595" r="12557" b="3703"/>
          <a:stretch/>
        </p:blipFill>
        <p:spPr bwMode="auto">
          <a:xfrm>
            <a:off x="789266" y="771549"/>
            <a:ext cx="2064715" cy="18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 descr="D:\Диплом\2015-06-07_183319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6" r="3754" b="14721"/>
          <a:stretch/>
        </p:blipFill>
        <p:spPr bwMode="auto">
          <a:xfrm>
            <a:off x="2534350" y="3075806"/>
            <a:ext cx="3534544" cy="122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D:\Диплом\2015-06-07_184945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8" t="3594"/>
          <a:stretch/>
        </p:blipFill>
        <p:spPr bwMode="auto">
          <a:xfrm>
            <a:off x="6300192" y="795599"/>
            <a:ext cx="1700949" cy="18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1" name="Picture 9" descr="C:\2015-06-07_185257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0" t="5671" r="5772" b="7978"/>
          <a:stretch/>
        </p:blipFill>
        <p:spPr bwMode="auto">
          <a:xfrm>
            <a:off x="3502095" y="771549"/>
            <a:ext cx="1969501" cy="188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7775" y="2652099"/>
            <a:ext cx="188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Две окружности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63887" y="4300363"/>
            <a:ext cx="147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Два отрезка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91538" y="2652099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Две дуги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393577" y="2654744"/>
            <a:ext cx="218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Дуга и окружность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2200" smtClean="0">
                <a:solidFill>
                  <a:schemeClr val="bg1"/>
                </a:solidFill>
                <a:latin typeface="Arial" charset="0"/>
              </a:rPr>
              <a:t>Условия разработки, функционирования ПО</a:t>
            </a:r>
            <a:endParaRPr lang="ru-RU" sz="2200" smtClean="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31888"/>
            <a:ext cx="8785225" cy="3384550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Arial" charset="0"/>
              </a:rPr>
              <a:t>Разработано  6 классов с общим о</a:t>
            </a:r>
            <a:r>
              <a:rPr lang="ru-RU" sz="2800" smtClean="0"/>
              <a:t>бъём</a:t>
            </a:r>
            <a:r>
              <a:rPr lang="ru-RU" sz="2800" smtClean="0">
                <a:latin typeface="Arial" charset="0"/>
              </a:rPr>
              <a:t>ом</a:t>
            </a:r>
            <a:r>
              <a:rPr lang="ru-RU" sz="2800" smtClean="0"/>
              <a:t> программного кода</a:t>
            </a:r>
            <a:r>
              <a:rPr lang="ru-RU" sz="2800" smtClean="0">
                <a:latin typeface="Arial" charset="0"/>
              </a:rPr>
              <a:t> </a:t>
            </a:r>
            <a:r>
              <a:rPr lang="en-US" sz="2800" smtClean="0">
                <a:latin typeface="Arial" charset="0"/>
              </a:rPr>
              <a:t>~ 4,5 </a:t>
            </a:r>
            <a:r>
              <a:rPr lang="ru-RU" sz="2800" smtClean="0">
                <a:latin typeface="Arial" charset="0"/>
              </a:rPr>
              <a:t>тыс. операторов.</a:t>
            </a:r>
          </a:p>
          <a:p>
            <a:pPr eaLnBrk="1" hangingPunct="1"/>
            <a:endParaRPr lang="ru-RU" sz="2800" smtClean="0">
              <a:latin typeface="Arial" charset="0"/>
            </a:endParaRPr>
          </a:p>
          <a:p>
            <a:pPr eaLnBrk="1" hangingPunct="1"/>
            <a:r>
              <a:rPr lang="ru-RU" sz="2800" smtClean="0"/>
              <a:t>Созданное ПО было разработано на языках </a:t>
            </a:r>
            <a:r>
              <a:rPr lang="en-US" sz="2800" smtClean="0"/>
              <a:t>C</a:t>
            </a:r>
            <a:r>
              <a:rPr lang="ru-RU" sz="2800" smtClean="0"/>
              <a:t>++/</a:t>
            </a:r>
            <a:r>
              <a:rPr lang="en-US" sz="2800" smtClean="0"/>
              <a:t>CLI </a:t>
            </a:r>
            <a:r>
              <a:rPr lang="ru-RU" sz="2800" smtClean="0"/>
              <a:t>и </a:t>
            </a:r>
            <a:r>
              <a:rPr lang="en-US" sz="2800" smtClean="0"/>
              <a:t>C</a:t>
            </a:r>
            <a:r>
              <a:rPr lang="ru-RU" sz="2800" smtClean="0"/>
              <a:t># в среде </a:t>
            </a:r>
            <a:r>
              <a:rPr lang="en-US" sz="2800" smtClean="0"/>
              <a:t>Microsoft Visual Studio</a:t>
            </a:r>
            <a:r>
              <a:rPr lang="ru-RU" sz="2800" smtClean="0"/>
              <a:t> 2012.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1E0658-6270-4858-95D3-6F1DE16984A8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2200" smtClean="0">
                <a:solidFill>
                  <a:schemeClr val="bg1"/>
                </a:solidFill>
                <a:latin typeface="Arial" charset="0"/>
              </a:rPr>
              <a:t>Условия разработки, функционирования ПО</a:t>
            </a:r>
            <a:endParaRPr lang="ru-RU" sz="2200" smtClean="0">
              <a:solidFill>
                <a:schemeClr val="bg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7063"/>
            <a:ext cx="8785225" cy="388937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ru-RU" sz="2000" dirty="0" smtClean="0"/>
              <a:t>Для </a:t>
            </a:r>
            <a:r>
              <a:rPr lang="ru-RU" sz="2000" dirty="0"/>
              <a:t>использования созданного ПО необходимы:</a:t>
            </a:r>
          </a:p>
          <a:p>
            <a:pPr>
              <a:defRPr/>
            </a:pPr>
            <a:r>
              <a:rPr lang="ru-RU" sz="2000" dirty="0"/>
              <a:t>операционная система: </a:t>
            </a:r>
            <a:r>
              <a:rPr lang="en-US" sz="2000" dirty="0"/>
              <a:t>OS Windows</a:t>
            </a:r>
            <a:r>
              <a:rPr lang="ru-RU" sz="2000" dirty="0"/>
              <a:t> 7 64</a:t>
            </a:r>
            <a:r>
              <a:rPr lang="en-US" sz="2000" dirty="0"/>
              <a:t>bit</a:t>
            </a:r>
            <a:r>
              <a:rPr lang="ru-RU" sz="2000" dirty="0"/>
              <a:t> с архитектурой процессора </a:t>
            </a:r>
            <a:r>
              <a:rPr lang="en-US" sz="2000" dirty="0"/>
              <a:t>x</a:t>
            </a:r>
            <a:r>
              <a:rPr lang="ru-RU" sz="2000" dirty="0"/>
              <a:t>64;</a:t>
            </a:r>
          </a:p>
          <a:p>
            <a:pPr>
              <a:defRPr/>
            </a:pPr>
            <a:r>
              <a:rPr lang="ru-RU" sz="2000" dirty="0"/>
              <a:t>процессор 64-разрядный (x64) процессор (с 1 или более ядер) с тактовой частотой 1 ГГц или выше;</a:t>
            </a:r>
          </a:p>
          <a:p>
            <a:pPr>
              <a:defRPr/>
            </a:pPr>
            <a:r>
              <a:rPr lang="ru-RU" sz="2000" dirty="0"/>
              <a:t>2 ГБ оперативной памяти (ОЗУ);</a:t>
            </a:r>
          </a:p>
          <a:p>
            <a:pPr>
              <a:defRPr/>
            </a:pPr>
            <a:r>
              <a:rPr lang="ru-RU" sz="2000" dirty="0"/>
              <a:t>монитор с пространственным разрешением не ниже 1024х768px;</a:t>
            </a:r>
          </a:p>
          <a:p>
            <a:pPr>
              <a:defRPr/>
            </a:pPr>
            <a:r>
              <a:rPr lang="ru-RU" sz="2000" dirty="0"/>
              <a:t>видеопроцессор </a:t>
            </a:r>
            <a:r>
              <a:rPr lang="ru-RU" sz="2000" dirty="0" err="1"/>
              <a:t>Intel</a:t>
            </a:r>
            <a:r>
              <a:rPr lang="ru-RU" sz="2000" dirty="0"/>
              <a:t> GMA HD или лучше;</a:t>
            </a:r>
          </a:p>
          <a:p>
            <a:pPr>
              <a:defRPr/>
            </a:pPr>
            <a:r>
              <a:rPr lang="ru-RU" sz="2000" dirty="0"/>
              <a:t>104-клавишная клавиатура,</a:t>
            </a:r>
          </a:p>
          <a:p>
            <a:pPr>
              <a:defRPr/>
            </a:pPr>
            <a:r>
              <a:rPr lang="ru-RU" sz="2000" dirty="0"/>
              <a:t>3-клавишный манипулятор «мышь»;</a:t>
            </a:r>
          </a:p>
          <a:p>
            <a:pPr>
              <a:defRPr/>
            </a:pPr>
            <a:r>
              <a:rPr lang="ru-RU" sz="2000" dirty="0"/>
              <a:t>установленные библиотеки </a:t>
            </a:r>
            <a:r>
              <a:rPr lang="en-US" sz="2000" dirty="0"/>
              <a:t>OpenGL</a:t>
            </a:r>
            <a:r>
              <a:rPr lang="ru-RU" sz="2000" dirty="0"/>
              <a:t>, версии не ниже </a:t>
            </a:r>
            <a:r>
              <a:rPr lang="ru-RU" sz="2000" dirty="0" smtClean="0"/>
              <a:t>2.0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A30B31-43EC-4139-9AD3-5F5C662378E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67013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2400" smtClean="0">
                <a:solidFill>
                  <a:schemeClr val="bg1"/>
                </a:solidFill>
              </a:rPr>
              <a:t>Ст</a:t>
            </a:r>
            <a:r>
              <a:rPr lang="ru-RU" sz="2400" smtClean="0">
                <a:solidFill>
                  <a:schemeClr val="bg1"/>
                </a:solidFill>
                <a:latin typeface="Arial" charset="0"/>
              </a:rPr>
              <a:t>руктура программного обеспечения</a:t>
            </a:r>
            <a:endParaRPr lang="ru-RU" sz="2400" smtClean="0">
              <a:solidFill>
                <a:schemeClr val="bg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169BE-BC52-4B09-8FD1-8885C40DDFC7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pic>
        <p:nvPicPr>
          <p:cNvPr id="16389" name="Picture 7" descr="C:\2015-06-03_19564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15988"/>
            <a:ext cx="6048375" cy="38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3"/>
          <p:cNvSpPr txBox="1">
            <a:spLocks noChangeArrowheads="1"/>
          </p:cNvSpPr>
          <p:nvPr/>
        </p:nvSpPr>
        <p:spPr bwMode="auto">
          <a:xfrm>
            <a:off x="2595563" y="595313"/>
            <a:ext cx="3663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/>
              <a:t>UML-</a:t>
            </a:r>
            <a:r>
              <a:rPr lang="ru-RU" sz="1600"/>
              <a:t>диаграмма разработанного ПО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6372200" cy="555526"/>
          </a:xfrm>
        </p:spPr>
        <p:txBody>
          <a:bodyPr/>
          <a:lstStyle/>
          <a:p>
            <a:pPr algn="ctr" eaLnBrk="1" hangingPunct="1"/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Пр</a:t>
            </a:r>
            <a:r>
              <a:rPr lang="ru-RU" sz="2400" dirty="0" smtClean="0">
                <a:solidFill>
                  <a:schemeClr val="bg1"/>
                </a:solidFill>
              </a:rPr>
              <a:t>ограмм</a:t>
            </a:r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ная реализация подсистемы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6ADAA-E186-474C-93D1-1EE829EB7379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pic>
        <p:nvPicPr>
          <p:cNvPr id="56322" name="Picture 2" descr="D:\Диплом\2015-06-07_1530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9542"/>
            <a:ext cx="6781740" cy="394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6372200" cy="555526"/>
          </a:xfrm>
        </p:spPr>
        <p:txBody>
          <a:bodyPr/>
          <a:lstStyle/>
          <a:p>
            <a:pPr algn="ctr" eaLnBrk="1" hangingPunct="1"/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Пр</a:t>
            </a:r>
            <a:r>
              <a:rPr lang="ru-RU" sz="2400" dirty="0" smtClean="0">
                <a:solidFill>
                  <a:schemeClr val="bg1"/>
                </a:solidFill>
              </a:rPr>
              <a:t>ограмм</a:t>
            </a:r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ная реализация подсистемы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6ADAA-E186-474C-93D1-1EE829EB7379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pic>
        <p:nvPicPr>
          <p:cNvPr id="55298" name="Picture 2" descr="C:\2015-06-05_2010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9541"/>
            <a:ext cx="6768752" cy="394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6372200" cy="555526"/>
          </a:xfrm>
        </p:spPr>
        <p:txBody>
          <a:bodyPr/>
          <a:lstStyle/>
          <a:p>
            <a:pPr algn="ctr" eaLnBrk="1" hangingPunct="1"/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Пр</a:t>
            </a:r>
            <a:r>
              <a:rPr lang="ru-RU" sz="2400" dirty="0" smtClean="0">
                <a:solidFill>
                  <a:schemeClr val="bg1"/>
                </a:solidFill>
              </a:rPr>
              <a:t>ограмм</a:t>
            </a:r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ная реализация подсистемы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6ADAA-E186-474C-93D1-1EE829EB7379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pic>
        <p:nvPicPr>
          <p:cNvPr id="54274" name="Picture 2" descr="D:\Диплом\2015-05-25_1107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906608"/>
            <a:ext cx="4211960" cy="33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5" name="Picture 3" descr="C:\2015-06-06_1303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19" y="906608"/>
            <a:ext cx="4211961" cy="33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2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7012" y="0"/>
            <a:ext cx="6376987" cy="555526"/>
          </a:xfrm>
        </p:spPr>
        <p:txBody>
          <a:bodyPr/>
          <a:lstStyle/>
          <a:p>
            <a:pPr algn="ctr" eaLnBrk="1" hangingPunct="1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EC9B-92EB-4961-BAFF-A1182A5E4E7F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pic>
        <p:nvPicPr>
          <p:cNvPr id="52226" name="Picture 2" descr="D:\Диплом\2015-06-05_2014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71550"/>
            <a:ext cx="6786047" cy="395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7012" y="0"/>
            <a:ext cx="6376987" cy="555526"/>
          </a:xfrm>
        </p:spPr>
        <p:txBody>
          <a:bodyPr/>
          <a:lstStyle/>
          <a:p>
            <a:pPr algn="ctr" eaLnBrk="1" hangingPunct="1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EC9B-92EB-4961-BAFF-A1182A5E4E7F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53251" name="Picture 3" descr="D:\Диплом\2015-06-07_153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9542"/>
            <a:ext cx="6808242" cy="396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7012" y="0"/>
            <a:ext cx="6376987" cy="555526"/>
          </a:xfrm>
        </p:spPr>
        <p:txBody>
          <a:bodyPr/>
          <a:lstStyle/>
          <a:p>
            <a:pPr algn="ctr" eaLnBrk="1" hangingPunct="1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EC9B-92EB-4961-BAFF-A1182A5E4E7F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pic>
        <p:nvPicPr>
          <p:cNvPr id="51202" name="Picture 2" descr="D:\Диплом\2015-06-06_1302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71550"/>
            <a:ext cx="667910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>
                <a:solidFill>
                  <a:schemeClr val="accent3"/>
                </a:solidFill>
              </a:rPr>
              <a:t>Актуальность </a:t>
            </a:r>
            <a:r>
              <a:rPr lang="ru-RU" dirty="0" smtClean="0">
                <a:solidFill>
                  <a:schemeClr val="accent3"/>
                </a:solidFill>
              </a:rPr>
              <a:t>работы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71525"/>
            <a:ext cx="8712968" cy="382270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Основной </a:t>
            </a:r>
            <a:r>
              <a:rPr lang="ru-RU" sz="2400" dirty="0"/>
              <a:t>целью </a:t>
            </a:r>
            <a:r>
              <a:rPr lang="ru-RU" sz="2400" dirty="0" err="1" smtClean="0"/>
              <a:t>AutoCAD</a:t>
            </a:r>
            <a:r>
              <a:rPr lang="ru-RU" sz="2400" dirty="0"/>
              <a:t>, КОМПАС-3D, </a:t>
            </a:r>
            <a:r>
              <a:rPr lang="ru-RU" sz="2400" dirty="0" err="1" smtClean="0"/>
              <a:t>CorelCAD</a:t>
            </a:r>
            <a:r>
              <a:rPr lang="ru-RU" sz="2400" dirty="0" smtClean="0"/>
              <a:t> и им подобных </a:t>
            </a:r>
            <a:r>
              <a:rPr lang="ru-RU" sz="2400" dirty="0" smtClean="0"/>
              <a:t>САПР </a:t>
            </a:r>
            <a:r>
              <a:rPr lang="ru-RU" sz="2400" dirty="0" smtClean="0"/>
              <a:t>является </a:t>
            </a:r>
            <a:r>
              <a:rPr lang="ru-RU" sz="2400" dirty="0"/>
              <a:t>создание конструкторских документов, но важной частью разработки является и анализ готовых машиностроительных чертежей, в том числе и поиск </a:t>
            </a:r>
            <a:r>
              <a:rPr lang="ru-RU" sz="2400" dirty="0" smtClean="0"/>
              <a:t>ошибок.</a:t>
            </a:r>
          </a:p>
          <a:p>
            <a:pPr eaLnBrk="1" hangingPunct="1"/>
            <a:r>
              <a:rPr lang="ru-RU" sz="2400" dirty="0" smtClean="0"/>
              <a:t>Указанные </a:t>
            </a:r>
            <a:r>
              <a:rPr lang="ru-RU" sz="2400" dirty="0"/>
              <a:t>САПР не имеют возможности анализировать чертеж на предмет ошибок, что является существенным недостатком этих систем, так как ошибка в чертеже – это неверно спроектированный объект.</a:t>
            </a:r>
            <a:endParaRPr lang="ru-RU" sz="2400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BE205-B777-4881-AEF5-882375708F9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7012" y="0"/>
            <a:ext cx="6376987" cy="555526"/>
          </a:xfrm>
        </p:spPr>
        <p:txBody>
          <a:bodyPr/>
          <a:lstStyle/>
          <a:p>
            <a:pPr algn="ctr" eaLnBrk="1" hangingPunct="1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EC9B-92EB-4961-BAFF-A1182A5E4E7F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  <p:pic>
        <p:nvPicPr>
          <p:cNvPr id="18443" name="Picture 11" descr="D:\Диплом\2015-06-06_1737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71550"/>
            <a:ext cx="658226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6372200" cy="555526"/>
          </a:xfrm>
        </p:spPr>
        <p:txBody>
          <a:bodyPr/>
          <a:lstStyle/>
          <a:p>
            <a:pPr algn="ctr" eaLnBrk="1" hangingPunct="1"/>
            <a:r>
              <a:rPr lang="ru-RU" dirty="0" smtClean="0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555526"/>
            <a:ext cx="8229600" cy="4104456"/>
          </a:xfrm>
        </p:spPr>
        <p:txBody>
          <a:bodyPr/>
          <a:lstStyle/>
          <a:p>
            <a:pPr lvl="0"/>
            <a:r>
              <a:rPr lang="ru-RU" sz="1800" dirty="0"/>
              <a:t>В результате </a:t>
            </a:r>
            <a:r>
              <a:rPr lang="ru-RU" sz="1800" dirty="0"/>
              <a:t>к</a:t>
            </a:r>
            <a:r>
              <a:rPr lang="ru-RU" sz="1800" dirty="0" smtClean="0"/>
              <a:t>ритического </a:t>
            </a:r>
            <a:r>
              <a:rPr lang="ru-RU" sz="1800" dirty="0"/>
              <a:t>анализа литературных данных установлено, что задача нахождения геометрических ошибок на 2</a:t>
            </a:r>
            <a:r>
              <a:rPr lang="en-US" sz="1800" dirty="0"/>
              <a:t>D</a:t>
            </a:r>
            <a:r>
              <a:rPr lang="ru-RU" sz="1800" dirty="0"/>
              <a:t> машиностроительных чертежах является актуальной, сложной, многоаспектной проблемой в технологиях создания электронных моделей изделий;</a:t>
            </a:r>
          </a:p>
          <a:p>
            <a:pPr lvl="0"/>
            <a:r>
              <a:rPr lang="ru-RU" sz="1800" dirty="0"/>
              <a:t>Изучены существующие САПР, форматы хранения данных, а также существующие аналоги;</a:t>
            </a:r>
          </a:p>
          <a:p>
            <a:pPr lvl="0"/>
            <a:r>
              <a:rPr lang="ru-RU" sz="1800" dirty="0"/>
              <a:t>Спроектировано информационное, алгоритмическое и программное обеспечение системы;</a:t>
            </a:r>
          </a:p>
          <a:p>
            <a:pPr lvl="0"/>
            <a:r>
              <a:rPr lang="ru-RU" sz="1800" dirty="0"/>
              <a:t>Разработана подсистема обнаружения геометрических ошибок на 2</a:t>
            </a:r>
            <a:r>
              <a:rPr lang="en-US" sz="1800" dirty="0"/>
              <a:t>D</a:t>
            </a:r>
            <a:r>
              <a:rPr lang="ru-RU" sz="1800" dirty="0"/>
              <a:t> машиностроительных чертежах и записи их в файлы формата </a:t>
            </a:r>
            <a:r>
              <a:rPr lang="en-US" sz="1800" dirty="0" err="1"/>
              <a:t>dxf</a:t>
            </a:r>
            <a:r>
              <a:rPr lang="ru-RU" sz="1800" dirty="0"/>
              <a:t>;</a:t>
            </a:r>
          </a:p>
          <a:p>
            <a:pPr lvl="0"/>
            <a:r>
              <a:rPr lang="ru-RU" sz="1800" dirty="0"/>
              <a:t>Реализована библиотека работы с файлами </a:t>
            </a:r>
            <a:r>
              <a:rPr lang="en-US" sz="1800" dirty="0" err="1"/>
              <a:t>dxf</a:t>
            </a:r>
            <a:r>
              <a:rPr lang="ru-RU" sz="1800" dirty="0"/>
              <a:t>, с объектами, полученными из файла, и с графической частью интерфейса;</a:t>
            </a:r>
          </a:p>
          <a:p>
            <a:pPr lvl="0"/>
            <a:r>
              <a:rPr lang="ru-RU" sz="1800" dirty="0"/>
              <a:t>Проведена апробация программного комплекса.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01443-CB89-4409-8329-E67AA98938F1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>
                <a:solidFill>
                  <a:schemeClr val="accent3"/>
                </a:solidFill>
              </a:rPr>
              <a:t>Цель работы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9582"/>
            <a:ext cx="8229600" cy="3528392"/>
          </a:xfrm>
        </p:spPr>
        <p:txBody>
          <a:bodyPr/>
          <a:lstStyle/>
          <a:p>
            <a:pPr eaLnBrk="1" hangingPunct="1"/>
            <a:r>
              <a:rPr lang="ru-RU" dirty="0" smtClean="0"/>
              <a:t>Разработка информационного, алгоритмического и программного обеспечения подсистемы обнаружения геометрических ошибок на векторных 2</a:t>
            </a:r>
            <a:r>
              <a:rPr lang="en-US" dirty="0" smtClean="0"/>
              <a:t>D</a:t>
            </a:r>
            <a:r>
              <a:rPr lang="ru-RU" dirty="0" smtClean="0"/>
              <a:t>-изображениях  машиностроительных чертежей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347A2-130A-43D8-92FE-A7DBBB9481ED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>
                <a:solidFill>
                  <a:schemeClr val="accent3"/>
                </a:solidFill>
              </a:rPr>
              <a:t>Цель работы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smtClean="0"/>
              <a:t>Дёгтев А.С. "Поиск геометрических ошибок на 2D чертежах"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32EBB-D22E-47E7-8648-A44B53827B5A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735965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Чертёж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1735965"/>
            <a:ext cx="9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Сканер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390354" y="1597465"/>
            <a:ext cx="135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Растровый</a:t>
            </a:r>
          </a:p>
          <a:p>
            <a:pPr algn="ctr"/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1597464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Векторный</a:t>
            </a:r>
          </a:p>
          <a:p>
            <a:pPr algn="ctr"/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236296" y="1597465"/>
            <a:ext cx="1623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Электронный</a:t>
            </a:r>
          </a:p>
          <a:p>
            <a:pPr algn="ctr"/>
            <a:r>
              <a:rPr lang="ru-RU" dirty="0" smtClean="0"/>
              <a:t>архив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68144" y="3365579"/>
            <a:ext cx="2312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и устранение</a:t>
            </a:r>
          </a:p>
          <a:p>
            <a:pPr algn="ctr"/>
            <a:r>
              <a:rPr lang="ru-RU" dirty="0" smtClean="0"/>
              <a:t>ошибок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1301424" y="1774582"/>
            <a:ext cx="678288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873326" y="1765400"/>
            <a:ext cx="546546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4745532" y="1735965"/>
            <a:ext cx="546547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6645336" y="1765400"/>
            <a:ext cx="590960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3939049">
            <a:off x="5708309" y="2662687"/>
            <a:ext cx="1128048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17464796">
            <a:off x="7115886" y="2645796"/>
            <a:ext cx="1071903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65875" cy="5556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>
                <a:solidFill>
                  <a:schemeClr val="accent3"/>
                </a:solidFill>
              </a:rPr>
              <a:t>Постановка задачи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42963"/>
            <a:ext cx="4186238" cy="37512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ru-RU" sz="1800" smtClean="0"/>
              <a:t>Необходимо реализовать информационное, алгоритмическое и программное обеспечение автоматизированной подсистемы нахождения геометрических ошибок на машиностроительных 2</a:t>
            </a:r>
            <a:r>
              <a:rPr lang="en-US" sz="1800" smtClean="0"/>
              <a:t>D</a:t>
            </a:r>
            <a:r>
              <a:rPr lang="ru-RU" sz="1800" smtClean="0"/>
              <a:t>-чертежах, представленных в </a:t>
            </a:r>
            <a:r>
              <a:rPr lang="en-US" sz="1800" smtClean="0"/>
              <a:t>DXF</a:t>
            </a:r>
            <a:r>
              <a:rPr lang="ru-RU" sz="1800" smtClean="0"/>
              <a:t>-формате версии </a:t>
            </a:r>
            <a:r>
              <a:rPr lang="en-US" sz="1800" smtClean="0"/>
              <a:t>AutoCAD</a:t>
            </a:r>
            <a:r>
              <a:rPr lang="ru-RU" sz="1800" smtClean="0"/>
              <a:t> 2007 следующих типов: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smtClean="0"/>
              <a:t>Дёгтев А.С. "Поиск геометрических ошибок на 2D чертежах"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08024-1BD2-4612-BBFE-4F62E26C84C6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16463" y="771525"/>
            <a:ext cx="4291012" cy="3694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двух отрезков;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отрезка и окружности;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отрезка и дуги;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отрезка и эллипса;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двух окружностей;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окружности и дуги;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пересечение дуг;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совпадение двух отрезков;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совпадение двух окружностей;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совпадение двух дуг;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совпадение двух эллипсов;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ru-RU" dirty="0"/>
              <a:t>совпадение окружности и дуги;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3200" smtClean="0">
                <a:solidFill>
                  <a:schemeClr val="bg1"/>
                </a:solidFill>
              </a:rPr>
              <a:t>Алгоритмическое обеспечение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24931-DE4E-48B9-A022-A218299FCE05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9221" name="Picture 2" descr="D:\Диплом\pic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2" y="742155"/>
            <a:ext cx="2448346" cy="188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 descr="D:\Диплом\pi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2" y="2650645"/>
            <a:ext cx="2448346" cy="176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3"/>
          <p:cNvSpPr txBox="1">
            <a:spLocks noChangeArrowheads="1"/>
          </p:cNvSpPr>
          <p:nvPr/>
        </p:nvSpPr>
        <p:spPr bwMode="auto">
          <a:xfrm>
            <a:off x="3346404" y="742156"/>
            <a:ext cx="3816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двух отрезков</a:t>
            </a:r>
          </a:p>
        </p:txBody>
      </p:sp>
      <p:sp>
        <p:nvSpPr>
          <p:cNvPr id="9226" name="TextBox 6"/>
          <p:cNvSpPr txBox="1">
            <a:spLocks noChangeArrowheads="1"/>
          </p:cNvSpPr>
          <p:nvPr/>
        </p:nvSpPr>
        <p:spPr bwMode="auto">
          <a:xfrm>
            <a:off x="3400450" y="2650645"/>
            <a:ext cx="397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отрезка и окружности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34362" y="1851670"/>
                <a:ext cx="3889966" cy="67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/>
                                    <m:t>1</m:t>
                                  </m:r>
                                </m:sub>
                              </m:sSub>
                              <m:r>
                                <a:rPr lang="ru-RU" sz="1600" i="1"/>
                                <m:t>+ </m:t>
                              </m:r>
                              <m:sSub>
                                <m:sSubPr>
                                  <m:ctrlPr>
                                    <a:rPr lang="ru-RU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ru-RU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600" i="1"/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/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/>
                                    <m:t>3</m:t>
                                  </m:r>
                                </m:sub>
                              </m:sSub>
                              <m:r>
                                <a:rPr lang="ru-RU" sz="1600" i="1"/>
                                <m:t>+ </m:t>
                              </m:r>
                              <m:sSub>
                                <m:sSubPr>
                                  <m:ctrlPr>
                                    <a:rPr lang="ru-RU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ru-RU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4</m:t>
                                      </m:r>
                                    </m:sub>
                                  </m:sSub>
                                  <m:r>
                                    <a:rPr lang="ru-RU" sz="1600" i="1"/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ru-RU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𝑦</m:t>
                                  </m:r>
                                </m:e>
                                <m:sub>
                                  <m:r>
                                    <a:rPr lang="ru-RU" sz="1600" i="1"/>
                                    <m:t>1</m:t>
                                  </m:r>
                                </m:sub>
                              </m:sSub>
                              <m:r>
                                <a:rPr lang="ru-RU" sz="1600" i="1"/>
                                <m:t>+ </m:t>
                              </m:r>
                              <m:sSub>
                                <m:sSubPr>
                                  <m:ctrlPr>
                                    <a:rPr lang="ru-RU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ru-RU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600" i="1"/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600" i="1"/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𝑦</m:t>
                                  </m:r>
                                </m:e>
                                <m:sub>
                                  <m:r>
                                    <a:rPr lang="ru-RU" sz="1600" i="1"/>
                                    <m:t>3</m:t>
                                  </m:r>
                                </m:sub>
                              </m:sSub>
                              <m:r>
                                <a:rPr lang="ru-RU" sz="1600" i="1"/>
                                <m:t>+ </m:t>
                              </m:r>
                              <m:sSub>
                                <m:sSubPr>
                                  <m:ctrlPr>
                                    <a:rPr lang="ru-RU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ru-RU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4</m:t>
                                      </m:r>
                                    </m:sub>
                                  </m:sSub>
                                  <m:r>
                                    <a:rPr lang="ru-RU" sz="1600" i="1"/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600" i="1"/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362" y="1851670"/>
                <a:ext cx="3889966" cy="6733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642286" y="1112043"/>
                <a:ext cx="2440348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b="1" i="1"/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𝐿</m:t>
                              </m:r>
                            </m:e>
                            <m:sub>
                              <m:r>
                                <a:rPr lang="ru-RU" i="1"/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ru-RU" i="1"/>
                        <m:t>=</m:t>
                      </m:r>
                      <m:r>
                        <a:rPr lang="en-US" b="1" i="1"/>
                        <m:t>𝑨</m:t>
                      </m:r>
                      <m:r>
                        <a:rPr lang="ru-RU" i="1"/>
                        <m:t>+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𝐿</m:t>
                              </m:r>
                            </m:e>
                            <m:sub>
                              <m:r>
                                <a:rPr lang="ru-RU" i="1"/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b="1" i="1"/>
                            <m:t>𝑩</m:t>
                          </m:r>
                          <m:r>
                            <a:rPr lang="ru-RU" i="1"/>
                            <m:t>−</m:t>
                          </m:r>
                          <m:r>
                            <a:rPr lang="en-US" b="1" i="1"/>
                            <m:t>𝑨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286" y="1112043"/>
                <a:ext cx="2440348" cy="3931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642286" y="1505165"/>
                <a:ext cx="2440348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b="1" i="1"/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𝐿</m:t>
                              </m:r>
                            </m:e>
                            <m:sub>
                              <m:r>
                                <a:rPr lang="ru-RU" i="1"/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ru-RU" i="1"/>
                        <m:t>=</m:t>
                      </m:r>
                      <m:r>
                        <a:rPr lang="en-US" b="1" i="1"/>
                        <m:t>𝑨</m:t>
                      </m:r>
                      <m:r>
                        <a:rPr lang="ru-RU" i="1"/>
                        <m:t>+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𝐿</m:t>
                              </m:r>
                            </m:e>
                            <m:sub>
                              <m:r>
                                <a:rPr lang="ru-RU" i="1"/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b="1" i="1"/>
                            <m:t>𝑩</m:t>
                          </m:r>
                          <m:r>
                            <a:rPr lang="ru-RU" i="1"/>
                            <m:t>−</m:t>
                          </m:r>
                          <m:r>
                            <a:rPr lang="en-US" b="1" i="1"/>
                            <m:t>𝑨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286" y="1505165"/>
                <a:ext cx="2440348" cy="393121"/>
              </a:xfrm>
              <a:prstGeom prst="rect">
                <a:avLst/>
              </a:prstGeom>
              <a:blipFill rotWithShape="1">
                <a:blip r:embed="rId7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3660475" y="3042482"/>
                <a:ext cx="2309415" cy="985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𝑦</m:t>
                                  </m:r>
                                  <m:r>
                                    <a:rPr lang="en-US" i="1"/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/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1"/>
                                <m:t>=</m:t>
                              </m:r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𝑥</m:t>
                                  </m:r>
                                  <m:r>
                                    <a:rPr lang="en-US" i="1"/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/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𝑥</m:t>
                                  </m:r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  <m:r>
                                <a:rPr lang="ru-RU" i="1"/>
                                <m:t>+ 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𝑦</m:t>
                                  </m:r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  <m:r>
                                <a:rPr lang="ru-RU" i="1"/>
                                <m:t>= 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𝑟</m:t>
                                  </m:r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75" y="3042482"/>
                <a:ext cx="2309415" cy="98597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84475" y="0"/>
            <a:ext cx="6359525" cy="555625"/>
          </a:xfrm>
        </p:spPr>
        <p:txBody>
          <a:bodyPr/>
          <a:lstStyle/>
          <a:p>
            <a:pPr algn="ctr" eaLnBrk="1" hangingPunct="1"/>
            <a:r>
              <a:rPr lang="ru-RU" sz="3200" smtClean="0">
                <a:solidFill>
                  <a:schemeClr val="bg1"/>
                </a:solidFill>
              </a:rPr>
              <a:t>Алгоритмическое обеспечение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F7C40-9DA0-4DC5-AD68-4A59EF0BF43C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10245" name="Picture 4" descr="D:\Диплом\pic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27" y="695325"/>
            <a:ext cx="2874963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 descr="D:\Диплом\pic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84" y="2499743"/>
            <a:ext cx="2390451" cy="200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3"/>
          <p:cNvSpPr txBox="1">
            <a:spLocks noChangeArrowheads="1"/>
          </p:cNvSpPr>
          <p:nvPr/>
        </p:nvSpPr>
        <p:spPr bwMode="auto">
          <a:xfrm>
            <a:off x="3390790" y="690434"/>
            <a:ext cx="3208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отрезка и дуги</a:t>
            </a: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3390790" y="2499743"/>
            <a:ext cx="3624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отрезка и эллипса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1920" y="1004520"/>
            <a:ext cx="4078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Поиск точек пересечения отрезка и </a:t>
            </a:r>
            <a:r>
              <a:rPr lang="ru-RU" sz="1600" dirty="0" smtClean="0"/>
              <a:t>дуги</a:t>
            </a:r>
          </a:p>
          <a:p>
            <a:r>
              <a:rPr lang="ru-RU" sz="1600" dirty="0"/>
              <a:t>а</a:t>
            </a:r>
            <a:r>
              <a:rPr lang="ru-RU" sz="1600" dirty="0" smtClean="0"/>
              <a:t>налогичен поиску </a:t>
            </a:r>
            <a:r>
              <a:rPr lang="ru-RU" sz="1600" dirty="0"/>
              <a:t>пересечений </a:t>
            </a:r>
            <a:r>
              <a:rPr lang="ru-RU" sz="1600" dirty="0" smtClean="0"/>
              <a:t>отрезка</a:t>
            </a:r>
          </a:p>
          <a:p>
            <a:r>
              <a:rPr lang="ru-RU" sz="1600" dirty="0" smtClean="0"/>
              <a:t>и окружности.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851920" y="1835517"/>
                <a:ext cx="1868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𝛼</m:t>
                      </m:r>
                      <m:r>
                        <a:rPr lang="ru-RU" i="1"/>
                        <m:t> ∈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𝛼</m:t>
                              </m:r>
                            </m:e>
                            <m:sub>
                              <m:r>
                                <a:rPr lang="ru-RU" i="1"/>
                                <m:t>нач</m:t>
                              </m:r>
                            </m:sub>
                          </m:sSub>
                          <m:r>
                            <a:rPr lang="ru-RU" i="1"/>
                            <m:t>;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𝛼</m:t>
                              </m:r>
                            </m:e>
                            <m:sub>
                              <m:r>
                                <a:rPr lang="ru-RU" i="1"/>
                                <m:t>кон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835517"/>
                <a:ext cx="18689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851920" y="2868043"/>
                <a:ext cx="2330125" cy="1424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𝑦</m:t>
                                  </m:r>
                                  <m:r>
                                    <a:rPr lang="ru-RU" i="1"/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′′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′′</m:t>
                                      </m:r>
                                    </m:sup>
                                  </m:sSubSup>
                                  <m:r>
                                    <a:rPr lang="ru-RU" i="1"/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′′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ru-RU" i="1"/>
                                <m:t>= </m:t>
                              </m:r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𝑥</m:t>
                                  </m:r>
                                  <m:r>
                                    <a:rPr lang="ru-RU" i="1"/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′′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′′</m:t>
                                      </m:r>
                                    </m:sup>
                                  </m:sSubSup>
                                  <m:r>
                                    <a:rPr lang="ru-RU" i="1"/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′′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/>
                                      </m:ctrlPr>
                                    </m:sSupPr>
                                    <m:e>
                                      <m:r>
                                        <a:rPr lang="ru-RU" i="1"/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/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/>
                                      </m:ctrlPr>
                                    </m:sSupPr>
                                    <m:e>
                                      <m:r>
                                        <a:rPr lang="ru-RU" i="1"/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ru-RU" i="1"/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i="1"/>
                                <m:t>+ </m:t>
                              </m:r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/>
                                      </m:ctrlPr>
                                    </m:sSupPr>
                                    <m:e>
                                      <m:r>
                                        <a:rPr lang="ru-RU" i="1"/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1"/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/>
                                      </m:ctrlPr>
                                    </m:sSupPr>
                                    <m:e>
                                      <m:r>
                                        <a:rPr lang="ru-RU" i="1"/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ru-RU" i="1"/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i="1"/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868043"/>
                <a:ext cx="2330125" cy="14241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3200" smtClean="0">
                <a:solidFill>
                  <a:schemeClr val="bg1"/>
                </a:solidFill>
              </a:rPr>
              <a:t>Алгоритмическое обеспечение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31A65-CD25-4618-BE1C-0413178DA5FF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pic>
        <p:nvPicPr>
          <p:cNvPr id="11269" name="Picture 6" descr="D:\Диплом\pic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85988"/>
            <a:ext cx="31178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 descr="D:\Диплом\pic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185988"/>
            <a:ext cx="3074987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8" descr="D:\Диплом\pic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3" y="2185988"/>
            <a:ext cx="25415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Box 3"/>
          <p:cNvSpPr txBox="1">
            <a:spLocks noChangeArrowheads="1"/>
          </p:cNvSpPr>
          <p:nvPr/>
        </p:nvSpPr>
        <p:spPr bwMode="auto">
          <a:xfrm>
            <a:off x="2924271" y="699542"/>
            <a:ext cx="3576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двух окружностей</a:t>
            </a:r>
          </a:p>
        </p:txBody>
      </p:sp>
      <p:sp>
        <p:nvSpPr>
          <p:cNvPr id="5" name="Прямоугольник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87784" y="4218642"/>
            <a:ext cx="1700978" cy="36933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6" name="Прямоугольник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0605" y="4218642"/>
            <a:ext cx="1649682" cy="36933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7" name="Прямоугольник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07788" y="4218642"/>
            <a:ext cx="1715405" cy="36933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572" y="1067842"/>
            <a:ext cx="831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Расстояние между центрами двух окружностей </a:t>
            </a:r>
            <a:r>
              <a:rPr lang="ru-RU" dirty="0" smtClean="0"/>
              <a:t>в евклидовом пространстве</a:t>
            </a:r>
          </a:p>
          <a:p>
            <a:r>
              <a:rPr lang="ru-RU" dirty="0" smtClean="0"/>
              <a:t>размерности </a:t>
            </a:r>
            <a:r>
              <a:rPr lang="ru-RU" dirty="0"/>
              <a:t>2 определяется по формуле</a:t>
            </a:r>
            <a:r>
              <a:rPr lang="ru-RU" dirty="0" smtClean="0"/>
              <a:t>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2744807" y="1714173"/>
                <a:ext cx="3935565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𝐴𝐵</m:t>
                      </m:r>
                      <m:r>
                        <a:rPr lang="ru-RU" i="1"/>
                        <m:t>= </m:t>
                      </m:r>
                      <m:rad>
                        <m:radPr>
                          <m:degHide m:val="on"/>
                          <m:ctrlPr>
                            <a:rPr lang="ru-RU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𝐴</m:t>
                                  </m:r>
                                  <m:r>
                                    <a:rPr lang="ru-RU" i="1"/>
                                    <m:t>.</m:t>
                                  </m:r>
                                  <m:r>
                                    <a:rPr lang="en-US" i="1"/>
                                    <m:t>𝑥</m:t>
                                  </m:r>
                                  <m:r>
                                    <a:rPr lang="ru-RU" i="1"/>
                                    <m:t>−</m:t>
                                  </m:r>
                                  <m:r>
                                    <a:rPr lang="en-US" i="1"/>
                                    <m:t>𝐵</m:t>
                                  </m:r>
                                  <m:r>
                                    <a:rPr lang="ru-RU" i="1"/>
                                    <m:t>.</m:t>
                                  </m:r>
                                  <m:r>
                                    <a:rPr lang="en-US" i="1"/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  <m:r>
                            <a:rPr lang="ru-RU" i="1"/>
                            <m:t>+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r>
                                    <a:rPr lang="ru-RU" i="1"/>
                                    <m:t>𝐴</m:t>
                                  </m:r>
                                  <m:r>
                                    <a:rPr lang="ru-RU" i="1"/>
                                    <m:t>.</m:t>
                                  </m:r>
                                  <m:r>
                                    <a:rPr lang="ru-RU" i="1"/>
                                    <m:t>𝑦</m:t>
                                  </m:r>
                                  <m:r>
                                    <a:rPr lang="ru-RU" i="1"/>
                                    <m:t>−</m:t>
                                  </m:r>
                                  <m:r>
                                    <a:rPr lang="ru-RU" i="1"/>
                                    <m:t>𝐵</m:t>
                                  </m:r>
                                  <m:r>
                                    <a:rPr lang="ru-RU" i="1"/>
                                    <m:t>.</m:t>
                                  </m:r>
                                  <m:r>
                                    <a:rPr lang="ru-RU" i="1"/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07" y="1714173"/>
                <a:ext cx="3935565" cy="429220"/>
              </a:xfrm>
              <a:prstGeom prst="rect">
                <a:avLst/>
              </a:prstGeom>
              <a:blipFill rotWithShape="1"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55625"/>
          </a:xfrm>
        </p:spPr>
        <p:txBody>
          <a:bodyPr/>
          <a:lstStyle/>
          <a:p>
            <a:pPr algn="ctr" eaLnBrk="1" hangingPunct="1"/>
            <a:r>
              <a:rPr lang="ru-RU" sz="3200" smtClean="0">
                <a:solidFill>
                  <a:schemeClr val="bg1"/>
                </a:solidFill>
              </a:rPr>
              <a:t>Алгоритмическое обеспечение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2268538" y="4745038"/>
            <a:ext cx="4903787" cy="274637"/>
          </a:xfrm>
        </p:spPr>
        <p:txBody>
          <a:bodyPr/>
          <a:lstStyle/>
          <a:p>
            <a:pPr>
              <a:defRPr/>
            </a:pPr>
            <a:r>
              <a:rPr lang="ru-RU" dirty="0" err="1"/>
              <a:t>Дёгтев</a:t>
            </a:r>
            <a:r>
              <a:rPr lang="ru-RU" dirty="0"/>
              <a:t> А.С. "Поиск геометрических ошибок на 2D чертежах"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687A5B-2B1C-4473-BC71-E7D103A6D5C9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pic>
        <p:nvPicPr>
          <p:cNvPr id="12293" name="Picture 7" descr="D:\Диплом\pi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778396"/>
            <a:ext cx="3205659" cy="18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3"/>
          <p:cNvSpPr txBox="1">
            <a:spLocks noChangeArrowheads="1"/>
          </p:cNvSpPr>
          <p:nvPr/>
        </p:nvSpPr>
        <p:spPr bwMode="auto">
          <a:xfrm>
            <a:off x="3738488" y="778396"/>
            <a:ext cx="3622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окружности и дуги</a:t>
            </a:r>
          </a:p>
        </p:txBody>
      </p:sp>
      <p:pic>
        <p:nvPicPr>
          <p:cNvPr id="12295" name="Picture 6" descr="D:\Диплом\pic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9893"/>
            <a:ext cx="3205658" cy="186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Box 6"/>
          <p:cNvSpPr txBox="1">
            <a:spLocks noChangeArrowheads="1"/>
          </p:cNvSpPr>
          <p:nvPr/>
        </p:nvSpPr>
        <p:spPr bwMode="auto">
          <a:xfrm>
            <a:off x="3707904" y="2719893"/>
            <a:ext cx="2552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Пересечение двух </a:t>
            </a:r>
            <a:r>
              <a:rPr lang="ru-RU" dirty="0" smtClean="0"/>
              <a:t>дуг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04456" y="11466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Поиск точек пересечения окружности и дуги аналогичен поиску пересечений отрезка и окружности.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067944" y="1995686"/>
                <a:ext cx="1868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𝛼</m:t>
                      </m:r>
                      <m:r>
                        <a:rPr lang="ru-RU" i="1"/>
                        <m:t> ∈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𝛼</m:t>
                              </m:r>
                            </m:e>
                            <m:sub>
                              <m:r>
                                <a:rPr lang="ru-RU" i="1"/>
                                <m:t>нач</m:t>
                              </m:r>
                            </m:sub>
                          </m:sSub>
                          <m:r>
                            <a:rPr lang="ru-RU" i="1"/>
                            <m:t>;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𝛼</m:t>
                              </m:r>
                            </m:e>
                            <m:sub>
                              <m:r>
                                <a:rPr lang="ru-RU" i="1"/>
                                <m:t>кон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995686"/>
                <a:ext cx="18689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4256856" y="30037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Поиск точек пересечений двух дуг</a:t>
            </a:r>
          </a:p>
          <a:p>
            <a:r>
              <a:rPr lang="ru-RU" dirty="0" smtClean="0"/>
              <a:t>аналогичен поиску пересечений отрезка</a:t>
            </a:r>
          </a:p>
          <a:p>
            <a:r>
              <a:rPr lang="ru-RU" dirty="0" smtClean="0"/>
              <a:t>и окружности.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210565" y="3867894"/>
                <a:ext cx="2179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𝛼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</m:sSub>
                      <m:r>
                        <a:rPr lang="ru-RU" i="1"/>
                        <m:t>∈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𝛼</m:t>
                              </m:r>
                            </m:e>
                            <m:sub>
                              <m:r>
                                <a:rPr lang="ru-RU" i="1"/>
                                <m:t>1 нач</m:t>
                              </m:r>
                            </m:sub>
                          </m:sSub>
                          <m:r>
                            <a:rPr lang="ru-RU" i="1"/>
                            <m:t>;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𝛼</m:t>
                              </m:r>
                            </m:e>
                            <m:sub>
                              <m:r>
                                <a:rPr lang="ru-RU" i="1"/>
                                <m:t>1 кон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565" y="3867894"/>
                <a:ext cx="2179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4209980" y="4227934"/>
                <a:ext cx="2179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𝛼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</m:sSub>
                      <m:r>
                        <a:rPr lang="ru-RU" i="1"/>
                        <m:t>∈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𝛼</m:t>
                              </m:r>
                            </m:e>
                            <m:sub>
                              <m:r>
                                <a:rPr lang="ru-RU" i="1"/>
                                <m:t>2 нач</m:t>
                              </m:r>
                            </m:sub>
                          </m:sSub>
                          <m:r>
                            <a:rPr lang="ru-RU" i="1"/>
                            <m:t>;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𝛼</m:t>
                              </m:r>
                            </m:e>
                            <m:sub>
                              <m:r>
                                <a:rPr lang="ru-RU" i="1"/>
                                <m:t>2 кон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80" y="4227934"/>
                <a:ext cx="217989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стой слайд ННГУ">
  <a:themeElements>
    <a:clrScheme name="Простой слайд ННГУ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Простой слайд ННГУ">
      <a:majorFont>
        <a:latin typeface="DendaNewC"/>
        <a:ea typeface=""/>
        <a:cs typeface=""/>
      </a:majorFont>
      <a:minorFont>
        <a:latin typeface="DendaNewLight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стой слайд ННГУ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Титульный слайд НН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Титульный слайд ННГУ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1126</Words>
  <Application>Microsoft Office PowerPoint</Application>
  <PresentationFormat>Экран (16:9)</PresentationFormat>
  <Paragraphs>162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DendaNewC</vt:lpstr>
      <vt:lpstr>DendaNewLightC</vt:lpstr>
      <vt:lpstr>Calibri</vt:lpstr>
      <vt:lpstr>Простой слайд ННГУ</vt:lpstr>
      <vt:lpstr>1_Титульный слайд ННГУ</vt:lpstr>
      <vt:lpstr>Поиск геометрических ошибок на 2D-чертежах</vt:lpstr>
      <vt:lpstr>Актуальность работы</vt:lpstr>
      <vt:lpstr>Цель работы</vt:lpstr>
      <vt:lpstr>Цель работы</vt:lpstr>
      <vt:lpstr>Постановка задачи</vt:lpstr>
      <vt:lpstr>Алгоритмическое обеспечение</vt:lpstr>
      <vt:lpstr>Алгоритмическое обеспечение</vt:lpstr>
      <vt:lpstr>Алгоритмическое обеспечение</vt:lpstr>
      <vt:lpstr>Алгоритмическое обеспечение</vt:lpstr>
      <vt:lpstr>Алгоритмическое обеспечение</vt:lpstr>
      <vt:lpstr>Условия разработки, функционирования ПО</vt:lpstr>
      <vt:lpstr>Условия разработки, функционирования ПО</vt:lpstr>
      <vt:lpstr>Структура программного обеспечения</vt:lpstr>
      <vt:lpstr>Программная реализация подсистемы</vt:lpstr>
      <vt:lpstr>Программная реализация подсистемы</vt:lpstr>
      <vt:lpstr>Программная реализация подсистемы</vt:lpstr>
      <vt:lpstr>Результаты</vt:lpstr>
      <vt:lpstr>Результаты</vt:lpstr>
      <vt:lpstr>Результаты</vt:lpstr>
      <vt:lpstr>Результаты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Andrew Vorobiev</dc:creator>
  <cp:lastModifiedBy>Александр</cp:lastModifiedBy>
  <cp:revision>57</cp:revision>
  <dcterms:created xsi:type="dcterms:W3CDTF">2010-03-03T07:51:47Z</dcterms:created>
  <dcterms:modified xsi:type="dcterms:W3CDTF">2015-06-07T16:51:39Z</dcterms:modified>
</cp:coreProperties>
</file>