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63" r:id="rId4"/>
    <p:sldId id="257" r:id="rId5"/>
    <p:sldId id="260" r:id="rId6"/>
    <p:sldId id="261" r:id="rId7"/>
    <p:sldId id="286" r:id="rId8"/>
    <p:sldId id="264" r:id="rId9"/>
    <p:sldId id="265" r:id="rId10"/>
    <p:sldId id="267" r:id="rId11"/>
    <p:sldId id="268" r:id="rId12"/>
    <p:sldId id="271" r:id="rId13"/>
    <p:sldId id="272" r:id="rId14"/>
    <p:sldId id="273" r:id="rId15"/>
    <p:sldId id="287" r:id="rId16"/>
    <p:sldId id="280" r:id="rId17"/>
    <p:sldId id="275" r:id="rId18"/>
    <p:sldId id="276" r:id="rId19"/>
    <p:sldId id="284" r:id="rId20"/>
    <p:sldId id="285" r:id="rId21"/>
    <p:sldId id="288" r:id="rId22"/>
    <p:sldId id="278" r:id="rId23"/>
    <p:sldId id="277" r:id="rId24"/>
    <p:sldId id="281" r:id="rId25"/>
    <p:sldId id="274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9DC9B-C014-47B4-8B03-9D8BA2D4D633}" type="datetimeFigureOut">
              <a:rPr lang="en-US" smtClean="0"/>
              <a:t>5/18/2015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F9658-88A2-49D8-A4FE-7BE0E228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3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Opportunistic</a:t>
            </a:r>
            <a:r>
              <a:rPr lang="en-US" baseline="0" dirty="0" smtClean="0"/>
              <a:t> nature explains why </a:t>
            </a:r>
            <a:r>
              <a:rPr lang="en-US" baseline="0" dirty="0" err="1" smtClean="0"/>
              <a:t>nhst</a:t>
            </a:r>
            <a:r>
              <a:rPr lang="en-US" baseline="0" dirty="0" smtClean="0"/>
              <a:t> has those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F9658-88A2-49D8-A4FE-7BE0E2286C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6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Bayesian</a:t>
            </a:r>
            <a:r>
              <a:rPr lang="en-US" baseline="0" dirty="0" smtClean="0"/>
              <a:t> path is a smoothed/regularized version of the frequentist path. knowledge of prior is equivalent to set the right amount of smoothing/regularization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F9658-88A2-49D8-A4FE-7BE0E2286C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83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Frequentist</a:t>
            </a:r>
            <a:r>
              <a:rPr lang="en-US" baseline="0" dirty="0" smtClean="0"/>
              <a:t> and Bayesian reach to common conclusion, if they trust the doctor’s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F9658-88A2-49D8-A4FE-7BE0E2286C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62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these notation is to translate two sample hypothesis testing to one sample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F9658-88A2-49D8-A4FE-7BE0E2286C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76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08338-2DA3-4DB9-8B53-90D083BA48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25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F9658-88A2-49D8-A4FE-7BE0E2286C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Picture 12" descr="ExP_logo_noreflect_trans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06999" y="609600"/>
            <a:ext cx="741180" cy="4209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 descr="ExP_logo_noreflect_trans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06999" y="609600"/>
            <a:ext cx="741180" cy="4209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 descr="ExP_logo_noreflect_trans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06999" y="609600"/>
            <a:ext cx="741180" cy="4209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11" name="Picture 10" descr="ExP_logo_noreflect_trans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06999" y="609600"/>
            <a:ext cx="741180" cy="4209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pic>
        <p:nvPicPr>
          <p:cNvPr id="8" name="Picture 7" descr="ExP_logo_noreflect_trans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06999" y="609600"/>
            <a:ext cx="741180" cy="4209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 descr="ExP_logo_noreflect_trans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06999" y="609600"/>
            <a:ext cx="741180" cy="4209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 descr="ExP_logo_noreflect_trans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06999" y="609600"/>
            <a:ext cx="741180" cy="4209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 descr="ExP_logo_noreflect_trans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06999" y="609600"/>
            <a:ext cx="741180" cy="4209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 descr="ExP_logo_noreflect_trans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06999" y="609600"/>
            <a:ext cx="741180" cy="4209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 descr="ExP_logo_noreflect_trans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06999" y="609600"/>
            <a:ext cx="741180" cy="4209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 descr="ExP_logo_noreflect_trans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06999" y="609600"/>
            <a:ext cx="741180" cy="4209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alexdeng.github.i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 Bayesian Hypothesis Testing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61377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Alex Deng @ Microsoft 2015</a:t>
            </a:r>
          </a:p>
          <a:p>
            <a:r>
              <a:rPr lang="en-US" b="1" dirty="0"/>
              <a:t>The 1st Workshop on Offline and Online Evaluation of Web-based Services</a:t>
            </a:r>
          </a:p>
          <a:p>
            <a:endParaRPr lang="en-US" dirty="0"/>
          </a:p>
        </p:txBody>
      </p:sp>
      <p:pic>
        <p:nvPicPr>
          <p:cNvPr id="4" name="Picture 3" descr="ExP_logo_noreflect_trans_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34890" y="4685659"/>
            <a:ext cx="3247560" cy="184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44" y="5516006"/>
            <a:ext cx="931390" cy="9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6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Ground: the Twin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pregnant physicist knows she is having twin boys</a:t>
            </a:r>
          </a:p>
          <a:p>
            <a:r>
              <a:rPr lang="en-US" dirty="0" smtClean="0"/>
              <a:t>Identical twin or fraternal twin?</a:t>
            </a:r>
          </a:p>
          <a:p>
            <a:r>
              <a:rPr lang="en-US" dirty="0" smtClean="0"/>
              <a:t>Dr. says based on birth data, 1/3 twins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re identical and 2/3 are fraternal</a:t>
            </a:r>
          </a:p>
          <a:p>
            <a:pPr marL="0" indent="0">
              <a:buNone/>
            </a:pPr>
            <a:r>
              <a:rPr lang="en-US" dirty="0" smtClean="0"/>
              <a:t>Bayes Rule:</a:t>
            </a:r>
          </a:p>
          <a:p>
            <a:pPr marL="0" indent="0">
              <a:buNone/>
            </a:pPr>
            <a:r>
              <a:rPr lang="en-US" dirty="0" err="1" smtClean="0"/>
              <a:t>PriorOdds</a:t>
            </a:r>
            <a:r>
              <a:rPr lang="en-US" dirty="0" smtClean="0"/>
              <a:t>: P(Identical)/P(Fraternal) = ½</a:t>
            </a:r>
          </a:p>
          <a:p>
            <a:pPr marL="0" indent="0">
              <a:buNone/>
            </a:pPr>
            <a:r>
              <a:rPr lang="en-US" dirty="0" err="1" smtClean="0"/>
              <a:t>LikelihoodRatio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 err="1" smtClean="0"/>
              <a:t>Data|Identical</a:t>
            </a:r>
            <a:r>
              <a:rPr lang="en-US" dirty="0" smtClean="0"/>
              <a:t>)/P(</a:t>
            </a:r>
            <a:r>
              <a:rPr lang="en-US" dirty="0" err="1" smtClean="0"/>
              <a:t>Data|Fraternal</a:t>
            </a:r>
            <a:r>
              <a:rPr lang="en-US" dirty="0" smtClean="0"/>
              <a:t>) = </a:t>
            </a:r>
          </a:p>
          <a:p>
            <a:pPr marL="0" indent="0">
              <a:buNone/>
            </a:pPr>
            <a:r>
              <a:rPr lang="en-US" dirty="0" smtClean="0"/>
              <a:t>1/(1/2) = 2</a:t>
            </a:r>
          </a:p>
          <a:p>
            <a:pPr marL="0" indent="0">
              <a:buNone/>
            </a:pPr>
            <a:r>
              <a:rPr lang="en-US" dirty="0" smtClean="0"/>
              <a:t>Posterior Odds:</a:t>
            </a:r>
          </a:p>
          <a:p>
            <a:pPr marL="0" indent="0">
              <a:buNone/>
            </a:pPr>
            <a:r>
              <a:rPr lang="en-US" dirty="0" err="1" smtClean="0"/>
              <a:t>PriorOdds</a:t>
            </a:r>
            <a:r>
              <a:rPr lang="en-US" dirty="0" smtClean="0"/>
              <a:t> * </a:t>
            </a:r>
            <a:r>
              <a:rPr lang="en-US" dirty="0" err="1" smtClean="0"/>
              <a:t>LikelihoodRatio</a:t>
            </a:r>
            <a:r>
              <a:rPr lang="en-US" dirty="0" smtClean="0"/>
              <a:t> = 1</a:t>
            </a:r>
          </a:p>
          <a:p>
            <a:pPr marL="0" indent="0">
              <a:buNone/>
            </a:pPr>
            <a:r>
              <a:rPr lang="en-US" dirty="0" smtClean="0"/>
              <a:t>=&gt; P(</a:t>
            </a:r>
            <a:r>
              <a:rPr lang="en-US" dirty="0" err="1" smtClean="0"/>
              <a:t>Identical|Data</a:t>
            </a:r>
            <a:r>
              <a:rPr lang="en-US" dirty="0" smtClean="0"/>
              <a:t>) = P(</a:t>
            </a:r>
            <a:r>
              <a:rPr lang="en-US" dirty="0" err="1" smtClean="0"/>
              <a:t>Fraternal|Data</a:t>
            </a:r>
            <a:r>
              <a:rPr lang="en-US" dirty="0" smtClean="0"/>
              <a:t>) = 1/2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482" y="2521838"/>
            <a:ext cx="5341910" cy="325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8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to Hypothesis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</a:p>
          <a:p>
            <a:pPr lvl="1"/>
            <a:r>
              <a:rPr lang="en-US" dirty="0" smtClean="0"/>
              <a:t>Both are testing two hypotheses</a:t>
            </a:r>
          </a:p>
          <a:p>
            <a:pPr lvl="1"/>
            <a:r>
              <a:rPr lang="en-US" dirty="0" smtClean="0"/>
              <a:t>Both have some data observed</a:t>
            </a:r>
          </a:p>
          <a:p>
            <a:r>
              <a:rPr lang="en-US" dirty="0" smtClean="0"/>
              <a:t>Dissimilarities</a:t>
            </a:r>
          </a:p>
          <a:p>
            <a:pPr lvl="1"/>
            <a:r>
              <a:rPr lang="en-US" dirty="0" smtClean="0"/>
              <a:t>Twins: the variable of interest can be observed</a:t>
            </a:r>
          </a:p>
          <a:p>
            <a:pPr lvl="1"/>
            <a:r>
              <a:rPr lang="en-US" dirty="0" smtClean="0"/>
              <a:t>Testing: we never observe the variable of interest (Null or Alternative) </a:t>
            </a:r>
          </a:p>
          <a:p>
            <a:pPr lvl="2"/>
            <a:r>
              <a:rPr lang="en-US" dirty="0" smtClean="0"/>
              <a:t>we only observe metric movements, a noisy version of it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Dr’s</a:t>
            </a:r>
            <a:r>
              <a:rPr lang="en-US" dirty="0" smtClean="0"/>
              <a:t> input is critical in twin’s problem, it provides an objective prior assessment</a:t>
            </a:r>
          </a:p>
          <a:p>
            <a:r>
              <a:rPr lang="en-US" dirty="0" smtClean="0"/>
              <a:t>Do we have similar input in AB Testing?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1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Prior Objectively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How does the doctor know the prior?</a:t>
            </a:r>
          </a:p>
          <a:p>
            <a:r>
              <a:rPr lang="en-US" dirty="0" smtClean="0"/>
              <a:t>Historical Birth Data!</a:t>
            </a:r>
          </a:p>
          <a:p>
            <a:r>
              <a:rPr lang="en-US" dirty="0" smtClean="0"/>
              <a:t>Estimate the prior using frequentist methods, e.g. MLE, confidence interval,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we have historical experiments with oracle label, i.e. Null or Alternative, we can easily do the same thing to know prior P(Null) and P(Alternative)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Reality: we don’t have label, and also we don’t know the distribution of treatment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29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𝑡𝑠𝑡𝑎𝑡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rad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den>
                    </m:f>
                  </m:oMath>
                </a14:m>
                <a:r>
                  <a:rPr lang="en-US" dirty="0" smtClean="0"/>
                  <a:t> ,    </a:t>
                </a:r>
                <a:r>
                  <a:rPr lang="en-US" dirty="0" err="1" smtClean="0"/>
                  <a:t>NEff</a:t>
                </a:r>
                <a:r>
                  <a:rPr lang="en-US" dirty="0" smtClean="0"/>
                  <a:t> (effective sample size):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𝑁𝐶</m:t>
                            </m:r>
                          </m:den>
                        </m:f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Sigma (Pooled SD):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𝑁𝐸𝑓𝑓</m:t>
                        </m:r>
                      </m:e>
                    </m:rad>
                  </m:oMath>
                </a14:m>
                <a:r>
                  <a:rPr lang="en-US" dirty="0" smtClean="0"/>
                  <a:t> 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 (Effect Size)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𝑆𝑖𝑔𝑚𝑎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b="1" dirty="0" err="1"/>
                  <a:t>t</a:t>
                </a:r>
                <a:r>
                  <a:rPr lang="en-US" b="1" dirty="0" err="1" smtClean="0"/>
                  <a:t>stat</a:t>
                </a:r>
                <a:r>
                  <a:rPr lang="en-US" b="1" dirty="0" smtClean="0"/>
                  <a:t> =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𝑵𝑬𝒇𝒇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b="1" dirty="0" smtClean="0"/>
                  <a:t>     </a:t>
                </a:r>
                <a:r>
                  <a:rPr lang="en-US" sz="1600" i="1" dirty="0" smtClean="0"/>
                  <a:t>turn two sample into one sample problem</a:t>
                </a:r>
              </a:p>
              <a:p>
                <a:r>
                  <a:rPr lang="en-US" dirty="0" smtClean="0"/>
                  <a:t>E(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 (treatment effect scaled by Sigma)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Make more sense to put prior on effect size since it is scale-invariant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95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Group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Prior: Any Feature has</a:t>
                </a:r>
              </a:p>
              <a:p>
                <a:pPr lvl="1"/>
                <a:r>
                  <a:rPr lang="en-US" dirty="0" smtClean="0"/>
                  <a:t>P(H1) = p to have an effect</a:t>
                </a:r>
              </a:p>
              <a:p>
                <a:pPr lvl="1"/>
                <a:r>
                  <a:rPr lang="en-US" dirty="0" smtClean="0"/>
                  <a:t>P(H0) = 1-p to be flat</a:t>
                </a:r>
              </a:p>
              <a:p>
                <a:r>
                  <a:rPr lang="en-US" dirty="0" smtClean="0"/>
                  <a:t>Under H0,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Under H1,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(normal for practical simplicity, could be any distribution)</a:t>
                </a:r>
              </a:p>
              <a:p>
                <a:r>
                  <a:rPr lang="en-US" dirty="0" smtClean="0"/>
                  <a:t>We observe: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Sigma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𝑁𝐸𝑓𝑓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(given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Things to inference:</a:t>
                </a:r>
              </a:p>
              <a:p>
                <a:pPr lvl="1"/>
                <a:r>
                  <a:rPr lang="en-US" dirty="0" smtClean="0"/>
                  <a:t>Based on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,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</m:d>
                  </m:oMath>
                </a14:m>
                <a:r>
                  <a:rPr lang="en-US" b="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What is the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given the observation?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1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a set of historical experiment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we know the label(H0 or H1), we can estimate p and V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we know p and V, we can estimate P(H1|Data) and P(H0|Data) for each historical experiment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P(H1|Data</a:t>
            </a:r>
            <a:r>
              <a:rPr lang="en-US" dirty="0"/>
              <a:t>) and P(H0|Data</a:t>
            </a:r>
            <a:r>
              <a:rPr lang="en-US" dirty="0" smtClean="0"/>
              <a:t>) are like Soft-Label/Fuzzy-Label in step 1. We can iterate between 1 and 2 until convergence!</a:t>
            </a:r>
          </a:p>
          <a:p>
            <a:r>
              <a:rPr lang="en-US" dirty="0" smtClean="0"/>
              <a:t>This is classic Expectation-Maximization!</a:t>
            </a:r>
          </a:p>
          <a:p>
            <a:r>
              <a:rPr lang="en-US" dirty="0" smtClean="0"/>
              <a:t>Converge to MLE of p and V</a:t>
            </a:r>
          </a:p>
          <a:p>
            <a:pPr lvl="1"/>
            <a:r>
              <a:rPr lang="en-US" dirty="0" smtClean="0"/>
              <a:t>Called MLE-II(MLE of hyper-parameter) or Empirical Bayes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157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K-means(Bishop)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266" y="1291607"/>
            <a:ext cx="7961489" cy="531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I randomly simulate data from H0, can this algorithm converges to P(H0) = 100%?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I randomly simulate x% from H0 and 1-x% from H1 with a given V, can this algorithm converge to P(H1)=x% and V = V?</a:t>
            </a:r>
          </a:p>
          <a:p>
            <a:endParaRPr lang="en-US" dirty="0"/>
          </a:p>
          <a:p>
            <a:r>
              <a:rPr lang="en-US" dirty="0" smtClean="0"/>
              <a:t>Answer in general is yes if we have more than 1000 historical data points. Estimation is also reasonable for more than 200 historical data points</a:t>
            </a:r>
          </a:p>
          <a:p>
            <a:pPr lvl="1"/>
            <a:r>
              <a:rPr lang="en-US" dirty="0" smtClean="0"/>
              <a:t>This is properties of MLE, as this algorithm estimates MLE and MLE is consistent</a:t>
            </a:r>
          </a:p>
          <a:p>
            <a:pPr lvl="1"/>
            <a:r>
              <a:rPr lang="en-US" dirty="0" smtClean="0"/>
              <a:t>For 1, we need to bound V away from 0. otherwise H1 = H0 and there is no way to separate these two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set up: </a:t>
            </a:r>
            <a:r>
              <a:rPr lang="en-US" dirty="0" err="1" smtClean="0"/>
              <a:t>NEff</a:t>
            </a:r>
            <a:r>
              <a:rPr lang="en-US" dirty="0" smtClean="0"/>
              <a:t> (effective sample size) = 1E6 </a:t>
            </a:r>
          </a:p>
          <a:p>
            <a:r>
              <a:rPr lang="en-US" dirty="0" smtClean="0"/>
              <a:t>P(H0) = 100%</a:t>
            </a:r>
          </a:p>
          <a:p>
            <a:pPr lvl="1"/>
            <a:r>
              <a:rPr lang="en-US" dirty="0" smtClean="0"/>
              <a:t>N here is the number of historical data points</a:t>
            </a:r>
          </a:p>
          <a:p>
            <a:r>
              <a:rPr lang="en-US" dirty="0" smtClean="0"/>
              <a:t>P(H0) and P(H1) mixed</a:t>
            </a:r>
          </a:p>
          <a:p>
            <a:pPr lvl="1"/>
            <a:r>
              <a:rPr lang="en-US" dirty="0" smtClean="0"/>
              <a:t>Varying V, the larger the V, the easier the problem</a:t>
            </a:r>
          </a:p>
          <a:p>
            <a:pPr lvl="1"/>
            <a:r>
              <a:rPr lang="en-US" dirty="0" smtClean="0"/>
              <a:t>We vary V by changing k where V = k*1/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NEff</a:t>
            </a:r>
            <a:r>
              <a:rPr lang="en-US" dirty="0" smtClean="0"/>
              <a:t>), see later for intuition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185" y="2417415"/>
            <a:ext cx="3414676" cy="6015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35" y="4560814"/>
            <a:ext cx="4882243" cy="1858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387" y="4612395"/>
            <a:ext cx="4973819" cy="18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Bing Results/Presentation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309708"/>
              </p:ext>
            </p:extLst>
          </p:nvPr>
        </p:nvGraphicFramePr>
        <p:xfrm>
          <a:off x="490750" y="1534228"/>
          <a:ext cx="1826760" cy="34290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08920"/>
                <a:gridCol w="608920"/>
                <a:gridCol w="60892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Metric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P(H0)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P(H1)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X1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97.63%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90.60%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9.40%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98.77%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78.55%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21.45%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97.41%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97.75%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64.50%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85.73%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14.27%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98.35%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89.25%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10.75%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81.02%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18.98%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73.79%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26.21%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65.57%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34.43%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71.18%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28.82%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66.74%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33.26%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X17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68.12%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31.88%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96548" y="1534228"/>
            <a:ext cx="64314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Engagement Metrics harder to move, e.g. active days per user, visits per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Revenue easier to move than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Signals on a module or part of page much easier to move than whole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Capping metrics for highly skewed distribution increased sensitivity (KDD 2013, Online Controlled Experiments at Large Scale)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Variance Reduction method helps (CUPED, WSDM 2013)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Different devices, product areas have different priors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863539"/>
              </p:ext>
            </p:extLst>
          </p:nvPr>
        </p:nvGraphicFramePr>
        <p:xfrm>
          <a:off x="2546915" y="1534228"/>
          <a:ext cx="2095500" cy="9525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09600"/>
                <a:gridCol w="8763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Device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Metric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PFlat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Mobile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66.07%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Desktop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81.02%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Mobile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X(Capped)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61.85%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Desktop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X(Capped)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75.19%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730" y="4821440"/>
            <a:ext cx="68103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309" y="285749"/>
            <a:ext cx="64484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09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8528"/>
          </a:xfrm>
        </p:spPr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22625"/>
            <a:ext cx="8946541" cy="51947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How to pick a historical experiment corpus?</a:t>
            </a:r>
          </a:p>
          <a:p>
            <a:r>
              <a:rPr lang="en-US" dirty="0" smtClean="0"/>
              <a:t>Ideally, you want a corpus that represents the type of experiment you are running</a:t>
            </a:r>
          </a:p>
          <a:p>
            <a:r>
              <a:rPr lang="en-US" dirty="0" smtClean="0"/>
              <a:t>This is like matching in observational data causal inference. Practically, we can just use product area and type of treatments, e.g. UX change, </a:t>
            </a:r>
            <a:r>
              <a:rPr lang="en-US" dirty="0" err="1"/>
              <a:t>A</a:t>
            </a:r>
            <a:r>
              <a:rPr lang="en-US" dirty="0" err="1" smtClean="0"/>
              <a:t>lgo</a:t>
            </a:r>
            <a:r>
              <a:rPr lang="en-US" dirty="0" smtClean="0"/>
              <a:t> change or </a:t>
            </a:r>
            <a:r>
              <a:rPr lang="en-US" dirty="0" err="1" smtClean="0"/>
              <a:t>Perf</a:t>
            </a:r>
            <a:r>
              <a:rPr lang="en-US" dirty="0" smtClean="0"/>
              <a:t> change</a:t>
            </a:r>
          </a:p>
          <a:p>
            <a:pPr marL="0" indent="0">
              <a:buNone/>
            </a:pPr>
            <a:r>
              <a:rPr lang="en-US" sz="2800" dirty="0" smtClean="0"/>
              <a:t>Why should I believe my experiment now is “like” those from a year ago?</a:t>
            </a:r>
          </a:p>
          <a:p>
            <a:r>
              <a:rPr lang="en-US" dirty="0" smtClean="0"/>
              <a:t>Even for the same product area, your success rate might change. So some kind of time-dependent weighting might be needed in areas where a lot of changes are going on. </a:t>
            </a:r>
          </a:p>
          <a:p>
            <a:pPr marL="0" indent="0">
              <a:buNone/>
            </a:pPr>
            <a:r>
              <a:rPr lang="en-US" sz="2800" dirty="0" smtClean="0"/>
              <a:t>Any other distributions for effect size beyond normal?</a:t>
            </a:r>
          </a:p>
          <a:p>
            <a:r>
              <a:rPr lang="en-US" dirty="0" smtClean="0"/>
              <a:t>Maybe the real distribution has heavier tail. In theory you can use any parametric model and learn parameters. But more parameters mean you need more historical data to get a good estimation.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48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if my historical data is limited</a:t>
            </a:r>
          </a:p>
          <a:p>
            <a:r>
              <a:rPr lang="en-US" dirty="0" smtClean="0"/>
              <a:t>Classic cold start problem. One solution is to use full Bayesian, put a prior on prior. EM -&gt; </a:t>
            </a:r>
            <a:r>
              <a:rPr lang="en-US" dirty="0" err="1" smtClean="0"/>
              <a:t>Variational</a:t>
            </a:r>
            <a:r>
              <a:rPr lang="en-US" dirty="0" smtClean="0"/>
              <a:t> Bayes</a:t>
            </a:r>
          </a:p>
          <a:p>
            <a:r>
              <a:rPr lang="en-US" dirty="0" smtClean="0"/>
              <a:t>Intuitively this is like start with “population mean” and gradually converge to the true “subgroup mean”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56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Bayesian framework provides a unified framework that solves many pathologies of Frequentist NHST</a:t>
            </a:r>
          </a:p>
          <a:p>
            <a:pPr lvl="1"/>
            <a:r>
              <a:rPr lang="en-US" dirty="0" smtClean="0"/>
              <a:t>Multiple Testing, optional stopping</a:t>
            </a:r>
          </a:p>
          <a:p>
            <a:r>
              <a:rPr lang="en-US" dirty="0" smtClean="0"/>
              <a:t>Choice of prior is critical</a:t>
            </a:r>
          </a:p>
          <a:p>
            <a:r>
              <a:rPr lang="en-US" dirty="0" smtClean="0"/>
              <a:t>For online A/B Testing at scale, we are in a unique position where we can unify Bayesian and Frequentist method by learning prior objectively using historical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28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  <a:r>
              <a:rPr lang="en-US" dirty="0"/>
              <a:t>paper available at </a:t>
            </a:r>
            <a:r>
              <a:rPr lang="en-US" dirty="0" smtClean="0">
                <a:hlinkClick r:id="rId2" action="ppaction://hlinkfile"/>
              </a:rPr>
              <a:t>alexdeng.github.io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527" y="1162268"/>
            <a:ext cx="3759388" cy="4253903"/>
          </a:xfrm>
          <a:prstGeom prst="rect">
            <a:avLst/>
          </a:prstGeom>
        </p:spPr>
      </p:pic>
      <p:pic>
        <p:nvPicPr>
          <p:cNvPr id="5" name="Picture 4" descr="ExP_logo_noreflect_trans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34890" y="4685659"/>
            <a:ext cx="3247560" cy="1844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44" y="5516006"/>
            <a:ext cx="931390" cy="9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64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61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p and V from historical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For each metric, put historical data together into a dataset,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𝑁𝐸𝑓𝑓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𝑡𝑠𝑡𝑎𝑡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Initial guess: p=0.5, V = 1</a:t>
                </a:r>
              </a:p>
              <a:p>
                <a:r>
                  <a:rPr lang="en-US" dirty="0" smtClean="0"/>
                  <a:t>For each data point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</a:t>
                </a:r>
                <a:r>
                  <a:rPr lang="en-US" dirty="0" smtClean="0"/>
                  <a:t>alculate P(data_i|H1) and P(data_i|H0) using V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Calculate P(H1|data_i) using Bayes Rule and p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P&lt;- average P(H1|data_i) from 2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Estimate V using weight P(data_i|H1)</a:t>
                </a: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𝑁𝐸𝑓𝑓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1)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𝑁𝐸𝑓𝑓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 estimated from data with weight</a:t>
                </a:r>
              </a:p>
              <a:p>
                <a:r>
                  <a:rPr lang="en-US" dirty="0" smtClean="0"/>
                  <a:t>Iterate until converge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80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4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k-means (via Expectation-Maximization)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Two 2d normal distribution, with unknown mean and variance(matrix)</a:t>
                </a:r>
              </a:p>
              <a:p>
                <a:pPr marL="0" indent="0">
                  <a:buNone/>
                </a:pPr>
                <a:r>
                  <a:rPr lang="en-US" dirty="0" smtClean="0"/>
                  <a:t>Problem: cluster data in to these two distribution(red and yellow), as well as estimate mean and variance of the two distribution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Algorithm:</a:t>
                </a:r>
              </a:p>
              <a:p>
                <a:r>
                  <a:rPr lang="en-US" sz="2000" dirty="0" smtClean="0"/>
                  <a:t>Initial guess of parameter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 smtClean="0"/>
                  <a:t> (means and variances)</a:t>
                </a:r>
              </a:p>
              <a:p>
                <a:r>
                  <a:rPr lang="en-US" dirty="0" smtClean="0"/>
                  <a:t>For each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compute pi = P(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 smtClean="0"/>
                  <a:t>blue|data_i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)</a:t>
                </a:r>
              </a:p>
              <a:p>
                <a:pPr lvl="1"/>
                <a:r>
                  <a:rPr lang="en-US" dirty="0" smtClean="0"/>
                  <a:t>Given pi,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dirty="0" smtClean="0"/>
                  <a:t> (weighted average/soft)</a:t>
                </a:r>
              </a:p>
              <a:p>
                <a:r>
                  <a:rPr lang="en-US" b="0" dirty="0" smtClean="0"/>
                  <a:t>Iterate until converge</a:t>
                </a:r>
              </a:p>
              <a:p>
                <a:endParaRPr lang="en-US" b="0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 rotWithShape="0">
                <a:blip r:embed="rId2"/>
                <a:stretch>
                  <a:fillRect l="-1217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44" y="3127628"/>
            <a:ext cx="4073878" cy="34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1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Crazy? Not Entirely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Many published research findings found not reproducible. </a:t>
            </a:r>
          </a:p>
          <a:p>
            <a:pPr lvl="1"/>
            <a:r>
              <a:rPr lang="en-US" dirty="0" smtClean="0"/>
              <a:t>Notable/Surprising results even more so</a:t>
            </a:r>
          </a:p>
          <a:p>
            <a:pPr marL="457200" lvl="1" indent="0">
              <a:buNone/>
            </a:pPr>
            <a:r>
              <a:rPr lang="en-US" dirty="0"/>
              <a:t>“The fluctuating female vote: Politics, religion, and the ovulatory cycle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P-value hack</a:t>
            </a:r>
          </a:p>
          <a:p>
            <a:pPr lvl="1"/>
            <a:r>
              <a:rPr lang="en-US" dirty="0" smtClean="0"/>
              <a:t>Multiple testing: different testing methods used by different groups of researchers repeatedly on the same data</a:t>
            </a:r>
          </a:p>
          <a:p>
            <a:pPr lvl="1"/>
            <a:r>
              <a:rPr lang="en-US" dirty="0" smtClean="0"/>
              <a:t>Optional stopping: stop recruiting subjects once the test is “statistically significant”</a:t>
            </a:r>
          </a:p>
          <a:p>
            <a:r>
              <a:rPr lang="en-US" dirty="0" smtClean="0"/>
              <a:t>File Drawer Effect and Publication Bias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318" y="5482854"/>
            <a:ext cx="4095399" cy="76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7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Pathology of </a:t>
            </a:r>
            <a:r>
              <a:rPr lang="en-US" b="1" dirty="0" smtClean="0"/>
              <a:t>N</a:t>
            </a:r>
            <a:r>
              <a:rPr lang="en-US" dirty="0" smtClean="0"/>
              <a:t>ull </a:t>
            </a:r>
            <a:r>
              <a:rPr lang="en-US" b="1" dirty="0" smtClean="0"/>
              <a:t>H</a:t>
            </a:r>
            <a:r>
              <a:rPr lang="en-US" dirty="0" smtClean="0"/>
              <a:t>ypothesis </a:t>
            </a:r>
            <a:r>
              <a:rPr lang="en-US" b="1" dirty="0" smtClean="0"/>
              <a:t>S</a:t>
            </a:r>
            <a:r>
              <a:rPr lang="en-US" dirty="0" smtClean="0"/>
              <a:t>tatistical </a:t>
            </a:r>
            <a:r>
              <a:rPr lang="en-US" b="1" dirty="0" smtClean="0"/>
              <a:t>T</a:t>
            </a:r>
            <a:r>
              <a:rPr lang="en-US" dirty="0" smtClean="0"/>
              <a:t>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Null and Alternative is asymmetric.</a:t>
            </a:r>
          </a:p>
          <a:p>
            <a:pPr lvl="1"/>
            <a:r>
              <a:rPr lang="en-US" dirty="0"/>
              <a:t>Test only try to reject null, and gather evidence against the </a:t>
            </a:r>
            <a:r>
              <a:rPr lang="en-US" dirty="0" smtClean="0"/>
              <a:t>null</a:t>
            </a:r>
            <a:endParaRPr lang="en-US" dirty="0"/>
          </a:p>
          <a:p>
            <a:pPr lvl="1"/>
            <a:r>
              <a:rPr lang="en-US" dirty="0"/>
              <a:t>Even with infinite data, will never accept the null with 100% confidence</a:t>
            </a:r>
          </a:p>
          <a:p>
            <a:r>
              <a:rPr lang="en-US" dirty="0"/>
              <a:t>Multiple testing</a:t>
            </a:r>
          </a:p>
          <a:p>
            <a:r>
              <a:rPr lang="en-US" dirty="0" smtClean="0"/>
              <a:t>Optional Stopping/Early stopping</a:t>
            </a:r>
          </a:p>
          <a:p>
            <a:r>
              <a:rPr lang="en-US" dirty="0" smtClean="0"/>
              <a:t>“Genuine” Prior information not used</a:t>
            </a:r>
          </a:p>
          <a:p>
            <a:pPr lvl="1"/>
            <a:r>
              <a:rPr lang="en-US" dirty="0" smtClean="0"/>
              <a:t>Researchers motivated to publish counter-intuitive results, which are more often not reproducible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2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 smtClean="0"/>
              <a:t>Frequentist NHST’s philosophy is </a:t>
            </a:r>
            <a:r>
              <a:rPr lang="en-US" sz="3600" b="1" dirty="0" smtClean="0"/>
              <a:t>opportunistic</a:t>
            </a:r>
          </a:p>
          <a:p>
            <a:pPr marL="0" indent="0" algn="ctr">
              <a:buNone/>
            </a:pPr>
            <a:r>
              <a:rPr lang="en-US" sz="2800" dirty="0" smtClean="0"/>
              <a:t>-</a:t>
            </a:r>
            <a:r>
              <a:rPr lang="en-US" dirty="0"/>
              <a:t>Brad</a:t>
            </a:r>
            <a:r>
              <a:rPr lang="en-US" sz="2800" dirty="0" smtClean="0"/>
              <a:t> </a:t>
            </a:r>
            <a:r>
              <a:rPr lang="en-US" dirty="0" err="1" smtClean="0"/>
              <a:t>Efron</a:t>
            </a:r>
            <a:r>
              <a:rPr lang="en-US" dirty="0" smtClean="0"/>
              <a:t>,</a:t>
            </a:r>
            <a:r>
              <a:rPr lang="en-US" sz="2800" dirty="0" smtClean="0"/>
              <a:t> </a:t>
            </a:r>
            <a:r>
              <a:rPr lang="en-US" dirty="0"/>
              <a:t>A 250-YEAR </a:t>
            </a:r>
            <a:r>
              <a:rPr lang="en-US" dirty="0" smtClean="0"/>
              <a:t>ARGUMENT</a:t>
            </a:r>
            <a:r>
              <a:rPr lang="en-US" dirty="0"/>
              <a:t>: BELIEF, BEHAVIOR, AND THE BOOTSTRAP</a:t>
            </a:r>
          </a:p>
        </p:txBody>
      </p:sp>
    </p:spTree>
    <p:extLst>
      <p:ext uri="{BB962C8B-B14F-4D97-AF65-F5344CB8AC3E}">
        <p14:creationId xmlns:p14="http://schemas.microsoft.com/office/powerpoint/2010/main" val="404529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Frequentist vs Bayesian: Two Trial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Frequentist:</a:t>
            </a:r>
          </a:p>
          <a:p>
            <a:pPr lvl="1"/>
            <a:r>
              <a:rPr lang="en-US" sz="2100" dirty="0" smtClean="0"/>
              <a:t>One group of jury, with </a:t>
            </a:r>
            <a:r>
              <a:rPr lang="en-US" sz="2100" b="1" dirty="0"/>
              <a:t>presumption of </a:t>
            </a:r>
            <a:r>
              <a:rPr lang="en-US" sz="2100" b="1" dirty="0" smtClean="0"/>
              <a:t>innocence</a:t>
            </a:r>
            <a:r>
              <a:rPr lang="en-US" sz="2100" dirty="0" smtClean="0"/>
              <a:t>, reckoning evidence of being guilty</a:t>
            </a:r>
          </a:p>
          <a:p>
            <a:r>
              <a:rPr lang="en-US" sz="2400" dirty="0" smtClean="0"/>
              <a:t>Bayesian:</a:t>
            </a:r>
          </a:p>
          <a:p>
            <a:pPr lvl="1"/>
            <a:r>
              <a:rPr lang="en-US" sz="1900" dirty="0" smtClean="0"/>
              <a:t>Two groups of jury, one reckon the evidence of being guilty, the other reckon the evidence of being innocent</a:t>
            </a:r>
          </a:p>
          <a:p>
            <a:pPr lvl="1"/>
            <a:r>
              <a:rPr lang="en-US" sz="1900" dirty="0" smtClean="0"/>
              <a:t>Judge make final decision based on decisions of both jury, together with prior belief</a:t>
            </a:r>
          </a:p>
          <a:p>
            <a:r>
              <a:rPr lang="en-US" sz="2200" dirty="0" smtClean="0"/>
              <a:t>Benefit of two jury system</a:t>
            </a:r>
          </a:p>
          <a:p>
            <a:pPr lvl="1"/>
            <a:r>
              <a:rPr lang="en-US" dirty="0" smtClean="0"/>
              <a:t>Symmetry</a:t>
            </a:r>
          </a:p>
          <a:p>
            <a:pPr lvl="1"/>
            <a:r>
              <a:rPr lang="en-US" sz="1900" dirty="0" smtClean="0"/>
              <a:t>Principled, not opportunistic anymore. Think multiple testing, both two groups of jury will share the same multiple testing dividend and the judge can still make a balanced call</a:t>
            </a:r>
          </a:p>
          <a:p>
            <a:pPr lvl="1"/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428335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Two Sample Hypothesis 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1. H0 and H1, with prior odds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𝑃𝑟𝑖𝑜𝑟𝑂𝑑𝑑𝑠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2. Given observations, likelihood ratio(Bayes Factor)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𝐷𝑎𝑡𝑎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𝐷𝑎𝑡𝑎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3. Bayes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𝐷𝑎𝑡𝑎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𝐷𝑎𝑡𝑎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𝑃𝑟𝑖𝑜𝑟𝑂𝑑𝑑𝑠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𝐷𝑎𝑡𝑎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𝐷𝑎𝑡𝑎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9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76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Multiple testing</a:t>
            </a:r>
          </a:p>
          <a:p>
            <a:r>
              <a:rPr lang="en-US" dirty="0" smtClean="0"/>
              <a:t>Optional stopping/early stopping</a:t>
            </a:r>
          </a:p>
          <a:p>
            <a:pPr lvl="1"/>
            <a:r>
              <a:rPr lang="en-US" dirty="0" smtClean="0"/>
              <a:t>Smoothing /Regularization</a:t>
            </a:r>
          </a:p>
          <a:p>
            <a:r>
              <a:rPr lang="en-US" dirty="0" smtClean="0"/>
              <a:t>Useful Prior information</a:t>
            </a:r>
          </a:p>
          <a:p>
            <a:pPr lvl="1"/>
            <a:r>
              <a:rPr lang="en-US" dirty="0" err="1" smtClean="0"/>
              <a:t>Twyman’s</a:t>
            </a:r>
            <a:r>
              <a:rPr lang="en-US" dirty="0" smtClean="0"/>
              <a:t> law “</a:t>
            </a:r>
            <a:r>
              <a:rPr lang="en-US" b="1" dirty="0"/>
              <a:t>Any piece of data or evidence that looks interesting or unusual is probably wrong</a:t>
            </a:r>
            <a:r>
              <a:rPr lang="en-US" b="1" dirty="0" smtClean="0"/>
              <a:t>!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More intuitive result</a:t>
            </a:r>
          </a:p>
          <a:p>
            <a:pPr lvl="1"/>
            <a:r>
              <a:rPr lang="en-US" dirty="0" smtClean="0"/>
              <a:t>P-value </a:t>
            </a:r>
            <a:r>
              <a:rPr lang="en-US" smtClean="0"/>
              <a:t>often misunderstood</a:t>
            </a:r>
            <a:endParaRPr lang="en-US" dirty="0" smtClean="0"/>
          </a:p>
          <a:p>
            <a:pPr lvl="1"/>
            <a:r>
              <a:rPr lang="en-US" dirty="0" smtClean="0"/>
              <a:t>Business executives and engineers naturally understand P(H1|Data)</a:t>
            </a:r>
          </a:p>
          <a:p>
            <a:r>
              <a:rPr lang="en-US" dirty="0" smtClean="0"/>
              <a:t>Accepting the Null</a:t>
            </a:r>
          </a:p>
          <a:p>
            <a:r>
              <a:rPr lang="en-US" dirty="0" smtClean="0"/>
              <a:t>Meta Analysis: combine results from different studies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1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Everyone Is a Bayesian?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is often subjective, </a:t>
            </a:r>
            <a:r>
              <a:rPr lang="en-US" dirty="0"/>
              <a:t>Conjugate prior often used for </a:t>
            </a:r>
            <a:r>
              <a:rPr lang="en-US" dirty="0" smtClean="0"/>
              <a:t>closed formula</a:t>
            </a:r>
          </a:p>
          <a:p>
            <a:r>
              <a:rPr lang="en-US" dirty="0" smtClean="0"/>
              <a:t>So called “non-informative” priors are never truly informative</a:t>
            </a:r>
          </a:p>
          <a:p>
            <a:pPr lvl="1"/>
            <a:r>
              <a:rPr lang="en-US" dirty="0" smtClean="0"/>
              <a:t>Lindley’s Paradox: uniform prior carries a lot of information</a:t>
            </a:r>
          </a:p>
          <a:p>
            <a:r>
              <a:rPr lang="en-US" dirty="0" smtClean="0"/>
              <a:t>Many above Bayesian Advantages only applies when we know the </a:t>
            </a:r>
            <a:r>
              <a:rPr lang="en-US" b="1" dirty="0" smtClean="0"/>
              <a:t>true prior(genuine prior)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03077" y="4366340"/>
            <a:ext cx="5895838" cy="2282590"/>
            <a:chOff x="646111" y="2175186"/>
            <a:chExt cx="10837484" cy="4195762"/>
          </a:xfrm>
        </p:grpSpPr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111" y="2175186"/>
              <a:ext cx="5446334" cy="419576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2445" y="2175186"/>
              <a:ext cx="5391150" cy="411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5336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256</TotalTime>
  <Words>1517</Words>
  <Application>Microsoft Office PowerPoint</Application>
  <PresentationFormat>Widescreen</PresentationFormat>
  <Paragraphs>255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Century Gothic</vt:lpstr>
      <vt:lpstr>Wingdings 3</vt:lpstr>
      <vt:lpstr>Ion</vt:lpstr>
      <vt:lpstr>Objective Bayesian Hypothesis Testing </vt:lpstr>
      <vt:lpstr>PowerPoint Presentation</vt:lpstr>
      <vt:lpstr>Crazy? Not Entirely</vt:lpstr>
      <vt:lpstr>Pathology of Null Hypothesis Statistical Testing</vt:lpstr>
      <vt:lpstr>PowerPoint Presentation</vt:lpstr>
      <vt:lpstr>Frequentist vs Bayesian: Two Trial Systems</vt:lpstr>
      <vt:lpstr>Bayesian Two Sample Hypothesis Testing</vt:lpstr>
      <vt:lpstr>Bayesian Advantages</vt:lpstr>
      <vt:lpstr>Why Not Everyone Is a Bayesian?</vt:lpstr>
      <vt:lpstr>Common Ground: the Twin Problem</vt:lpstr>
      <vt:lpstr>Compare to Hypothesis Testing</vt:lpstr>
      <vt:lpstr>Learning Prior Objectively</vt:lpstr>
      <vt:lpstr>Notation</vt:lpstr>
      <vt:lpstr>Two Group Model</vt:lpstr>
      <vt:lpstr>Model Fit</vt:lpstr>
      <vt:lpstr>Soft K-means(Bishop)</vt:lpstr>
      <vt:lpstr>Does it work?</vt:lpstr>
      <vt:lpstr>Simulation Results</vt:lpstr>
      <vt:lpstr>Bing Results/Presentation</vt:lpstr>
      <vt:lpstr>FAQ</vt:lpstr>
      <vt:lpstr>FAQ</vt:lpstr>
      <vt:lpstr>Conclusion</vt:lpstr>
      <vt:lpstr>Question?</vt:lpstr>
      <vt:lpstr>Appendix</vt:lpstr>
      <vt:lpstr>Learn p and V from historical data</vt:lpstr>
      <vt:lpstr>Soft k-means (via Expectation-Maximization)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 AB </dc:title>
  <dc:creator>Alex Deng</dc:creator>
  <cp:lastModifiedBy>Alex Deng</cp:lastModifiedBy>
  <cp:revision>136</cp:revision>
  <dcterms:created xsi:type="dcterms:W3CDTF">2015-05-02T20:43:23Z</dcterms:created>
  <dcterms:modified xsi:type="dcterms:W3CDTF">2015-05-18T07:36:33Z</dcterms:modified>
</cp:coreProperties>
</file>