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5"/>
  </p:notesMasterIdLst>
  <p:sldIdLst>
    <p:sldId id="302" r:id="rId2"/>
    <p:sldId id="257" r:id="rId3"/>
    <p:sldId id="258" r:id="rId4"/>
    <p:sldId id="259" r:id="rId5"/>
    <p:sldId id="260" r:id="rId6"/>
    <p:sldId id="303" r:id="rId7"/>
    <p:sldId id="304" r:id="rId8"/>
    <p:sldId id="305" r:id="rId9"/>
    <p:sldId id="306" r:id="rId10"/>
    <p:sldId id="309" r:id="rId11"/>
    <p:sldId id="308" r:id="rId12"/>
    <p:sldId id="297" r:id="rId13"/>
    <p:sldId id="298" r:id="rId14"/>
  </p:sldIdLst>
  <p:sldSz cx="12192000" cy="6858000"/>
  <p:notesSz cx="6858000" cy="9144000"/>
  <p:embeddedFontLst>
    <p:embeddedFont>
      <p:font typeface="Abril Fatface" panose="02000503000000020003" pitchFamily="2" charset="0"/>
      <p:regular r:id="rId16"/>
    </p:embeddedFont>
    <p:embeddedFont>
      <p:font typeface="Barlow Condensed" panose="00000506000000000000" pitchFamily="2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Ultima Pro Black" panose="02000000000000000000" charset="-5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003A"/>
    <a:srgbClr val="1B0022"/>
    <a:srgbClr val="400052"/>
    <a:srgbClr val="F1D46E"/>
    <a:srgbClr val="F2F2F2"/>
    <a:srgbClr val="3F0083"/>
    <a:srgbClr val="E31E25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4475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2764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990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bb422312b2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bb422312b2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b422312b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b422312b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b422312b2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b422312b2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b422312b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b422312b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b422312b2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b422312b2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bb422312b2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bb422312b2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087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979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520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1339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title"/>
          </p:nvPr>
        </p:nvSpPr>
        <p:spPr>
          <a:xfrm>
            <a:off x="1904425" y="2574575"/>
            <a:ext cx="8054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None/>
              <a:defRPr sz="7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8" name="Google Shape;128;p2"/>
          <p:cNvSpPr txBox="1">
            <a:spLocks noGrp="1"/>
          </p:cNvSpPr>
          <p:nvPr>
            <p:ph type="subTitle" idx="1"/>
          </p:nvPr>
        </p:nvSpPr>
        <p:spPr>
          <a:xfrm>
            <a:off x="1605275" y="5968600"/>
            <a:ext cx="8726700" cy="7179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Questions">
  <p:cSld name="CUSTOM_18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>
            <a:spLocks noGrp="1"/>
          </p:cNvSpPr>
          <p:nvPr>
            <p:ph type="title"/>
          </p:nvPr>
        </p:nvSpPr>
        <p:spPr>
          <a:xfrm>
            <a:off x="1397829" y="19451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132" name="Google Shape;132;p3"/>
          <p:cNvSpPr txBox="1">
            <a:spLocks noGrp="1"/>
          </p:cNvSpPr>
          <p:nvPr>
            <p:ph type="subTitle" idx="1"/>
          </p:nvPr>
        </p:nvSpPr>
        <p:spPr>
          <a:xfrm>
            <a:off x="1397825" y="2321425"/>
            <a:ext cx="9422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500"/>
              <a:buNone/>
              <a:defRPr sz="1500"/>
            </a:lvl9pPr>
          </a:lstStyle>
          <a:p>
            <a:endParaRPr dirty="0"/>
          </a:p>
        </p:txBody>
      </p:sp>
      <p:sp>
        <p:nvSpPr>
          <p:cNvPr id="133" name="Google Shape;133;p3"/>
          <p:cNvSpPr txBox="1">
            <a:spLocks noGrp="1"/>
          </p:cNvSpPr>
          <p:nvPr>
            <p:ph type="body" idx="2"/>
          </p:nvPr>
        </p:nvSpPr>
        <p:spPr>
          <a:xfrm>
            <a:off x="1514100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134" name="Google Shape;134;p3"/>
          <p:cNvSpPr txBox="1">
            <a:spLocks noGrp="1"/>
          </p:cNvSpPr>
          <p:nvPr>
            <p:ph type="body" idx="3"/>
          </p:nvPr>
        </p:nvSpPr>
        <p:spPr>
          <a:xfrm>
            <a:off x="4777638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135" name="Google Shape;135;p3"/>
          <p:cNvSpPr txBox="1">
            <a:spLocks noGrp="1"/>
          </p:cNvSpPr>
          <p:nvPr>
            <p:ph type="body" idx="4"/>
          </p:nvPr>
        </p:nvSpPr>
        <p:spPr>
          <a:xfrm>
            <a:off x="8041188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/>
          <p:nvPr/>
        </p:nvSpPr>
        <p:spPr>
          <a:xfrm>
            <a:off x="576294" y="513215"/>
            <a:ext cx="11039400" cy="58317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457200" dist="114300" dir="5400000" algn="t" rotWithShape="0">
              <a:srgbClr val="000000">
                <a:alpha val="3294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150" name="Google Shape;150;p5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3" name="Google Shape;153;p6"/>
          <p:cNvSpPr txBox="1">
            <a:spLocks noGrp="1"/>
          </p:cNvSpPr>
          <p:nvPr>
            <p:ph type="body" idx="1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6"/>
            </a:gs>
            <a:gs pos="100000">
              <a:srgbClr val="000000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dirty="0">
              <a:solidFill>
                <a:schemeClr val="accen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14262" y="21569"/>
            <a:ext cx="12190197" cy="6762525"/>
            <a:chOff x="-61938" y="-54631"/>
            <a:chExt cx="12190197" cy="6762525"/>
          </a:xfrm>
        </p:grpSpPr>
        <p:sp>
          <p:nvSpPr>
            <p:cNvPr id="11" name="Google Shape;11;p1"/>
            <p:cNvSpPr/>
            <p:nvPr/>
          </p:nvSpPr>
          <p:spPr>
            <a:xfrm>
              <a:off x="7454713" y="3360655"/>
              <a:ext cx="104180" cy="112133"/>
            </a:xfrm>
            <a:custGeom>
              <a:avLst/>
              <a:gdLst/>
              <a:ahLst/>
              <a:cxnLst/>
              <a:rect l="l" t="t" r="r" b="b"/>
              <a:pathLst>
                <a:path w="107680" h="115900" extrusionOk="0">
                  <a:moveTo>
                    <a:pt x="43462" y="1041"/>
                  </a:moveTo>
                  <a:cubicBezTo>
                    <a:pt x="-23022" y="11138"/>
                    <a:pt x="-7846" y="108483"/>
                    <a:pt x="52606" y="115341"/>
                  </a:cubicBezTo>
                  <a:cubicBezTo>
                    <a:pt x="60162" y="116491"/>
                    <a:pt x="67910" y="115862"/>
                    <a:pt x="75212" y="113500"/>
                  </a:cubicBezTo>
                  <a:cubicBezTo>
                    <a:pt x="133569" y="95656"/>
                    <a:pt x="107343" y="-11659"/>
                    <a:pt x="43462" y="104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893342" y="1365537"/>
              <a:ext cx="116024" cy="104261"/>
            </a:xfrm>
            <a:custGeom>
              <a:avLst/>
              <a:gdLst/>
              <a:ahLst/>
              <a:cxnLst/>
              <a:rect l="l" t="t" r="r" b="b"/>
              <a:pathLst>
                <a:path w="119921" h="107763" extrusionOk="0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960217" y="4213916"/>
              <a:ext cx="104156" cy="103402"/>
            </a:xfrm>
            <a:custGeom>
              <a:avLst/>
              <a:gdLst/>
              <a:ahLst/>
              <a:cxnLst/>
              <a:rect l="l" t="t" r="r" b="b"/>
              <a:pathLst>
                <a:path w="107655" h="106875" extrusionOk="0">
                  <a:moveTo>
                    <a:pt x="9677" y="89227"/>
                  </a:moveTo>
                  <a:cubicBezTo>
                    <a:pt x="43331" y="136281"/>
                    <a:pt x="132105" y="80210"/>
                    <a:pt x="101243" y="26680"/>
                  </a:cubicBezTo>
                  <a:cubicBezTo>
                    <a:pt x="72097" y="-30089"/>
                    <a:pt x="-10770" y="13027"/>
                    <a:pt x="1168" y="69479"/>
                  </a:cubicBezTo>
                  <a:cubicBezTo>
                    <a:pt x="2431" y="76635"/>
                    <a:pt x="5346" y="83398"/>
                    <a:pt x="9677" y="89227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055341" y="419220"/>
              <a:ext cx="106348" cy="115160"/>
            </a:xfrm>
            <a:custGeom>
              <a:avLst/>
              <a:gdLst/>
              <a:ahLst/>
              <a:cxnLst/>
              <a:rect l="l" t="t" r="r" b="b"/>
              <a:pathLst>
                <a:path w="109920" h="119028" extrusionOk="0">
                  <a:moveTo>
                    <a:pt x="46182" y="763"/>
                  </a:moveTo>
                  <a:cubicBezTo>
                    <a:pt x="-22208" y="8891"/>
                    <a:pt x="-9825" y="108714"/>
                    <a:pt x="51770" y="118175"/>
                  </a:cubicBezTo>
                  <a:cubicBezTo>
                    <a:pt x="59479" y="119618"/>
                    <a:pt x="67416" y="119227"/>
                    <a:pt x="74947" y="117032"/>
                  </a:cubicBezTo>
                  <a:cubicBezTo>
                    <a:pt x="135272" y="100712"/>
                    <a:pt x="112285" y="-10222"/>
                    <a:pt x="46182" y="763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43516" y="3815082"/>
              <a:ext cx="114569" cy="110318"/>
            </a:xfrm>
            <a:custGeom>
              <a:avLst/>
              <a:gdLst/>
              <a:ahLst/>
              <a:cxnLst/>
              <a:rect l="l" t="t" r="r" b="b"/>
              <a:pathLst>
                <a:path w="118418" h="114024" extrusionOk="0">
                  <a:moveTo>
                    <a:pt x="6508" y="89389"/>
                  </a:moveTo>
                  <a:cubicBezTo>
                    <a:pt x="35909" y="145015"/>
                    <a:pt x="139858" y="97517"/>
                    <a:pt x="114458" y="35287"/>
                  </a:cubicBezTo>
                  <a:cubicBezTo>
                    <a:pt x="91281" y="-30181"/>
                    <a:pt x="-4414" y="4236"/>
                    <a:pt x="158" y="67037"/>
                  </a:cubicBezTo>
                  <a:cubicBezTo>
                    <a:pt x="520" y="74879"/>
                    <a:pt x="2693" y="82531"/>
                    <a:pt x="6508" y="89389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43858" y="5722809"/>
              <a:ext cx="106114" cy="101405"/>
            </a:xfrm>
            <a:custGeom>
              <a:avLst/>
              <a:gdLst/>
              <a:ahLst/>
              <a:cxnLst/>
              <a:rect l="l" t="t" r="r" b="b"/>
              <a:pathLst>
                <a:path w="109679" h="104811" extrusionOk="0">
                  <a:moveTo>
                    <a:pt x="92189" y="92030"/>
                  </a:moveTo>
                  <a:cubicBezTo>
                    <a:pt x="140259" y="50565"/>
                    <a:pt x="79489" y="-19603"/>
                    <a:pt x="27356" y="5162"/>
                  </a:cubicBezTo>
                  <a:cubicBezTo>
                    <a:pt x="20766" y="8032"/>
                    <a:pt x="14923" y="12382"/>
                    <a:pt x="10274" y="17862"/>
                  </a:cubicBezTo>
                  <a:cubicBezTo>
                    <a:pt x="-27445" y="61550"/>
                    <a:pt x="47549" y="134385"/>
                    <a:pt x="92189" y="92030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22815" y="5832046"/>
              <a:ext cx="117962" cy="108221"/>
            </a:xfrm>
            <a:custGeom>
              <a:avLst/>
              <a:gdLst/>
              <a:ahLst/>
              <a:cxnLst/>
              <a:rect l="l" t="t" r="r" b="b"/>
              <a:pathLst>
                <a:path w="121925" h="111856" extrusionOk="0">
                  <a:moveTo>
                    <a:pt x="101081" y="99553"/>
                  </a:moveTo>
                  <a:cubicBezTo>
                    <a:pt x="107481" y="94924"/>
                    <a:pt x="112701" y="88859"/>
                    <a:pt x="116321" y="81836"/>
                  </a:cubicBezTo>
                  <a:cubicBezTo>
                    <a:pt x="146165" y="26401"/>
                    <a:pt x="48883" y="-33480"/>
                    <a:pt x="11355" y="22273"/>
                  </a:cubicBezTo>
                  <a:cubicBezTo>
                    <a:pt x="-30111" y="77899"/>
                    <a:pt x="51677" y="138351"/>
                    <a:pt x="101081" y="99553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5723462" y="1782621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5570648" y="3994950"/>
              <a:ext cx="98468" cy="109149"/>
            </a:xfrm>
            <a:custGeom>
              <a:avLst/>
              <a:gdLst/>
              <a:ahLst/>
              <a:cxnLst/>
              <a:rect l="l" t="t" r="r" b="b"/>
              <a:pathLst>
                <a:path w="101776" h="112815" extrusionOk="0">
                  <a:moveTo>
                    <a:pt x="86208" y="14999"/>
                  </a:moveTo>
                  <a:cubicBezTo>
                    <a:pt x="81249" y="9678"/>
                    <a:pt x="75115" y="5595"/>
                    <a:pt x="68301" y="3061"/>
                  </a:cubicBezTo>
                  <a:cubicBezTo>
                    <a:pt x="14326" y="-18211"/>
                    <a:pt x="-29743" y="77356"/>
                    <a:pt x="25375" y="105614"/>
                  </a:cubicBezTo>
                  <a:cubicBezTo>
                    <a:pt x="80811" y="137427"/>
                    <a:pt x="127038" y="55956"/>
                    <a:pt x="86208" y="14999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75898" y="2474827"/>
              <a:ext cx="107204" cy="95458"/>
            </a:xfrm>
            <a:custGeom>
              <a:avLst/>
              <a:gdLst/>
              <a:ahLst/>
              <a:cxnLst/>
              <a:rect l="l" t="t" r="r" b="b"/>
              <a:pathLst>
                <a:path w="110805" h="98665" extrusionOk="0">
                  <a:moveTo>
                    <a:pt x="1552" y="38665"/>
                  </a:moveTo>
                  <a:cubicBezTo>
                    <a:pt x="-12862" y="100005"/>
                    <a:pt x="77180" y="120707"/>
                    <a:pt x="104295" y="70415"/>
                  </a:cubicBezTo>
                  <a:cubicBezTo>
                    <a:pt x="107991" y="64242"/>
                    <a:pt x="110169" y="57276"/>
                    <a:pt x="110645" y="50095"/>
                  </a:cubicBezTo>
                  <a:cubicBezTo>
                    <a:pt x="115407" y="-6738"/>
                    <a:pt x="12664" y="-21407"/>
                    <a:pt x="1552" y="38665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56703" y="4297470"/>
              <a:ext cx="116024" cy="104261"/>
            </a:xfrm>
            <a:custGeom>
              <a:avLst/>
              <a:gdLst/>
              <a:ahLst/>
              <a:cxnLst/>
              <a:rect l="l" t="t" r="r" b="b"/>
              <a:pathLst>
                <a:path w="119921" h="107763" extrusionOk="0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618702" y="3351153"/>
              <a:ext cx="106348" cy="115160"/>
            </a:xfrm>
            <a:custGeom>
              <a:avLst/>
              <a:gdLst/>
              <a:ahLst/>
              <a:cxnLst/>
              <a:rect l="l" t="t" r="r" b="b"/>
              <a:pathLst>
                <a:path w="109920" h="119028" extrusionOk="0">
                  <a:moveTo>
                    <a:pt x="46182" y="763"/>
                  </a:moveTo>
                  <a:cubicBezTo>
                    <a:pt x="-22208" y="8891"/>
                    <a:pt x="-9825" y="108714"/>
                    <a:pt x="51770" y="118175"/>
                  </a:cubicBezTo>
                  <a:cubicBezTo>
                    <a:pt x="59479" y="119618"/>
                    <a:pt x="67416" y="119227"/>
                    <a:pt x="74947" y="117032"/>
                  </a:cubicBezTo>
                  <a:cubicBezTo>
                    <a:pt x="135272" y="100712"/>
                    <a:pt x="112285" y="-10222"/>
                    <a:pt x="46182" y="763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739259" y="5406760"/>
              <a:ext cx="107204" cy="95458"/>
            </a:xfrm>
            <a:custGeom>
              <a:avLst/>
              <a:gdLst/>
              <a:ahLst/>
              <a:cxnLst/>
              <a:rect l="l" t="t" r="r" b="b"/>
              <a:pathLst>
                <a:path w="110805" h="98665" extrusionOk="0">
                  <a:moveTo>
                    <a:pt x="1552" y="38665"/>
                  </a:moveTo>
                  <a:cubicBezTo>
                    <a:pt x="-12862" y="100005"/>
                    <a:pt x="77180" y="120707"/>
                    <a:pt x="104295" y="70415"/>
                  </a:cubicBezTo>
                  <a:cubicBezTo>
                    <a:pt x="107991" y="64242"/>
                    <a:pt x="110169" y="57276"/>
                    <a:pt x="110645" y="50095"/>
                  </a:cubicBezTo>
                  <a:cubicBezTo>
                    <a:pt x="115407" y="-6738"/>
                    <a:pt x="12664" y="-21407"/>
                    <a:pt x="1552" y="38665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937562" y="954764"/>
              <a:ext cx="116024" cy="104261"/>
            </a:xfrm>
            <a:custGeom>
              <a:avLst/>
              <a:gdLst/>
              <a:ahLst/>
              <a:cxnLst/>
              <a:rect l="l" t="t" r="r" b="b"/>
              <a:pathLst>
                <a:path w="119921" h="107763" extrusionOk="0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551011" y="2421236"/>
              <a:ext cx="116024" cy="104261"/>
            </a:xfrm>
            <a:custGeom>
              <a:avLst/>
              <a:gdLst/>
              <a:ahLst/>
              <a:cxnLst/>
              <a:rect l="l" t="t" r="r" b="b"/>
              <a:pathLst>
                <a:path w="119921" h="107763" extrusionOk="0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" name="Google Shape;26;p1"/>
            <p:cNvGrpSpPr/>
            <p:nvPr/>
          </p:nvGrpSpPr>
          <p:grpSpPr>
            <a:xfrm>
              <a:off x="184324" y="-54631"/>
              <a:ext cx="10683355" cy="2497344"/>
              <a:chOff x="135815" y="2828480"/>
              <a:chExt cx="8869535" cy="2073345"/>
            </a:xfrm>
          </p:grpSpPr>
          <p:sp>
            <p:nvSpPr>
              <p:cNvPr id="27" name="Google Shape;27;p1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1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1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1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1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1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1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1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1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1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1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1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1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1"/>
              <p:cNvSpPr/>
              <p:nvPr/>
            </p:nvSpPr>
            <p:spPr>
              <a:xfrm>
                <a:off x="135815" y="39755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1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" name="Google Shape;54;p1"/>
            <p:cNvGrpSpPr/>
            <p:nvPr/>
          </p:nvGrpSpPr>
          <p:grpSpPr>
            <a:xfrm>
              <a:off x="1444904" y="2368630"/>
              <a:ext cx="10683355" cy="2497344"/>
              <a:chOff x="135815" y="2828480"/>
              <a:chExt cx="8869535" cy="2073345"/>
            </a:xfrm>
          </p:grpSpPr>
          <p:sp>
            <p:nvSpPr>
              <p:cNvPr id="55" name="Google Shape;55;p1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1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1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1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1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1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1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1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1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1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1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"/>
              <p:cNvSpPr/>
              <p:nvPr/>
            </p:nvSpPr>
            <p:spPr>
              <a:xfrm>
                <a:off x="135815" y="39755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" name="Google Shape;82;p1"/>
            <p:cNvGrpSpPr/>
            <p:nvPr/>
          </p:nvGrpSpPr>
          <p:grpSpPr>
            <a:xfrm>
              <a:off x="-61938" y="4210550"/>
              <a:ext cx="10683355" cy="2497344"/>
              <a:chOff x="135815" y="2828480"/>
              <a:chExt cx="8869535" cy="2073345"/>
            </a:xfrm>
          </p:grpSpPr>
          <p:sp>
            <p:nvSpPr>
              <p:cNvPr id="83" name="Google Shape;83;p1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135815" y="3532738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" name="Google Shape;110;p1"/>
            <p:cNvSpPr/>
            <p:nvPr/>
          </p:nvSpPr>
          <p:spPr>
            <a:xfrm>
              <a:off x="8818898" y="1123567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800098" y="3207713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716329" y="4928521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11177566" y="6376826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835561" y="6377835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2603729" y="4941959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1393613" y="5730200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8213261" y="5325482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1635701" y="2044340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1903158" y="858446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11244104" y="574841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9918931" y="1260136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4221593" y="1648706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5373172" y="468867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6343082" y="173151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58184" y="204438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>
            <a:spLocks noGrp="1"/>
          </p:cNvSpPr>
          <p:nvPr>
            <p:ph type="title"/>
          </p:nvPr>
        </p:nvSpPr>
        <p:spPr>
          <a:xfrm>
            <a:off x="5376000" y="-7124"/>
            <a:ext cx="6480000" cy="11370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 algn="r">
              <a:lnSpc>
                <a:spcPct val="150000"/>
              </a:lnSpc>
              <a:spcAft>
                <a:spcPts val="800"/>
              </a:spcAft>
            </a:pPr>
            <a:r>
              <a:rPr lang="ru-RU" sz="2400" i="1" dirty="0">
                <a:solidFill>
                  <a:schemeClr val="bg1"/>
                </a:solidFill>
                <a:latin typeface="Ultima Pro Black" panose="02000000000000000000" pitchFamily="2" charset="-52"/>
              </a:rPr>
              <a:t>Кейс Краеведческого музея</a:t>
            </a:r>
            <a:r>
              <a:rPr lang="en-US" sz="2400" i="1" dirty="0">
                <a:solidFill>
                  <a:schemeClr val="bg1"/>
                </a:solidFill>
                <a:latin typeface="Ultima Pro Black" panose="02000000000000000000" pitchFamily="2" charset="-52"/>
              </a:rPr>
              <a:t> </a:t>
            </a:r>
            <a:r>
              <a:rPr lang="ru-RU" sz="2400" i="1" dirty="0">
                <a:solidFill>
                  <a:schemeClr val="bg1"/>
                </a:solidFill>
                <a:latin typeface="Ultima Pro Black" panose="02000000000000000000" pitchFamily="2" charset="-52"/>
              </a:rPr>
              <a:t>/ Минкульт</a:t>
            </a:r>
            <a:br>
              <a:rPr lang="ru-RU" sz="2400" i="1" dirty="0">
                <a:solidFill>
                  <a:schemeClr val="bg1"/>
                </a:solidFill>
                <a:latin typeface="Ultima Pro Black" panose="02000000000000000000" pitchFamily="2" charset="-52"/>
              </a:rPr>
            </a:br>
            <a:r>
              <a:rPr lang="ru-RU" sz="1600" i="1" dirty="0">
                <a:solidFill>
                  <a:schemeClr val="bg1"/>
                </a:solidFill>
                <a:latin typeface="Ultima Pro Black" panose="02000000000000000000" pitchFamily="2" charset="-52"/>
              </a:rPr>
              <a:t>Заказчик</a:t>
            </a:r>
            <a:r>
              <a:rPr lang="en-US" sz="1600" i="1" dirty="0">
                <a:solidFill>
                  <a:schemeClr val="bg1"/>
                </a:solidFill>
                <a:latin typeface="Ultima Pro Black" panose="02000000000000000000" pitchFamily="2" charset="-52"/>
              </a:rPr>
              <a:t>: </a:t>
            </a:r>
            <a:r>
              <a:rPr lang="ru-RU" sz="1600" i="1" dirty="0" err="1">
                <a:solidFill>
                  <a:schemeClr val="bg1"/>
                </a:solidFill>
                <a:latin typeface="Ultima Pro Black" panose="02000000000000000000" pitchFamily="2" charset="-52"/>
              </a:rPr>
              <a:t>Филлипова</a:t>
            </a:r>
            <a:r>
              <a:rPr lang="ru-RU" sz="1600" i="1" dirty="0">
                <a:solidFill>
                  <a:schemeClr val="bg1"/>
                </a:solidFill>
                <a:latin typeface="Ultima Pro Black" panose="02000000000000000000" pitchFamily="2" charset="-52"/>
              </a:rPr>
              <a:t> О.А.</a:t>
            </a:r>
            <a:endParaRPr sz="1600" i="1" dirty="0">
              <a:solidFill>
                <a:schemeClr val="bg1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159" name="Google Shape;159;p7">
            <a:hlinkClick r:id="rId3" action="ppaction://hlinksldjump"/>
          </p:cNvPr>
          <p:cNvSpPr/>
          <p:nvPr/>
        </p:nvSpPr>
        <p:spPr>
          <a:xfrm>
            <a:off x="3630000" y="5095963"/>
            <a:ext cx="4932000" cy="684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FFFFFF"/>
                </a:solidFill>
                <a:latin typeface="Ultima Pro Black" panose="02000000000000000000" pitchFamily="2" charset="-52"/>
                <a:sym typeface="Century Gothic"/>
              </a:rPr>
              <a:t>К презентации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F43FFB7A-2AE5-7444-0ADF-EEBA68A9C64B}"/>
              </a:ext>
            </a:extLst>
          </p:cNvPr>
          <p:cNvSpPr/>
          <p:nvPr/>
        </p:nvSpPr>
        <p:spPr>
          <a:xfrm>
            <a:off x="336000" y="2565000"/>
            <a:ext cx="11520000" cy="1728000"/>
          </a:xfrm>
          <a:prstGeom prst="roundRect">
            <a:avLst/>
          </a:prstGeom>
          <a:solidFill>
            <a:srgbClr val="F1D46E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3F0083"/>
                </a:solidFill>
                <a:effectLst/>
                <a:uLnTx/>
                <a:uFillTx/>
                <a:latin typeface="Ultima Pro Black" panose="02000000000000000000" pitchFamily="2" charset="-52"/>
                <a:cs typeface="Arial"/>
                <a:sym typeface="Arial"/>
              </a:rPr>
              <a:t>Разработка Веб-приложения для ежегодной акции Ночь Музеев</a:t>
            </a:r>
            <a:endParaRPr lang="ru-RU" dirty="0">
              <a:solidFill>
                <a:srgbClr val="F1D46E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5475ADD-EB08-F214-4DBE-9517C4303D39}"/>
              </a:ext>
            </a:extLst>
          </p:cNvPr>
          <p:cNvSpPr/>
          <p:nvPr/>
        </p:nvSpPr>
        <p:spPr>
          <a:xfrm>
            <a:off x="410962" y="251802"/>
            <a:ext cx="1628428" cy="396000"/>
          </a:xfrm>
          <a:prstGeom prst="roundRect">
            <a:avLst/>
          </a:prstGeom>
          <a:solidFill>
            <a:srgbClr val="F1D46E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1600" b="0" i="1" u="none" strike="noStrike" kern="0" cap="none" spc="0" normalizeH="0" baseline="0" noProof="0" dirty="0">
                <a:ln>
                  <a:noFill/>
                </a:ln>
                <a:solidFill>
                  <a:srgbClr val="3F0083"/>
                </a:solidFill>
                <a:effectLst/>
                <a:uLnTx/>
                <a:uFillTx/>
                <a:latin typeface="Ultima Pro Black" panose="02000000000000000000" pitchFamily="2" charset="-52"/>
                <a:cs typeface="Arial"/>
                <a:sym typeface="Arial"/>
              </a:rPr>
              <a:t>Выполнено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1F1025-C902-A423-098D-0EBBAF9C2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50" y="240559"/>
            <a:ext cx="351820" cy="396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CB73689-4287-1F57-B3AE-4896F9AE8F47}"/>
              </a:ext>
            </a:extLst>
          </p:cNvPr>
          <p:cNvSpPr/>
          <p:nvPr/>
        </p:nvSpPr>
        <p:spPr>
          <a:xfrm>
            <a:off x="-4093" y="5492415"/>
            <a:ext cx="176371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Ultima Pro Black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25391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8FBF20C-27A0-41A1-9306-9F85C099D050}"/>
              </a:ext>
            </a:extLst>
          </p:cNvPr>
          <p:cNvSpPr/>
          <p:nvPr/>
        </p:nvSpPr>
        <p:spPr>
          <a:xfrm>
            <a:off x="0" y="1"/>
            <a:ext cx="12192000" cy="967665"/>
          </a:xfrm>
          <a:prstGeom prst="rect">
            <a:avLst/>
          </a:prstGeom>
          <a:solidFill>
            <a:srgbClr val="400052"/>
          </a:solidFill>
          <a:ln>
            <a:solidFill>
              <a:srgbClr val="F1D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0" name="Google Shape;680;p49"/>
          <p:cNvSpPr txBox="1">
            <a:spLocks noGrp="1"/>
          </p:cNvSpPr>
          <p:nvPr>
            <p:ph type="title"/>
          </p:nvPr>
        </p:nvSpPr>
        <p:spPr>
          <a:xfrm>
            <a:off x="-1" y="25668"/>
            <a:ext cx="12277817" cy="94199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100" dirty="0">
                <a:solidFill>
                  <a:srgbClr val="F1D46E"/>
                </a:solidFill>
                <a:latin typeface="Ultima Pro Black" panose="02000000000000000000" pitchFamily="2" charset="-52"/>
              </a:rPr>
              <a:t>Возможности сайта: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EFE17FC-1DA9-49E0-B14D-85CDBE19D3AF}"/>
              </a:ext>
            </a:extLst>
          </p:cNvPr>
          <p:cNvSpPr/>
          <p:nvPr/>
        </p:nvSpPr>
        <p:spPr>
          <a:xfrm>
            <a:off x="-4093" y="5492415"/>
            <a:ext cx="176371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074E83-4F25-FFA9-E4BF-AC2B9323B0C7}"/>
              </a:ext>
            </a:extLst>
          </p:cNvPr>
          <p:cNvSpPr txBox="1"/>
          <p:nvPr/>
        </p:nvSpPr>
        <p:spPr>
          <a:xfrm>
            <a:off x="755545" y="1479345"/>
            <a:ext cx="10680911" cy="4231928"/>
          </a:xfrm>
          <a:prstGeom prst="rect">
            <a:avLst/>
          </a:prstGeom>
          <a:solidFill>
            <a:srgbClr val="2E003A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spcAft>
                <a:spcPts val="1800"/>
              </a:spcAft>
              <a:buClr>
                <a:srgbClr val="F2F2F2"/>
              </a:buCl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Поиск мероприятий</a:t>
            </a:r>
            <a:r>
              <a:rPr lang="en-US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и мест по названию</a:t>
            </a:r>
            <a:r>
              <a:rPr lang="en-US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;</a:t>
            </a:r>
          </a:p>
          <a:p>
            <a:pPr marL="342900" indent="-342900">
              <a:lnSpc>
                <a:spcPct val="100000"/>
              </a:lnSpc>
              <a:spcAft>
                <a:spcPts val="1800"/>
              </a:spcAft>
              <a:buClr>
                <a:srgbClr val="F2F2F2"/>
              </a:buCl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Просмотр двух видов объектов отдельно - места и мероприятия;</a:t>
            </a:r>
          </a:p>
          <a:p>
            <a:pPr marL="342900" indent="-342900">
              <a:lnSpc>
                <a:spcPct val="100000"/>
              </a:lnSpc>
              <a:spcAft>
                <a:spcPts val="1800"/>
              </a:spcAft>
              <a:buClr>
                <a:srgbClr val="F2F2F2"/>
              </a:buCl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Регистрация и Вход пользователя в личный аккаунт;</a:t>
            </a:r>
          </a:p>
          <a:p>
            <a:pPr marL="342900" indent="-342900">
              <a:lnSpc>
                <a:spcPct val="100000"/>
              </a:lnSpc>
              <a:spcAft>
                <a:spcPts val="1800"/>
              </a:spcAft>
              <a:buClr>
                <a:srgbClr val="F2F2F2"/>
              </a:buCl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rgbClr val="F2F2F2"/>
                </a:solidFill>
                <a:latin typeface="Ultima Pro Black" panose="02000000000000000000" pitchFamily="2" charset="-52"/>
              </a:rPr>
              <a:t>Мероприятия, выставки, музеи-участники акции и другие компоненты сайта могут быть добавлены, удалены или отредактированы администратором с помощью того же сайта.</a:t>
            </a:r>
          </a:p>
        </p:txBody>
      </p:sp>
      <p:sp>
        <p:nvSpPr>
          <p:cNvPr id="3" name="Google Shape;311;p19">
            <a:hlinkClick r:id="rId3" action="ppaction://hlinksldjump"/>
            <a:extLst>
              <a:ext uri="{FF2B5EF4-FFF2-40B4-BE49-F238E27FC236}">
                <a16:creationId xmlns:a16="http://schemas.microsoft.com/office/drawing/2014/main" id="{B5153361-977C-28E5-6AF3-F489601216FD}"/>
              </a:ext>
            </a:extLst>
          </p:cNvPr>
          <p:cNvSpPr/>
          <p:nvPr/>
        </p:nvSpPr>
        <p:spPr>
          <a:xfrm>
            <a:off x="9920336" y="5974710"/>
            <a:ext cx="2267571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F1D46E"/>
                </a:solidFill>
                <a:latin typeface="Ultima Pro Black" panose="02000000000000000000" pitchFamily="2" charset="-52"/>
                <a:sym typeface="Century Gothic"/>
              </a:rPr>
              <a:t>Перспективы</a:t>
            </a:r>
            <a:endParaRPr dirty="0">
              <a:solidFill>
                <a:srgbClr val="F1D46E"/>
              </a:solidFill>
              <a:latin typeface="Ultima Pro Black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64466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8FBF20C-27A0-41A1-9306-9F85C099D050}"/>
              </a:ext>
            </a:extLst>
          </p:cNvPr>
          <p:cNvSpPr/>
          <p:nvPr/>
        </p:nvSpPr>
        <p:spPr>
          <a:xfrm>
            <a:off x="0" y="1"/>
            <a:ext cx="12192000" cy="967665"/>
          </a:xfrm>
          <a:prstGeom prst="rect">
            <a:avLst/>
          </a:prstGeom>
          <a:solidFill>
            <a:srgbClr val="400052"/>
          </a:solidFill>
          <a:ln>
            <a:solidFill>
              <a:srgbClr val="F1D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0" name="Google Shape;680;p49"/>
          <p:cNvSpPr txBox="1">
            <a:spLocks noGrp="1"/>
          </p:cNvSpPr>
          <p:nvPr>
            <p:ph type="title"/>
          </p:nvPr>
        </p:nvSpPr>
        <p:spPr>
          <a:xfrm>
            <a:off x="-1" y="25668"/>
            <a:ext cx="12277817" cy="94199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100" dirty="0">
                <a:solidFill>
                  <a:srgbClr val="F1D46E"/>
                </a:solidFill>
                <a:latin typeface="Ultima Pro Black" panose="02000000000000000000" pitchFamily="2" charset="-52"/>
              </a:rPr>
              <a:t>Перспективы развития</a:t>
            </a:r>
            <a:r>
              <a:rPr lang="en-US" sz="5100" dirty="0">
                <a:solidFill>
                  <a:srgbClr val="F1D46E"/>
                </a:solidFill>
                <a:latin typeface="Ultima Pro Black" panose="02000000000000000000" pitchFamily="2" charset="-52"/>
              </a:rPr>
              <a:t>:</a:t>
            </a:r>
            <a:endParaRPr lang="ru-RU" sz="5100" dirty="0">
              <a:solidFill>
                <a:srgbClr val="F1D46E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EFE17FC-1DA9-49E0-B14D-85CDBE19D3AF}"/>
              </a:ext>
            </a:extLst>
          </p:cNvPr>
          <p:cNvSpPr/>
          <p:nvPr/>
        </p:nvSpPr>
        <p:spPr>
          <a:xfrm>
            <a:off x="-4093" y="5492415"/>
            <a:ext cx="176371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074E83-4F25-FFA9-E4BF-AC2B9323B0C7}"/>
              </a:ext>
            </a:extLst>
          </p:cNvPr>
          <p:cNvSpPr txBox="1"/>
          <p:nvPr/>
        </p:nvSpPr>
        <p:spPr>
          <a:xfrm>
            <a:off x="755544" y="1896671"/>
            <a:ext cx="10680911" cy="4078039"/>
          </a:xfrm>
          <a:prstGeom prst="rect">
            <a:avLst/>
          </a:prstGeom>
          <a:solidFill>
            <a:srgbClr val="2E003A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Aft>
                <a:spcPts val="1800"/>
              </a:spcAft>
              <a:buClr>
                <a:srgbClr val="F2F2F2"/>
              </a:buClr>
            </a:pPr>
            <a:r>
              <a:rPr lang="ru-RU" sz="3000" dirty="0">
                <a:solidFill>
                  <a:srgbClr val="F2F2F2"/>
                </a:solidFill>
                <a:latin typeface="Ultima Pro Black" panose="02000000000000000000" pitchFamily="2" charset="-52"/>
              </a:rPr>
              <a:t>В процессе расширения проекта будут добавлены</a:t>
            </a:r>
            <a:r>
              <a:rPr lang="en-US" sz="3000" dirty="0">
                <a:solidFill>
                  <a:srgbClr val="F2F2F2"/>
                </a:solidFill>
                <a:latin typeface="Ultima Pro Black" panose="02000000000000000000" pitchFamily="2" charset="-52"/>
              </a:rPr>
              <a:t>:</a:t>
            </a:r>
            <a:endParaRPr lang="ru-RU" sz="3000" dirty="0">
              <a:solidFill>
                <a:srgbClr val="F2F2F2"/>
              </a:solidFill>
              <a:latin typeface="Ultima Pro Black" panose="02000000000000000000" pitchFamily="2" charset="-52"/>
            </a:endParaRPr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Clr>
                <a:srgbClr val="F2F2F2"/>
              </a:buCl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rgbClr val="F2F2F2"/>
                </a:solidFill>
                <a:latin typeface="Ultima Pro Black" panose="02000000000000000000" pitchFamily="2" charset="-52"/>
              </a:rPr>
              <a:t>Личная папка избранных мест и мероприятий, привязанная к аккаунту пользователя</a:t>
            </a:r>
            <a:r>
              <a:rPr lang="en-US" sz="2800" dirty="0">
                <a:solidFill>
                  <a:srgbClr val="F2F2F2"/>
                </a:solidFill>
                <a:latin typeface="Ultima Pro Black" panose="02000000000000000000" pitchFamily="2" charset="-52"/>
              </a:rPr>
              <a:t>;</a:t>
            </a:r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Clr>
                <a:srgbClr val="F2F2F2"/>
              </a:buCl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rgbClr val="F2F2F2"/>
                </a:solidFill>
                <a:latin typeface="Ultima Pro Black" panose="02000000000000000000" pitchFamily="2" charset="-52"/>
              </a:rPr>
              <a:t>Сортировка мест и мероприятий по различным параметрам (</a:t>
            </a:r>
            <a:r>
              <a:rPr lang="ru-RU" sz="2800" dirty="0" err="1">
                <a:solidFill>
                  <a:srgbClr val="F2F2F2"/>
                </a:solidFill>
                <a:latin typeface="Ultima Pro Black" panose="02000000000000000000" pitchFamily="2" charset="-52"/>
              </a:rPr>
              <a:t>e.g</a:t>
            </a:r>
            <a:r>
              <a:rPr lang="ru-RU" sz="2800" dirty="0">
                <a:solidFill>
                  <a:srgbClr val="F2F2F2"/>
                </a:solidFill>
                <a:latin typeface="Ultima Pro Black" panose="02000000000000000000" pitchFamily="2" charset="-52"/>
              </a:rPr>
              <a:t>. популярность, рейтинг и т.д.)</a:t>
            </a:r>
            <a:r>
              <a:rPr lang="en-US" sz="2800" dirty="0">
                <a:solidFill>
                  <a:srgbClr val="F2F2F2"/>
                </a:solidFill>
                <a:latin typeface="Ultima Pro Black" panose="02000000000000000000" pitchFamily="2" charset="-52"/>
              </a:rPr>
              <a:t>;</a:t>
            </a:r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Clr>
                <a:srgbClr val="F2F2F2"/>
              </a:buCl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rgbClr val="F2F2F2"/>
                </a:solidFill>
                <a:latin typeface="Ultima Pro Black" panose="02000000000000000000" pitchFamily="2" charset="-52"/>
              </a:rPr>
              <a:t>Сбор статистики использования сервиса пользователями для улучшения рекомендаций на сайте или экспорта для дальнейшего использования.</a:t>
            </a:r>
            <a:endParaRPr lang="en-US" sz="2800" dirty="0">
              <a:solidFill>
                <a:srgbClr val="F2F2F2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3" name="Google Shape;311;p19">
            <a:hlinkClick r:id="rId3" action="ppaction://hlinksldjump"/>
            <a:extLst>
              <a:ext uri="{FF2B5EF4-FFF2-40B4-BE49-F238E27FC236}">
                <a16:creationId xmlns:a16="http://schemas.microsoft.com/office/drawing/2014/main" id="{7913B79B-4B13-7268-F379-4954F4D08476}"/>
              </a:ext>
            </a:extLst>
          </p:cNvPr>
          <p:cNvSpPr/>
          <p:nvPr/>
        </p:nvSpPr>
        <p:spPr>
          <a:xfrm>
            <a:off x="9920336" y="5974710"/>
            <a:ext cx="2267571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F1D46E"/>
                </a:solidFill>
                <a:latin typeface="Ultima Pro Black" panose="02000000000000000000" pitchFamily="2" charset="-52"/>
                <a:sym typeface="Century Gothic"/>
              </a:rPr>
              <a:t>К сайту</a:t>
            </a:r>
            <a:endParaRPr dirty="0">
              <a:solidFill>
                <a:srgbClr val="F1D46E"/>
              </a:solidFill>
              <a:latin typeface="Ultima Pro Black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30256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8"/>
          <p:cNvSpPr txBox="1">
            <a:spLocks noGrp="1"/>
          </p:cNvSpPr>
          <p:nvPr>
            <p:ph type="title"/>
          </p:nvPr>
        </p:nvSpPr>
        <p:spPr>
          <a:xfrm>
            <a:off x="1073541" y="2143243"/>
            <a:ext cx="10044919" cy="257151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Ultima Pro Black" panose="02000000000000000000" pitchFamily="2" charset="-52"/>
              </a:rPr>
              <a:t>А теперь перейдём к </a:t>
            </a:r>
            <a:r>
              <a:rPr lang="ru-RU" b="0" dirty="0">
                <a:latin typeface="Ultima Pro Black" panose="02000000000000000000" pitchFamily="2" charset="-52"/>
              </a:rPr>
              <a:t>самому сайту</a:t>
            </a:r>
            <a:endParaRPr b="0" dirty="0">
              <a:solidFill>
                <a:schemeClr val="accent2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5F8934F-D85B-4645-9B1D-BB059842DF29}"/>
              </a:ext>
            </a:extLst>
          </p:cNvPr>
          <p:cNvSpPr/>
          <p:nvPr/>
        </p:nvSpPr>
        <p:spPr>
          <a:xfrm>
            <a:off x="-4093" y="5492415"/>
            <a:ext cx="176371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9"/>
          <p:cNvSpPr txBox="1">
            <a:spLocks noGrp="1"/>
          </p:cNvSpPr>
          <p:nvPr>
            <p:ph type="title"/>
          </p:nvPr>
        </p:nvSpPr>
        <p:spPr>
          <a:xfrm>
            <a:off x="2125513" y="2923118"/>
            <a:ext cx="7940975" cy="101176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100" dirty="0">
                <a:solidFill>
                  <a:schemeClr val="accent2"/>
                </a:solidFill>
                <a:latin typeface="Ultima Pro Black" panose="02000000000000000000" pitchFamily="2" charset="-52"/>
              </a:rPr>
              <a:t>Спасибо за внимание.</a:t>
            </a:r>
            <a:endParaRPr sz="5100" dirty="0">
              <a:solidFill>
                <a:schemeClr val="accent2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4762F8A-9469-4469-BB8E-417E22D25A43}"/>
              </a:ext>
            </a:extLst>
          </p:cNvPr>
          <p:cNvSpPr/>
          <p:nvPr/>
        </p:nvSpPr>
        <p:spPr>
          <a:xfrm>
            <a:off x="-4093" y="5492415"/>
            <a:ext cx="176371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/>
          <p:nvPr/>
        </p:nvSpPr>
        <p:spPr>
          <a:xfrm>
            <a:off x="611214" y="2575900"/>
            <a:ext cx="3276000" cy="3528000"/>
          </a:xfrm>
          <a:prstGeom prst="roundRect">
            <a:avLst>
              <a:gd name="adj" fmla="val 4086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2F2F2"/>
              </a:solidFill>
              <a:latin typeface="Ultima Pro Black" panose="02000000000000000000" pitchFamily="2" charset="-52"/>
              <a:ea typeface="Calibri"/>
              <a:cs typeface="Calibri"/>
              <a:sym typeface="Calibri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7E02A0A-EE0B-0058-2392-E30E84FE4B22}"/>
              </a:ext>
            </a:extLst>
          </p:cNvPr>
          <p:cNvSpPr/>
          <p:nvPr/>
        </p:nvSpPr>
        <p:spPr>
          <a:xfrm>
            <a:off x="3795301" y="702282"/>
            <a:ext cx="4601399" cy="792000"/>
          </a:xfrm>
          <a:prstGeom prst="roundRect">
            <a:avLst/>
          </a:prstGeom>
          <a:solidFill>
            <a:srgbClr val="F1D4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ru-RU" sz="2600" b="1" i="0" u="none" strike="noStrike" kern="0" cap="none" spc="0" normalizeH="0" baseline="0" noProof="0" dirty="0">
                <a:ln>
                  <a:noFill/>
                </a:ln>
                <a:solidFill>
                  <a:srgbClr val="3F0083"/>
                </a:solidFill>
                <a:effectLst/>
                <a:uLnTx/>
                <a:uFillTx/>
                <a:latin typeface="Ultima Pro Black" panose="02000000000000000000" pitchFamily="2" charset="-52"/>
                <a:sym typeface="Century Gothic"/>
              </a:rPr>
              <a:t>Над проектом работали</a:t>
            </a:r>
            <a:endParaRPr lang="ru-RU" sz="2600" dirty="0">
              <a:latin typeface="Ultima Pro Black" panose="02000000000000000000" pitchFamily="2" charset="-52"/>
            </a:endParaRP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5342B9BA-94A9-8714-7EBA-83F1BED65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000" y="1704657"/>
            <a:ext cx="3708000" cy="612000"/>
          </a:xfrm>
          <a:prstGeom prst="roundRect">
            <a:avLst>
              <a:gd name="adj" fmla="val 27508"/>
            </a:avLst>
          </a:prstGeom>
          <a:solidFill>
            <a:srgbClr val="400052">
              <a:alpha val="40000"/>
            </a:srgbClr>
          </a:solidFill>
        </p:spPr>
        <p:txBody>
          <a:bodyPr>
            <a:noAutofit/>
          </a:bodyPr>
          <a:lstStyle/>
          <a:p>
            <a:pPr algn="ctr"/>
            <a:r>
              <a:rPr lang="ru-RU" sz="1600" dirty="0">
                <a:solidFill>
                  <a:srgbClr val="FFFF66"/>
                </a:solidFill>
                <a:latin typeface="Ultima Pro Black" panose="02000000000000000000" pitchFamily="2" charset="-52"/>
              </a:rPr>
              <a:t>Распределение обязанностей:</a:t>
            </a:r>
            <a:endParaRPr lang="ru-RU" sz="1600" dirty="0">
              <a:latin typeface="Ultima Pro Black" panose="02000000000000000000" pitchFamily="2" charset="-52"/>
            </a:endParaRPr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2"/>
          </p:nvPr>
        </p:nvSpPr>
        <p:spPr>
          <a:xfrm>
            <a:off x="809214" y="3301300"/>
            <a:ext cx="28800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E31E25"/>
                </a:solidFill>
                <a:latin typeface="Ultima Pro Black" panose="02000000000000000000" pitchFamily="2" charset="-52"/>
              </a:rPr>
              <a:t>сервер сайта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E31E25"/>
                </a:solidFill>
                <a:latin typeface="Ultima Pro Black" panose="02000000000000000000" pitchFamily="2" charset="-52"/>
              </a:rPr>
              <a:t>работа с базой данных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E31E25"/>
                </a:solidFill>
                <a:latin typeface="Ultima Pro Black" panose="02000000000000000000" pitchFamily="2" charset="-52"/>
              </a:rPr>
              <a:t>работа с пользователями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E31E25"/>
                </a:solidFill>
                <a:latin typeface="Ultima Pro Black" panose="02000000000000000000" pitchFamily="2" charset="-52"/>
              </a:rPr>
              <a:t>введение аналитики</a:t>
            </a:r>
            <a:endParaRPr sz="1400" dirty="0">
              <a:solidFill>
                <a:srgbClr val="E31E25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176" name="Google Shape;176;p8">
            <a:hlinkClick r:id="rId3" action="ppaction://hlinksldjump"/>
          </p:cNvPr>
          <p:cNvSpPr txBox="1"/>
          <p:nvPr/>
        </p:nvSpPr>
        <p:spPr>
          <a:xfrm>
            <a:off x="611214" y="2754209"/>
            <a:ext cx="3276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1900" b="1" dirty="0">
                <a:solidFill>
                  <a:schemeClr val="accent4"/>
                </a:solidFill>
                <a:latin typeface="Ultima Pro Black" panose="02000000000000000000" pitchFamily="2" charset="-52"/>
                <a:sym typeface="Century Gothic"/>
              </a:rPr>
              <a:t>Калашников Александр</a:t>
            </a:r>
            <a:endParaRPr lang="ru-RU" sz="1900" dirty="0">
              <a:solidFill>
                <a:schemeClr val="accent4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7FD8796-1A74-835A-EDE8-6FF981CF42FD}"/>
              </a:ext>
            </a:extLst>
          </p:cNvPr>
          <p:cNvSpPr/>
          <p:nvPr/>
        </p:nvSpPr>
        <p:spPr>
          <a:xfrm>
            <a:off x="-4093" y="5492415"/>
            <a:ext cx="176371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Ultima Pro Black" panose="02000000000000000000" pitchFamily="2" charset="-52"/>
            </a:endParaRPr>
          </a:p>
        </p:txBody>
      </p:sp>
      <p:sp>
        <p:nvSpPr>
          <p:cNvPr id="8" name="Google Shape;167;p8">
            <a:extLst>
              <a:ext uri="{FF2B5EF4-FFF2-40B4-BE49-F238E27FC236}">
                <a16:creationId xmlns:a16="http://schemas.microsoft.com/office/drawing/2014/main" id="{89D7F02D-7E6F-FBEE-7CDD-848CCE0D86E6}"/>
              </a:ext>
            </a:extLst>
          </p:cNvPr>
          <p:cNvSpPr/>
          <p:nvPr/>
        </p:nvSpPr>
        <p:spPr>
          <a:xfrm>
            <a:off x="4531827" y="2575900"/>
            <a:ext cx="3276000" cy="3528000"/>
          </a:xfrm>
          <a:prstGeom prst="roundRect">
            <a:avLst>
              <a:gd name="adj" fmla="val 4086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2F2F2"/>
              </a:solidFill>
              <a:latin typeface="Ultima Pro Black" panose="02000000000000000000" pitchFamily="2" charset="-52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70;p8">
            <a:extLst>
              <a:ext uri="{FF2B5EF4-FFF2-40B4-BE49-F238E27FC236}">
                <a16:creationId xmlns:a16="http://schemas.microsoft.com/office/drawing/2014/main" id="{FB4FC90C-F24F-066B-A80D-BB065F2B60F3}"/>
              </a:ext>
            </a:extLst>
          </p:cNvPr>
          <p:cNvSpPr txBox="1">
            <a:spLocks/>
          </p:cNvSpPr>
          <p:nvPr/>
        </p:nvSpPr>
        <p:spPr>
          <a:xfrm>
            <a:off x="4729827" y="3301300"/>
            <a:ext cx="2880000" cy="2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E31E25"/>
                </a:solidFill>
                <a:latin typeface="Ultima Pro Black" panose="02000000000000000000" pitchFamily="2" charset="-52"/>
              </a:rPr>
              <a:t>Frontend-</a:t>
            </a:r>
            <a:r>
              <a:rPr lang="ru-RU" sz="1400" dirty="0">
                <a:solidFill>
                  <a:srgbClr val="E31E25"/>
                </a:solidFill>
                <a:latin typeface="Ultima Pro Black" panose="02000000000000000000" pitchFamily="2" charset="-52"/>
              </a:rPr>
              <a:t>разработка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E31E25"/>
                </a:solidFill>
                <a:latin typeface="Ultima Pro Black" panose="02000000000000000000" pitchFamily="2" charset="-52"/>
              </a:rPr>
              <a:t>Вёрстка элементов меню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E31E25"/>
                </a:solidFill>
                <a:latin typeface="Ultima Pro Black" panose="02000000000000000000" pitchFamily="2" charset="-52"/>
              </a:rPr>
              <a:t>Оптимизация сайта под  разные устройства</a:t>
            </a:r>
          </a:p>
        </p:txBody>
      </p:sp>
      <p:sp>
        <p:nvSpPr>
          <p:cNvPr id="12" name="Google Shape;176;p8">
            <a:hlinkClick r:id="rId4" action="ppaction://hlinksldjump"/>
            <a:extLst>
              <a:ext uri="{FF2B5EF4-FFF2-40B4-BE49-F238E27FC236}">
                <a16:creationId xmlns:a16="http://schemas.microsoft.com/office/drawing/2014/main" id="{DEDDCCAA-8ED1-34F1-0130-B88CD1FDADE2}"/>
              </a:ext>
            </a:extLst>
          </p:cNvPr>
          <p:cNvSpPr txBox="1"/>
          <p:nvPr/>
        </p:nvSpPr>
        <p:spPr>
          <a:xfrm>
            <a:off x="4531827" y="2754209"/>
            <a:ext cx="3276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1900" b="1" dirty="0">
                <a:solidFill>
                  <a:schemeClr val="accent4"/>
                </a:solidFill>
                <a:latin typeface="Ultima Pro Black" panose="02000000000000000000" pitchFamily="2" charset="-52"/>
                <a:sym typeface="Century Gothic"/>
              </a:rPr>
              <a:t>Маркин Лев</a:t>
            </a:r>
            <a:endParaRPr lang="ru-RU" sz="1900" dirty="0">
              <a:solidFill>
                <a:schemeClr val="accent4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13" name="Google Shape;167;p8">
            <a:extLst>
              <a:ext uri="{FF2B5EF4-FFF2-40B4-BE49-F238E27FC236}">
                <a16:creationId xmlns:a16="http://schemas.microsoft.com/office/drawing/2014/main" id="{6E71B4EE-F52E-B948-C6AD-BEBA7ADB233E}"/>
              </a:ext>
            </a:extLst>
          </p:cNvPr>
          <p:cNvSpPr/>
          <p:nvPr/>
        </p:nvSpPr>
        <p:spPr>
          <a:xfrm>
            <a:off x="8447524" y="2583800"/>
            <a:ext cx="3276000" cy="3528000"/>
          </a:xfrm>
          <a:prstGeom prst="roundRect">
            <a:avLst>
              <a:gd name="adj" fmla="val 4086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2F2F2"/>
              </a:solidFill>
              <a:latin typeface="Ultima Pro Black" panose="02000000000000000000" pitchFamily="2" charset="-52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70;p8">
            <a:extLst>
              <a:ext uri="{FF2B5EF4-FFF2-40B4-BE49-F238E27FC236}">
                <a16:creationId xmlns:a16="http://schemas.microsoft.com/office/drawing/2014/main" id="{ACAB8ED0-C681-EF99-5549-BA75D071BFAA}"/>
              </a:ext>
            </a:extLst>
          </p:cNvPr>
          <p:cNvSpPr txBox="1">
            <a:spLocks/>
          </p:cNvSpPr>
          <p:nvPr/>
        </p:nvSpPr>
        <p:spPr>
          <a:xfrm>
            <a:off x="8645524" y="3429000"/>
            <a:ext cx="2880000" cy="19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E31E25"/>
                </a:solidFill>
                <a:latin typeface="Ultima Pro Black" panose="02000000000000000000" pitchFamily="2" charset="-52"/>
              </a:rPr>
              <a:t>Дизайн сайта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E31E25"/>
                </a:solidFill>
                <a:latin typeface="Ultima Pro Black" panose="02000000000000000000" pitchFamily="2" charset="-52"/>
              </a:rPr>
              <a:t>Работа с  заказчиком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E31E25"/>
                </a:solidFill>
                <a:latin typeface="Ultima Pro Black" panose="02000000000000000000" pitchFamily="2" charset="-52"/>
              </a:rPr>
              <a:t>Создание презентации</a:t>
            </a:r>
          </a:p>
        </p:txBody>
      </p:sp>
      <p:sp>
        <p:nvSpPr>
          <p:cNvPr id="15" name="Google Shape;176;p8">
            <a:hlinkClick r:id="rId5" action="ppaction://hlinksldjump"/>
            <a:extLst>
              <a:ext uri="{FF2B5EF4-FFF2-40B4-BE49-F238E27FC236}">
                <a16:creationId xmlns:a16="http://schemas.microsoft.com/office/drawing/2014/main" id="{1B35BB5F-C233-CD02-4AC5-7D6CFE5B8186}"/>
              </a:ext>
            </a:extLst>
          </p:cNvPr>
          <p:cNvSpPr txBox="1"/>
          <p:nvPr/>
        </p:nvSpPr>
        <p:spPr>
          <a:xfrm>
            <a:off x="8447524" y="2754209"/>
            <a:ext cx="3276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1900" b="1" dirty="0">
                <a:solidFill>
                  <a:schemeClr val="accent4"/>
                </a:solidFill>
                <a:latin typeface="Ultima Pro Black" panose="02000000000000000000" pitchFamily="2" charset="-52"/>
                <a:sym typeface="Century Gothic"/>
              </a:rPr>
              <a:t>Сидоров Илья</a:t>
            </a:r>
            <a:endParaRPr lang="ru-RU" sz="1900" dirty="0">
              <a:solidFill>
                <a:schemeClr val="accent4"/>
              </a:solidFill>
              <a:latin typeface="Ultima Pro Black" panose="02000000000000000000" pitchFamily="2" charset="-5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>
            <a:spLocks noGrp="1"/>
          </p:cNvSpPr>
          <p:nvPr>
            <p:ph type="title"/>
          </p:nvPr>
        </p:nvSpPr>
        <p:spPr>
          <a:xfrm>
            <a:off x="1474014" y="1957225"/>
            <a:ext cx="9644575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Ultima Pro Black" panose="02000000000000000000" pitchFamily="2" charset="-52"/>
              </a:rPr>
              <a:t>Backend </a:t>
            </a:r>
            <a:r>
              <a:rPr lang="ru-RU" sz="2800" dirty="0">
                <a:latin typeface="Ultima Pro Black" panose="02000000000000000000" pitchFamily="2" charset="-52"/>
              </a:rPr>
              <a:t>разработчик</a:t>
            </a:r>
            <a:endParaRPr sz="2800" dirty="0">
              <a:latin typeface="Ultima Pro Black" panose="02000000000000000000" pitchFamily="2" charset="-52"/>
            </a:endParaRPr>
          </a:p>
        </p:txBody>
      </p:sp>
      <p:sp>
        <p:nvSpPr>
          <p:cNvPr id="184" name="Google Shape;184;p9"/>
          <p:cNvSpPr txBox="1">
            <a:spLocks noGrp="1"/>
          </p:cNvSpPr>
          <p:nvPr>
            <p:ph type="body" idx="1"/>
          </p:nvPr>
        </p:nvSpPr>
        <p:spPr>
          <a:xfrm>
            <a:off x="1474014" y="2549425"/>
            <a:ext cx="9644575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-сервер сайта</a:t>
            </a:r>
            <a:r>
              <a:rPr lang="en-US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	</a:t>
            </a:r>
            <a:endParaRPr lang="ru-RU" sz="1800" dirty="0">
              <a:solidFill>
                <a:srgbClr val="400052"/>
              </a:solidFill>
              <a:latin typeface="Ultima Pro Black" panose="02000000000000000000" pitchFamily="2" charset="-5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-работа с базой данных</a:t>
            </a:r>
            <a:r>
              <a:rPr lang="en-US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	</a:t>
            </a:r>
            <a:endParaRPr lang="ru-RU" sz="1800" dirty="0">
              <a:solidFill>
                <a:srgbClr val="400052"/>
              </a:solidFill>
              <a:latin typeface="Ultima Pro Black" panose="02000000000000000000" pitchFamily="2" charset="-5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-работа с пользователями</a:t>
            </a:r>
            <a:r>
              <a:rPr lang="en-US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	</a:t>
            </a:r>
            <a:endParaRPr lang="ru-RU" sz="1800" dirty="0">
              <a:solidFill>
                <a:srgbClr val="400052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187" name="Google Shape;187;p9"/>
          <p:cNvSpPr txBox="1"/>
          <p:nvPr/>
        </p:nvSpPr>
        <p:spPr>
          <a:xfrm>
            <a:off x="1474015" y="1186449"/>
            <a:ext cx="6560276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4000" b="1" dirty="0">
                <a:solidFill>
                  <a:schemeClr val="accent4"/>
                </a:solidFill>
                <a:latin typeface="Ultima Pro Black" panose="02000000000000000000" pitchFamily="2" charset="-52"/>
                <a:sym typeface="Century Gothic"/>
              </a:rPr>
              <a:t>Калашников Александр</a:t>
            </a:r>
            <a:endParaRPr lang="ru-RU" sz="4000" dirty="0">
              <a:solidFill>
                <a:schemeClr val="accent4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189" name="Google Shape;189;p9">
            <a:hlinkClick r:id="rId3" action="ppaction://hlinksldjump"/>
          </p:cNvPr>
          <p:cNvSpPr/>
          <p:nvPr/>
        </p:nvSpPr>
        <p:spPr>
          <a:xfrm>
            <a:off x="3573776" y="5154750"/>
            <a:ext cx="5044448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FFFFFF"/>
                </a:solidFill>
                <a:latin typeface="Ultima Pro Black" panose="02000000000000000000" pitchFamily="2" charset="-52"/>
                <a:sym typeface="Century Gothic"/>
              </a:rPr>
              <a:t>Продолжить</a:t>
            </a:r>
            <a:endParaRPr dirty="0">
              <a:latin typeface="Ultima Pro Black" panose="02000000000000000000" pitchFamily="2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930C896-0419-CB31-A4AD-32700EE243D9}"/>
              </a:ext>
            </a:extLst>
          </p:cNvPr>
          <p:cNvSpPr/>
          <p:nvPr/>
        </p:nvSpPr>
        <p:spPr>
          <a:xfrm>
            <a:off x="-4093" y="5492415"/>
            <a:ext cx="180524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Ultima Pro Black" panose="02000000000000000000" pitchFamily="2" charset="-5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45;p14">
            <a:extLst>
              <a:ext uri="{FF2B5EF4-FFF2-40B4-BE49-F238E27FC236}">
                <a16:creationId xmlns:a16="http://schemas.microsoft.com/office/drawing/2014/main" id="{25BF5DE7-2540-1461-5E1E-F9A82915D0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Ultima Pro Black" panose="02000000000000000000" pitchFamily="2" charset="-52"/>
              </a:rPr>
              <a:t>F</a:t>
            </a:r>
            <a:r>
              <a:rPr lang="en" sz="2400" dirty="0">
                <a:latin typeface="Ultima Pro Black" panose="02000000000000000000" pitchFamily="2" charset="-52"/>
              </a:rPr>
              <a:t>rontend </a:t>
            </a:r>
            <a:r>
              <a:rPr lang="ru-RU" sz="2400" dirty="0">
                <a:latin typeface="Ultima Pro Black" panose="02000000000000000000" pitchFamily="2" charset="-52"/>
              </a:rPr>
              <a:t>разработчик</a:t>
            </a:r>
            <a:r>
              <a:rPr lang="en" sz="2400" dirty="0">
                <a:latin typeface="Ultima Pro Black" panose="02000000000000000000" pitchFamily="2" charset="-52"/>
              </a:rPr>
              <a:t> </a:t>
            </a:r>
            <a:endParaRPr sz="2400" dirty="0">
              <a:latin typeface="Ultima Pro Black" panose="02000000000000000000" pitchFamily="2" charset="-52"/>
            </a:endParaRPr>
          </a:p>
        </p:txBody>
      </p:sp>
      <p:sp>
        <p:nvSpPr>
          <p:cNvPr id="14" name="Google Shape;246;p14">
            <a:extLst>
              <a:ext uri="{FF2B5EF4-FFF2-40B4-BE49-F238E27FC236}">
                <a16:creationId xmlns:a16="http://schemas.microsoft.com/office/drawing/2014/main" id="{82F64FC1-F860-4FA7-BA6F-13A3AE91F0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- </a:t>
            </a:r>
            <a:r>
              <a:rPr lang="en-US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Frontend </a:t>
            </a:r>
            <a:r>
              <a:rPr lang="ru-RU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сайта</a:t>
            </a:r>
          </a:p>
          <a:p>
            <a:pPr marL="1200150" lvl="2" indent="-285750">
              <a:spcAft>
                <a:spcPts val="600"/>
              </a:spcAft>
            </a:pPr>
            <a:r>
              <a:rPr lang="ru-RU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Разработка интуитивно понятного интерфейса сайта</a:t>
            </a:r>
          </a:p>
          <a:p>
            <a:pPr marL="1200150" lvl="2" indent="-285750">
              <a:spcAft>
                <a:spcPts val="600"/>
              </a:spcAft>
            </a:pPr>
            <a:r>
              <a:rPr lang="ru-RU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Подбор </a:t>
            </a:r>
            <a:r>
              <a:rPr lang="ru-RU" sz="1800" dirty="0" err="1">
                <a:solidFill>
                  <a:srgbClr val="400052"/>
                </a:solidFill>
                <a:latin typeface="Ultima Pro Black" panose="02000000000000000000" pitchFamily="2" charset="-52"/>
              </a:rPr>
              <a:t>анимаций</a:t>
            </a:r>
            <a:r>
              <a:rPr lang="ru-RU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 и логотипов</a:t>
            </a:r>
          </a:p>
          <a:p>
            <a:pPr marL="1200150" lvl="2" indent="-285750">
              <a:spcAft>
                <a:spcPts val="600"/>
              </a:spcAft>
            </a:pPr>
            <a:r>
              <a:rPr lang="ru-RU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Вёрстка элементов меню</a:t>
            </a:r>
          </a:p>
          <a:p>
            <a:pPr marL="1200150" lvl="2" indent="-285750">
              <a:spcAft>
                <a:spcPts val="600"/>
              </a:spcAft>
            </a:pPr>
            <a:r>
              <a:rPr lang="ru-RU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Оптимизация конструкции сайта под любой тип устройства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sz="1800" dirty="0">
              <a:latin typeface="Ultima Pro Black" panose="02000000000000000000" pitchFamily="2" charset="-52"/>
            </a:endParaRPr>
          </a:p>
        </p:txBody>
      </p:sp>
      <p:sp>
        <p:nvSpPr>
          <p:cNvPr id="15" name="Google Shape;247;p14">
            <a:extLst>
              <a:ext uri="{FF2B5EF4-FFF2-40B4-BE49-F238E27FC236}">
                <a16:creationId xmlns:a16="http://schemas.microsoft.com/office/drawing/2014/main" id="{3A561A99-3F72-C507-8464-312FE8F0FE5F}"/>
              </a:ext>
            </a:extLst>
          </p:cNvPr>
          <p:cNvSpPr txBox="1"/>
          <p:nvPr/>
        </p:nvSpPr>
        <p:spPr>
          <a:xfrm>
            <a:off x="1474014" y="1218012"/>
            <a:ext cx="338144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dirty="0">
                <a:solidFill>
                  <a:schemeClr val="accent4"/>
                </a:solidFill>
                <a:latin typeface="Ultima Pro Black" panose="02000000000000000000" pitchFamily="2" charset="-52"/>
                <a:sym typeface="Century Gothic"/>
              </a:rPr>
              <a:t>Маркин Лев</a:t>
            </a:r>
            <a:endParaRPr dirty="0">
              <a:solidFill>
                <a:schemeClr val="accent4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19" name="Google Shape;251;p14">
            <a:hlinkClick r:id="rId3" action="ppaction://hlinksldjump"/>
            <a:extLst>
              <a:ext uri="{FF2B5EF4-FFF2-40B4-BE49-F238E27FC236}">
                <a16:creationId xmlns:a16="http://schemas.microsoft.com/office/drawing/2014/main" id="{CE44BFD0-CA12-1A40-83D4-F4D613D4558B}"/>
              </a:ext>
            </a:extLst>
          </p:cNvPr>
          <p:cNvSpPr/>
          <p:nvPr/>
        </p:nvSpPr>
        <p:spPr>
          <a:xfrm>
            <a:off x="3631800" y="5157490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FFFFFF"/>
                </a:solidFill>
                <a:latin typeface="Ultima Pro Black" panose="02000000000000000000" pitchFamily="2" charset="-52"/>
                <a:sym typeface="Century Gothic"/>
              </a:rPr>
              <a:t>Продолжить</a:t>
            </a:r>
            <a:endParaRPr dirty="0">
              <a:latin typeface="Ultima Pro Black" panose="02000000000000000000" pitchFamily="2" charset="-52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10F2162-64D7-9F43-846E-F7BC4CD9474E}"/>
              </a:ext>
            </a:extLst>
          </p:cNvPr>
          <p:cNvSpPr/>
          <p:nvPr/>
        </p:nvSpPr>
        <p:spPr>
          <a:xfrm>
            <a:off x="-4093" y="5492415"/>
            <a:ext cx="176371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Ultima Pro Black" panose="02000000000000000000" pitchFamily="2" charset="-5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07;p19">
            <a:extLst>
              <a:ext uri="{FF2B5EF4-FFF2-40B4-BE49-F238E27FC236}">
                <a16:creationId xmlns:a16="http://schemas.microsoft.com/office/drawing/2014/main" id="{4F0AA387-86F3-C302-D81D-5143F3143E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4015" y="1530681"/>
            <a:ext cx="9422700" cy="60292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Ultima Pro Black" panose="02000000000000000000" pitchFamily="2" charset="-52"/>
              </a:rPr>
              <a:t>Web-</a:t>
            </a:r>
            <a:r>
              <a:rPr lang="ru-RU" sz="2200" dirty="0">
                <a:latin typeface="Ultima Pro Black" panose="02000000000000000000" pitchFamily="2" charset="-52"/>
              </a:rPr>
              <a:t>дизайнер, Менеджер по коммуникациям</a:t>
            </a:r>
            <a:endParaRPr sz="2200" dirty="0">
              <a:latin typeface="Ultima Pro Black" panose="02000000000000000000" pitchFamily="2" charset="-52"/>
            </a:endParaRPr>
          </a:p>
        </p:txBody>
      </p:sp>
      <p:sp>
        <p:nvSpPr>
          <p:cNvPr id="7" name="Google Shape;308;p19">
            <a:extLst>
              <a:ext uri="{FF2B5EF4-FFF2-40B4-BE49-F238E27FC236}">
                <a16:creationId xmlns:a16="http://schemas.microsoft.com/office/drawing/2014/main" id="{A3582CDE-8E1D-A1E8-C0EB-AAACBC240A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74015" y="2173024"/>
            <a:ext cx="5725131" cy="33920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400052"/>
                </a:solidFill>
                <a:latin typeface="Ultima Pro Black" panose="02000000000000000000" pitchFamily="2" charset="-52"/>
              </a:rPr>
              <a:t>- Дизайн сайта</a:t>
            </a:r>
          </a:p>
          <a:p>
            <a:pPr marL="1200150" lvl="2" indent="-285750"/>
            <a:r>
              <a:rPr lang="ru-RU" sz="1600" dirty="0">
                <a:solidFill>
                  <a:srgbClr val="400052"/>
                </a:solidFill>
                <a:latin typeface="Ultima Pro Black" panose="02000000000000000000" pitchFamily="2" charset="-52"/>
              </a:rPr>
              <a:t>работа с цветами и шрифтами</a:t>
            </a:r>
            <a:r>
              <a:rPr lang="en-US" sz="1600" dirty="0">
                <a:solidFill>
                  <a:srgbClr val="400052"/>
                </a:solidFill>
                <a:latin typeface="Ultima Pro Black" panose="02000000000000000000" pitchFamily="2" charset="-52"/>
              </a:rPr>
              <a:t>;</a:t>
            </a:r>
            <a:endParaRPr lang="ru-RU" sz="1600" dirty="0">
              <a:solidFill>
                <a:srgbClr val="400052"/>
              </a:solidFill>
              <a:latin typeface="Ultima Pro Black" panose="02000000000000000000" pitchFamily="2" charset="-52"/>
            </a:endParaRPr>
          </a:p>
          <a:p>
            <a:pPr marL="1200150" lvl="2" indent="-285750"/>
            <a:r>
              <a:rPr lang="ru-RU" sz="1600" dirty="0">
                <a:solidFill>
                  <a:srgbClr val="400052"/>
                </a:solidFill>
                <a:latin typeface="Ultima Pro Black" panose="02000000000000000000" pitchFamily="2" charset="-52"/>
              </a:rPr>
              <a:t>дизайн карточек музеев и событий</a:t>
            </a:r>
            <a:r>
              <a:rPr lang="en-US" sz="1600" dirty="0">
                <a:solidFill>
                  <a:srgbClr val="400052"/>
                </a:solidFill>
                <a:latin typeface="Ultima Pro Black" panose="02000000000000000000" pitchFamily="2" charset="-52"/>
              </a:rPr>
              <a:t>;</a:t>
            </a:r>
            <a:endParaRPr lang="ru-RU" sz="1600" dirty="0">
              <a:solidFill>
                <a:srgbClr val="400052"/>
              </a:solidFill>
              <a:latin typeface="Ultima Pro Black" panose="02000000000000000000" pitchFamily="2" charset="-52"/>
            </a:endParaRPr>
          </a:p>
          <a:p>
            <a:pPr marL="1200150" lvl="2" indent="-285750"/>
            <a:r>
              <a:rPr lang="ru-RU" sz="1600" dirty="0">
                <a:solidFill>
                  <a:srgbClr val="400052"/>
                </a:solidFill>
                <a:latin typeface="Ultima Pro Black" panose="02000000000000000000" pitchFamily="2" charset="-52"/>
              </a:rPr>
              <a:t>разработка внешнего вида страниц</a:t>
            </a:r>
            <a:r>
              <a:rPr lang="en-US" sz="1600" dirty="0">
                <a:solidFill>
                  <a:srgbClr val="400052"/>
                </a:solidFill>
                <a:latin typeface="Ultima Pro Black" panose="02000000000000000000" pitchFamily="2" charset="-52"/>
              </a:rPr>
              <a:t>;</a:t>
            </a:r>
          </a:p>
          <a:p>
            <a:pPr marL="914400" lvl="2" indent="0">
              <a:buNone/>
            </a:pPr>
            <a:r>
              <a:rPr lang="ru-RU" sz="1600" dirty="0">
                <a:solidFill>
                  <a:srgbClr val="400052"/>
                </a:solidFill>
                <a:latin typeface="Ultima Pro Black" panose="02000000000000000000" pitchFamily="2" charset="-52"/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400052"/>
                </a:solidFill>
                <a:latin typeface="Ultima Pro Black" panose="02000000000000000000" pitchFamily="2" charset="-52"/>
              </a:rPr>
              <a:t>- Работа с  заказчиком</a:t>
            </a:r>
          </a:p>
          <a:p>
            <a:pPr marL="1200150" lvl="2" indent="-285750"/>
            <a:r>
              <a:rPr lang="ru-RU" sz="1600" dirty="0">
                <a:solidFill>
                  <a:srgbClr val="400052"/>
                </a:solidFill>
                <a:latin typeface="Ultima Pro Black" panose="02000000000000000000" pitchFamily="2" charset="-52"/>
              </a:rPr>
              <a:t>Коммуникация</a:t>
            </a:r>
            <a:r>
              <a:rPr lang="en-US" sz="1600" dirty="0">
                <a:solidFill>
                  <a:srgbClr val="400052"/>
                </a:solidFill>
                <a:latin typeface="Ultima Pro Black" panose="02000000000000000000" pitchFamily="2" charset="-52"/>
              </a:rPr>
              <a:t>;</a:t>
            </a:r>
            <a:endParaRPr lang="ru-RU" sz="1600" dirty="0">
              <a:solidFill>
                <a:srgbClr val="400052"/>
              </a:solidFill>
              <a:latin typeface="Ultima Pro Black" panose="02000000000000000000" pitchFamily="2" charset="-52"/>
            </a:endParaRPr>
          </a:p>
          <a:p>
            <a:pPr marL="1200150" lvl="2" indent="-285750"/>
            <a:r>
              <a:rPr lang="ru-RU" sz="1600" dirty="0">
                <a:solidFill>
                  <a:srgbClr val="400052"/>
                </a:solidFill>
                <a:latin typeface="Ultima Pro Black" panose="02000000000000000000" pitchFamily="2" charset="-52"/>
              </a:rPr>
              <a:t>уточнение задач</a:t>
            </a:r>
            <a:r>
              <a:rPr lang="en-US" sz="1600" dirty="0">
                <a:solidFill>
                  <a:srgbClr val="400052"/>
                </a:solidFill>
                <a:latin typeface="Ultima Pro Black" panose="02000000000000000000" pitchFamily="2" charset="-52"/>
              </a:rPr>
              <a:t>;</a:t>
            </a:r>
            <a:endParaRPr lang="ru-RU" sz="1600" dirty="0">
              <a:solidFill>
                <a:srgbClr val="400052"/>
              </a:solidFill>
              <a:latin typeface="Ultima Pro Black" panose="02000000000000000000" pitchFamily="2" charset="-52"/>
            </a:endParaRPr>
          </a:p>
          <a:p>
            <a:pPr marL="1200150" lvl="2" indent="-285750"/>
            <a:r>
              <a:rPr lang="ru-RU" sz="1600" dirty="0">
                <a:solidFill>
                  <a:srgbClr val="400052"/>
                </a:solidFill>
                <a:latin typeface="Ultima Pro Black" panose="02000000000000000000" pitchFamily="2" charset="-52"/>
              </a:rPr>
              <a:t>работа с исходниками</a:t>
            </a:r>
            <a:r>
              <a:rPr lang="en-US" sz="1600" dirty="0">
                <a:solidFill>
                  <a:srgbClr val="400052"/>
                </a:solidFill>
                <a:latin typeface="Ultima Pro Black" panose="02000000000000000000" pitchFamily="2" charset="-52"/>
              </a:rPr>
              <a:t>;</a:t>
            </a:r>
            <a:endParaRPr lang="ru-RU" sz="1600" dirty="0">
              <a:solidFill>
                <a:srgbClr val="400052"/>
              </a:solidFill>
              <a:latin typeface="Ultima Pro Black" panose="02000000000000000000" pitchFamily="2" charset="-52"/>
            </a:endParaRPr>
          </a:p>
          <a:p>
            <a:pPr marL="914400" lvl="2" indent="0">
              <a:buNone/>
            </a:pPr>
            <a:endParaRPr lang="ru-RU" sz="1600" dirty="0">
              <a:solidFill>
                <a:srgbClr val="400052"/>
              </a:solidFill>
              <a:latin typeface="Ultima Pro Black" panose="02000000000000000000" pitchFamily="2" charset="-5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400052"/>
                </a:solidFill>
                <a:latin typeface="Ultima Pro Black" panose="02000000000000000000" pitchFamily="2" charset="-52"/>
              </a:rPr>
              <a:t>- Создание презентации</a:t>
            </a:r>
            <a:endParaRPr sz="1600" dirty="0">
              <a:latin typeface="Ultima Pro Black" panose="02000000000000000000" pitchFamily="2" charset="-52"/>
            </a:endParaRPr>
          </a:p>
        </p:txBody>
      </p:sp>
      <p:sp>
        <p:nvSpPr>
          <p:cNvPr id="8" name="Google Shape;309;p19">
            <a:extLst>
              <a:ext uri="{FF2B5EF4-FFF2-40B4-BE49-F238E27FC236}">
                <a16:creationId xmlns:a16="http://schemas.microsoft.com/office/drawing/2014/main" id="{E01A3936-C773-C01A-29C6-A8EF9F468816}"/>
              </a:ext>
            </a:extLst>
          </p:cNvPr>
          <p:cNvSpPr txBox="1"/>
          <p:nvPr/>
        </p:nvSpPr>
        <p:spPr>
          <a:xfrm>
            <a:off x="1474015" y="783257"/>
            <a:ext cx="3939233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dirty="0">
                <a:solidFill>
                  <a:schemeClr val="accent4"/>
                </a:solidFill>
                <a:latin typeface="Ultima Pro Black" panose="02000000000000000000" pitchFamily="2" charset="-52"/>
                <a:sym typeface="Century Gothic"/>
              </a:rPr>
              <a:t>Сидоров Илья</a:t>
            </a:r>
            <a:endParaRPr dirty="0">
              <a:solidFill>
                <a:schemeClr val="accent4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22B19EF-A9F1-EC25-10F0-06635AF6E458}"/>
              </a:ext>
            </a:extLst>
          </p:cNvPr>
          <p:cNvSpPr/>
          <p:nvPr/>
        </p:nvSpPr>
        <p:spPr>
          <a:xfrm>
            <a:off x="-4093" y="5492415"/>
            <a:ext cx="176371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Ultima Pro Black" panose="02000000000000000000" pitchFamily="2" charset="-52"/>
            </a:endParaRPr>
          </a:p>
        </p:txBody>
      </p:sp>
      <p:sp>
        <p:nvSpPr>
          <p:cNvPr id="2" name="Google Shape;251;p14">
            <a:hlinkClick r:id="rId3" action="ppaction://hlinksldjump"/>
            <a:extLst>
              <a:ext uri="{FF2B5EF4-FFF2-40B4-BE49-F238E27FC236}">
                <a16:creationId xmlns:a16="http://schemas.microsoft.com/office/drawing/2014/main" id="{B7A67E95-8FCF-C882-ADD1-D88E7A2B03FD}"/>
              </a:ext>
            </a:extLst>
          </p:cNvPr>
          <p:cNvSpPr/>
          <p:nvPr/>
        </p:nvSpPr>
        <p:spPr>
          <a:xfrm>
            <a:off x="3631800" y="547666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FFFFFF"/>
                </a:solidFill>
                <a:latin typeface="Ultima Pro Black" panose="02000000000000000000" pitchFamily="2" charset="-52"/>
                <a:sym typeface="Century Gothic"/>
              </a:rPr>
              <a:t>Продолжить</a:t>
            </a:r>
            <a:endParaRPr dirty="0">
              <a:latin typeface="Ultima Pro Black" panose="02000000000000000000" pitchFamily="2" charset="-5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8AE85F9-729F-6058-B983-1865490E14F2}"/>
              </a:ext>
            </a:extLst>
          </p:cNvPr>
          <p:cNvSpPr/>
          <p:nvPr/>
        </p:nvSpPr>
        <p:spPr>
          <a:xfrm>
            <a:off x="-4093" y="-26503"/>
            <a:ext cx="12192000" cy="1007167"/>
          </a:xfrm>
          <a:prstGeom prst="rect">
            <a:avLst/>
          </a:prstGeom>
          <a:solidFill>
            <a:srgbClr val="400052"/>
          </a:solidFill>
          <a:ln>
            <a:solidFill>
              <a:srgbClr val="F1D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5" name="Google Shape;675;p48"/>
          <p:cNvSpPr txBox="1">
            <a:spLocks noGrp="1"/>
          </p:cNvSpPr>
          <p:nvPr>
            <p:ph type="title"/>
          </p:nvPr>
        </p:nvSpPr>
        <p:spPr>
          <a:xfrm>
            <a:off x="4093" y="8948"/>
            <a:ext cx="12183814" cy="97171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solidFill>
                  <a:srgbClr val="F1D46E"/>
                </a:solidFill>
                <a:latin typeface="Ultima Pro Black" panose="02000000000000000000" pitchFamily="2" charset="-52"/>
              </a:rPr>
              <a:t>Цели и задачи</a:t>
            </a:r>
            <a:r>
              <a:rPr lang="en-US" sz="4400" dirty="0">
                <a:solidFill>
                  <a:srgbClr val="F1D46E"/>
                </a:solidFill>
                <a:latin typeface="Ultima Pro Black" panose="02000000000000000000" pitchFamily="2" charset="-52"/>
              </a:rPr>
              <a:t>:</a:t>
            </a:r>
            <a:endParaRPr sz="4400" dirty="0">
              <a:solidFill>
                <a:srgbClr val="F1D46E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5E925FD-DA2A-23B8-4FE0-BB127FF4741B}"/>
              </a:ext>
            </a:extLst>
          </p:cNvPr>
          <p:cNvSpPr/>
          <p:nvPr/>
        </p:nvSpPr>
        <p:spPr>
          <a:xfrm>
            <a:off x="-4093" y="5492415"/>
            <a:ext cx="176371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4A05BD-273F-91CC-8BAB-7BF42C225DD3}"/>
              </a:ext>
            </a:extLst>
          </p:cNvPr>
          <p:cNvSpPr txBox="1"/>
          <p:nvPr/>
        </p:nvSpPr>
        <p:spPr>
          <a:xfrm>
            <a:off x="172277" y="1236823"/>
            <a:ext cx="10780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Цель</a:t>
            </a:r>
            <a:r>
              <a:rPr lang="en-US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: </a:t>
            </a:r>
            <a:r>
              <a:rPr lang="ru-RU" sz="2600" dirty="0">
                <a:solidFill>
                  <a:schemeClr val="bg1"/>
                </a:solidFill>
                <a:latin typeface="Ultima Pro Black" panose="02000000000000000000" pitchFamily="2" charset="-52"/>
              </a:rPr>
              <a:t>Создать веб</a:t>
            </a:r>
            <a:r>
              <a:rPr lang="en-US" sz="2600" dirty="0">
                <a:solidFill>
                  <a:schemeClr val="bg1"/>
                </a:solidFill>
                <a:latin typeface="Ultima Pro Black" panose="02000000000000000000" pitchFamily="2" charset="-52"/>
              </a:rPr>
              <a:t>-</a:t>
            </a:r>
            <a:r>
              <a:rPr lang="ru-RU" sz="2600" dirty="0">
                <a:solidFill>
                  <a:schemeClr val="bg1"/>
                </a:solidFill>
                <a:latin typeface="Ultima Pro Black" panose="02000000000000000000" pitchFamily="2" charset="-52"/>
              </a:rPr>
              <a:t>приложение </a:t>
            </a:r>
            <a:r>
              <a:rPr lang="ru-RU" sz="2600" dirty="0">
                <a:solidFill>
                  <a:schemeClr val="bg1"/>
                </a:solidFill>
                <a:effectLst/>
                <a:latin typeface="Ultima Pro Black" panose="02000000000000000000" pitchFamily="2" charset="-52"/>
                <a:ea typeface="Calibri" panose="020F0502020204030204" pitchFamily="34" charset="0"/>
              </a:rPr>
              <a:t>для удобства жителей г. Барнаула и Алтайского края участия в ежегодной акции </a:t>
            </a:r>
            <a:r>
              <a:rPr lang="en-US" sz="2600" dirty="0">
                <a:solidFill>
                  <a:schemeClr val="bg1"/>
                </a:solidFill>
                <a:effectLst/>
                <a:latin typeface="Ultima Pro Black" panose="02000000000000000000" pitchFamily="2" charset="-52"/>
                <a:ea typeface="Calibri" panose="020F0502020204030204" pitchFamily="34" charset="0"/>
              </a:rPr>
              <a:t>“</a:t>
            </a:r>
            <a:r>
              <a:rPr lang="ru-RU" sz="2600" dirty="0">
                <a:solidFill>
                  <a:schemeClr val="bg1"/>
                </a:solidFill>
                <a:effectLst/>
                <a:latin typeface="Ultima Pro Black" panose="02000000000000000000" pitchFamily="2" charset="-52"/>
                <a:ea typeface="Calibri" panose="020F0502020204030204" pitchFamily="34" charset="0"/>
              </a:rPr>
              <a:t>Ночь музеев</a:t>
            </a:r>
            <a:r>
              <a:rPr lang="en-US" sz="2600" dirty="0">
                <a:solidFill>
                  <a:schemeClr val="bg1"/>
                </a:solidFill>
                <a:effectLst/>
                <a:latin typeface="Ultima Pro Black" panose="02000000000000000000" pitchFamily="2" charset="-52"/>
                <a:ea typeface="Calibri" panose="020F0502020204030204" pitchFamily="34" charset="0"/>
              </a:rPr>
              <a:t>”</a:t>
            </a:r>
            <a:r>
              <a:rPr lang="ru-RU" sz="2600" dirty="0">
                <a:solidFill>
                  <a:schemeClr val="bg1"/>
                </a:solidFill>
                <a:effectLst/>
                <a:latin typeface="Ultima Pro Black" panose="02000000000000000000" pitchFamily="2" charset="-52"/>
                <a:ea typeface="Calibri" panose="020F0502020204030204" pitchFamily="34" charset="0"/>
              </a:rPr>
              <a:t>.</a:t>
            </a:r>
            <a:endParaRPr lang="ru-RU" sz="2600" dirty="0">
              <a:solidFill>
                <a:schemeClr val="bg1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44896-1F7A-0622-1DC0-942AEF06F04B}"/>
              </a:ext>
            </a:extLst>
          </p:cNvPr>
          <p:cNvSpPr txBox="1"/>
          <p:nvPr/>
        </p:nvSpPr>
        <p:spPr>
          <a:xfrm>
            <a:off x="707286" y="3992609"/>
            <a:ext cx="1882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Задачи</a:t>
            </a:r>
            <a:r>
              <a:rPr lang="en-US" sz="28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:</a:t>
            </a:r>
            <a:endParaRPr lang="ru-RU" sz="2800" b="1" dirty="0">
              <a:solidFill>
                <a:schemeClr val="bg1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A1F4B3-D80B-DB4E-BD2E-1181983797C0}"/>
              </a:ext>
            </a:extLst>
          </p:cNvPr>
          <p:cNvSpPr txBox="1"/>
          <p:nvPr/>
        </p:nvSpPr>
        <p:spPr>
          <a:xfrm>
            <a:off x="2709947" y="2546058"/>
            <a:ext cx="88565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1D46E"/>
              </a:buClr>
              <a:buSzPct val="150000"/>
              <a:buBlip>
                <a:blip r:embed="rId3"/>
              </a:buBlip>
            </a:pP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Создание функции регистрации</a:t>
            </a:r>
          </a:p>
          <a:p>
            <a:pPr marL="285750" indent="-285750">
              <a:buClr>
                <a:srgbClr val="F1D46E"/>
              </a:buClr>
              <a:buSzPct val="150000"/>
              <a:buBlip>
                <a:blip r:embed="rId3"/>
              </a:buBlip>
            </a:pP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Организация работы с базой данных</a:t>
            </a:r>
          </a:p>
          <a:p>
            <a:pPr marL="285750" indent="-285750">
              <a:buClr>
                <a:srgbClr val="F1D46E"/>
              </a:buClr>
              <a:buSzPct val="150000"/>
              <a:buBlip>
                <a:blip r:embed="rId3"/>
              </a:buBlip>
            </a:pP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Создание функции </a:t>
            </a:r>
            <a:r>
              <a:rPr lang="en-US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‘</a:t>
            </a: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Я пойду</a:t>
            </a:r>
            <a:r>
              <a:rPr lang="en-US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’</a:t>
            </a: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 (Добавить в Избранное)</a:t>
            </a:r>
          </a:p>
          <a:p>
            <a:pPr marL="285750" indent="-285750">
              <a:buClr>
                <a:srgbClr val="F1D46E"/>
              </a:buClr>
              <a:buSzPct val="150000"/>
              <a:buBlip>
                <a:blip r:embed="rId3"/>
              </a:buBlip>
            </a:pP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Вёрстка главной страницы</a:t>
            </a:r>
          </a:p>
          <a:p>
            <a:pPr marL="285750" indent="-285750">
              <a:buClr>
                <a:srgbClr val="F1D46E"/>
              </a:buClr>
              <a:buSzPct val="150000"/>
              <a:buBlip>
                <a:blip r:embed="rId3"/>
              </a:buBlip>
            </a:pP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Вёрстка страницы </a:t>
            </a:r>
            <a:r>
              <a:rPr lang="en-US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“</a:t>
            </a: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Мероприятия</a:t>
            </a:r>
            <a:r>
              <a:rPr lang="en-US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”</a:t>
            </a:r>
            <a:endParaRPr lang="ru-RU" sz="2200" b="1" dirty="0">
              <a:solidFill>
                <a:schemeClr val="bg1"/>
              </a:solidFill>
              <a:latin typeface="Ultima Pro Black" panose="02000000000000000000" pitchFamily="2" charset="-52"/>
            </a:endParaRPr>
          </a:p>
          <a:p>
            <a:pPr marL="285750" indent="-285750">
              <a:buClr>
                <a:srgbClr val="F1D46E"/>
              </a:buClr>
              <a:buSzPct val="150000"/>
              <a:buBlip>
                <a:blip r:embed="rId3"/>
              </a:buBlip>
            </a:pP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Создание карточек-превью для музеев, событий</a:t>
            </a:r>
          </a:p>
          <a:p>
            <a:pPr marL="285750" indent="-285750">
              <a:buClr>
                <a:srgbClr val="F1D46E"/>
              </a:buClr>
              <a:buSzPct val="150000"/>
              <a:buBlip>
                <a:blip r:embed="rId3"/>
              </a:buBlip>
            </a:pP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Создание функции поиска по</a:t>
            </a:r>
            <a:r>
              <a:rPr lang="en-US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 </a:t>
            </a: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мероприятиям</a:t>
            </a:r>
          </a:p>
          <a:p>
            <a:pPr marL="285750" indent="-285750">
              <a:buClr>
                <a:srgbClr val="F1D46E"/>
              </a:buClr>
              <a:buSzPct val="150000"/>
              <a:buBlip>
                <a:blip r:embed="rId3"/>
              </a:buBlip>
            </a:pP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Вёрстка страницы </a:t>
            </a:r>
            <a:r>
              <a:rPr lang="en-US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“</a:t>
            </a: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Места</a:t>
            </a:r>
            <a:r>
              <a:rPr lang="en-US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”</a:t>
            </a:r>
            <a:endParaRPr lang="ru-RU" sz="2200" b="1" dirty="0">
              <a:solidFill>
                <a:schemeClr val="bg1"/>
              </a:solidFill>
              <a:latin typeface="Ultima Pro Black" panose="02000000000000000000" pitchFamily="2" charset="-52"/>
            </a:endParaRPr>
          </a:p>
          <a:p>
            <a:pPr marL="285750" indent="-285750">
              <a:buClr>
                <a:srgbClr val="F1D46E"/>
              </a:buClr>
              <a:buSzPct val="150000"/>
              <a:buBlip>
                <a:blip r:embed="rId3"/>
              </a:buBlip>
            </a:pP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Добавление ссылок на покупку билетов</a:t>
            </a:r>
          </a:p>
          <a:p>
            <a:pPr marL="285750" indent="-285750">
              <a:buClr>
                <a:srgbClr val="F1D46E"/>
              </a:buClr>
              <a:buSzPct val="150000"/>
              <a:buBlip>
                <a:blip r:embed="rId3"/>
              </a:buBlip>
            </a:pP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Добавление сбора статистики по пользователям</a:t>
            </a:r>
          </a:p>
        </p:txBody>
      </p:sp>
      <p:sp>
        <p:nvSpPr>
          <p:cNvPr id="8" name="Google Shape;311;p19">
            <a:hlinkClick r:id="rId4" action="ppaction://hlinksldjump"/>
            <a:extLst>
              <a:ext uri="{FF2B5EF4-FFF2-40B4-BE49-F238E27FC236}">
                <a16:creationId xmlns:a16="http://schemas.microsoft.com/office/drawing/2014/main" id="{7BABC6BD-71AB-47B3-B5AA-1262449B2FB9}"/>
              </a:ext>
            </a:extLst>
          </p:cNvPr>
          <p:cNvSpPr/>
          <p:nvPr/>
        </p:nvSpPr>
        <p:spPr>
          <a:xfrm>
            <a:off x="9920336" y="5974710"/>
            <a:ext cx="2267571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F1D46E"/>
                </a:solidFill>
                <a:latin typeface="Ultima Pro Black" panose="02000000000000000000" pitchFamily="2" charset="-52"/>
                <a:sym typeface="Century Gothic"/>
              </a:rPr>
              <a:t>Практическое применение</a:t>
            </a:r>
            <a:endParaRPr dirty="0">
              <a:solidFill>
                <a:srgbClr val="F1D46E"/>
              </a:solidFill>
              <a:latin typeface="Ultima Pro Black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4485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6A7B7C9-AA07-86BE-B5F5-64436B62E8F7}"/>
              </a:ext>
            </a:extLst>
          </p:cNvPr>
          <p:cNvSpPr/>
          <p:nvPr/>
        </p:nvSpPr>
        <p:spPr>
          <a:xfrm>
            <a:off x="0" y="25667"/>
            <a:ext cx="12192000" cy="928489"/>
          </a:xfrm>
          <a:prstGeom prst="rect">
            <a:avLst/>
          </a:prstGeom>
          <a:solidFill>
            <a:srgbClr val="400052"/>
          </a:solidFill>
          <a:ln>
            <a:solidFill>
              <a:srgbClr val="F1D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Ultima Pro Black" panose="02000000000000000000" pitchFamily="2" charset="-52"/>
            </a:endParaRPr>
          </a:p>
        </p:txBody>
      </p:sp>
      <p:sp>
        <p:nvSpPr>
          <p:cNvPr id="680" name="Google Shape;680;p49"/>
          <p:cNvSpPr txBox="1">
            <a:spLocks noGrp="1"/>
          </p:cNvSpPr>
          <p:nvPr>
            <p:ph type="title"/>
          </p:nvPr>
        </p:nvSpPr>
        <p:spPr>
          <a:xfrm>
            <a:off x="0" y="25668"/>
            <a:ext cx="12192000" cy="92848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100" dirty="0">
                <a:solidFill>
                  <a:srgbClr val="F1D46E"/>
                </a:solidFill>
                <a:latin typeface="Ultima Pro Black" panose="02000000000000000000" pitchFamily="2" charset="-52"/>
              </a:rPr>
              <a:t>Практическое применение</a:t>
            </a:r>
            <a:endParaRPr sz="5100" dirty="0">
              <a:solidFill>
                <a:srgbClr val="F1D46E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052E4A-EF36-CBCF-1433-908832E928C0}"/>
              </a:ext>
            </a:extLst>
          </p:cNvPr>
          <p:cNvSpPr txBox="1"/>
          <p:nvPr/>
        </p:nvSpPr>
        <p:spPr>
          <a:xfrm>
            <a:off x="934437" y="1892067"/>
            <a:ext cx="10500479" cy="3908762"/>
          </a:xfrm>
          <a:prstGeom prst="rect">
            <a:avLst/>
          </a:prstGeom>
          <a:solidFill>
            <a:srgbClr val="2E003A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/>
                </a:solidFill>
                <a:latin typeface="Ultima Pro Black" panose="02000000000000000000" pitchFamily="2" charset="-52"/>
              </a:rPr>
              <a:t>Зарегистрироваться на сайте</a:t>
            </a:r>
            <a:r>
              <a:rPr lang="en-US" sz="2400" dirty="0">
                <a:solidFill>
                  <a:schemeClr val="bg1"/>
                </a:solidFill>
                <a:latin typeface="Ultima Pro Black" panose="02000000000000000000" pitchFamily="2" charset="-52"/>
              </a:rPr>
              <a:t>;</a:t>
            </a:r>
          </a:p>
          <a:p>
            <a:pPr marL="342900" indent="-342900">
              <a:spcAft>
                <a:spcPts val="24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/>
                </a:solidFill>
                <a:latin typeface="Ultima Pro Black" panose="02000000000000000000" pitchFamily="2" charset="-52"/>
              </a:rPr>
              <a:t>Посмотреть все мероприятия, которые будут проходить в Ночь Музеев</a:t>
            </a:r>
            <a:r>
              <a:rPr lang="en-US" sz="2400" dirty="0">
                <a:solidFill>
                  <a:schemeClr val="bg1"/>
                </a:solidFill>
                <a:latin typeface="Ultima Pro Black" panose="02000000000000000000" pitchFamily="2" charset="-52"/>
              </a:rPr>
              <a:t>;</a:t>
            </a:r>
            <a:endParaRPr lang="ru-RU" sz="2400" dirty="0">
              <a:solidFill>
                <a:schemeClr val="bg1"/>
              </a:solidFill>
              <a:latin typeface="Ultima Pro Black" panose="02000000000000000000" pitchFamily="2" charset="-52"/>
            </a:endParaRPr>
          </a:p>
          <a:p>
            <a:pPr marL="342900" indent="-342900">
              <a:spcAft>
                <a:spcPts val="24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/>
                </a:solidFill>
                <a:latin typeface="Ultima Pro Black" panose="02000000000000000000" pitchFamily="2" charset="-52"/>
              </a:rPr>
              <a:t>Узнать где они будут проходить</a:t>
            </a:r>
            <a:r>
              <a:rPr lang="en-US" sz="2400" dirty="0">
                <a:solidFill>
                  <a:schemeClr val="bg1"/>
                </a:solidFill>
                <a:latin typeface="Ultima Pro Black" panose="02000000000000000000" pitchFamily="2" charset="-52"/>
              </a:rPr>
              <a:t>;</a:t>
            </a:r>
          </a:p>
          <a:p>
            <a:pPr marL="342900" lvl="1" indent="-342900">
              <a:spcAft>
                <a:spcPts val="24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/>
                </a:solidFill>
                <a:latin typeface="Ultima Pro Black" panose="02000000000000000000" pitchFamily="2" charset="-52"/>
              </a:rPr>
              <a:t>Добавить понравившиеся мероприятия в избранное</a:t>
            </a:r>
            <a:r>
              <a:rPr lang="en-US" sz="2400" dirty="0">
                <a:solidFill>
                  <a:schemeClr val="bg1"/>
                </a:solidFill>
                <a:latin typeface="Ultima Pro Black" panose="02000000000000000000" pitchFamily="2" charset="-52"/>
              </a:rPr>
              <a:t>;</a:t>
            </a:r>
          </a:p>
          <a:p>
            <a:pPr marL="342900" indent="-342900">
              <a:spcAft>
                <a:spcPts val="24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/>
                </a:solidFill>
                <a:latin typeface="Ultima Pro Black" panose="02000000000000000000" pitchFamily="2" charset="-52"/>
              </a:rPr>
              <a:t>Купить билеты</a:t>
            </a:r>
            <a:r>
              <a:rPr lang="en-US" sz="2400" dirty="0">
                <a:solidFill>
                  <a:schemeClr val="bg1"/>
                </a:solidFill>
                <a:latin typeface="Ultima Pro Black" panose="02000000000000000000" pitchFamily="2" charset="-5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Ultima Pro Black" panose="02000000000000000000" pitchFamily="2" charset="-52"/>
              </a:rPr>
              <a:t>на стороннем официальном ресурсе, прикреплённом к мероприятию.</a:t>
            </a:r>
            <a:endParaRPr lang="en-US" sz="2400" dirty="0">
              <a:solidFill>
                <a:schemeClr val="bg1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DA2CDE-8FBC-4590-8284-7AA48CC7FA35}"/>
              </a:ext>
            </a:extLst>
          </p:cNvPr>
          <p:cNvSpPr txBox="1"/>
          <p:nvPr/>
        </p:nvSpPr>
        <p:spPr>
          <a:xfrm>
            <a:off x="319595" y="1284402"/>
            <a:ext cx="86734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>
                <a:solidFill>
                  <a:srgbClr val="F2F2F2"/>
                </a:solidFill>
                <a:latin typeface="Ultima Pro Black" panose="02000000000000000000" pitchFamily="2" charset="-52"/>
              </a:rPr>
              <a:t>Пользователь сможет</a:t>
            </a:r>
            <a:r>
              <a:rPr lang="en-US" sz="2400" b="1" i="1" u="sng" dirty="0">
                <a:solidFill>
                  <a:srgbClr val="F2F2F2"/>
                </a:solidFill>
                <a:latin typeface="Ultima Pro Black" panose="02000000000000000000" pitchFamily="2" charset="-52"/>
              </a:rPr>
              <a:t>:</a:t>
            </a:r>
            <a:endParaRPr lang="ru-RU" sz="2400" b="1" i="1" u="sng" dirty="0">
              <a:solidFill>
                <a:srgbClr val="F2F2F2"/>
              </a:solidFill>
              <a:latin typeface="Ultima Pro Black" panose="02000000000000000000" pitchFamily="2" charset="-52"/>
            </a:endParaRPr>
          </a:p>
          <a:p>
            <a:endParaRPr lang="ru-RU" dirty="0">
              <a:latin typeface="Ultima Pro Black" panose="02000000000000000000" pitchFamily="2" charset="-52"/>
            </a:endParaRPr>
          </a:p>
        </p:txBody>
      </p:sp>
      <p:sp>
        <p:nvSpPr>
          <p:cNvPr id="7" name="Google Shape;311;p19">
            <a:hlinkClick r:id="rId3" action="ppaction://hlinksldjump"/>
            <a:extLst>
              <a:ext uri="{FF2B5EF4-FFF2-40B4-BE49-F238E27FC236}">
                <a16:creationId xmlns:a16="http://schemas.microsoft.com/office/drawing/2014/main" id="{695FCDA2-C433-4B14-BD0B-FA4ED3041FE0}"/>
              </a:ext>
            </a:extLst>
          </p:cNvPr>
          <p:cNvSpPr/>
          <p:nvPr/>
        </p:nvSpPr>
        <p:spPr>
          <a:xfrm>
            <a:off x="9920336" y="5974710"/>
            <a:ext cx="2267571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F1D46E"/>
                </a:solidFill>
                <a:latin typeface="Ultima Pro Black" panose="02000000000000000000" pitchFamily="2" charset="-52"/>
                <a:sym typeface="Century Gothic"/>
              </a:rPr>
              <a:t>Актуальность</a:t>
            </a:r>
            <a:endParaRPr dirty="0">
              <a:solidFill>
                <a:srgbClr val="F1D46E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E03E17B-A42F-40E5-8E4A-45207BBA95BC}"/>
              </a:ext>
            </a:extLst>
          </p:cNvPr>
          <p:cNvSpPr/>
          <p:nvPr/>
        </p:nvSpPr>
        <p:spPr>
          <a:xfrm>
            <a:off x="-4093" y="5492415"/>
            <a:ext cx="176371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Ultima Pro Black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8198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E7E62E3-A83C-4419-AFC9-545B5D6657E4}"/>
              </a:ext>
            </a:extLst>
          </p:cNvPr>
          <p:cNvSpPr/>
          <p:nvPr/>
        </p:nvSpPr>
        <p:spPr>
          <a:xfrm>
            <a:off x="0" y="0"/>
            <a:ext cx="12192000" cy="976544"/>
          </a:xfrm>
          <a:prstGeom prst="rect">
            <a:avLst/>
          </a:prstGeom>
          <a:solidFill>
            <a:srgbClr val="400052"/>
          </a:solidFill>
          <a:ln>
            <a:solidFill>
              <a:srgbClr val="F1D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Ultima Pro Black" panose="02000000000000000000" pitchFamily="2" charset="-52"/>
            </a:endParaRPr>
          </a:p>
        </p:txBody>
      </p:sp>
      <p:sp>
        <p:nvSpPr>
          <p:cNvPr id="680" name="Google Shape;680;p49"/>
          <p:cNvSpPr txBox="1">
            <a:spLocks noGrp="1"/>
          </p:cNvSpPr>
          <p:nvPr>
            <p:ph type="title"/>
          </p:nvPr>
        </p:nvSpPr>
        <p:spPr>
          <a:xfrm>
            <a:off x="-1" y="0"/>
            <a:ext cx="12191999" cy="97654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100" dirty="0">
                <a:solidFill>
                  <a:srgbClr val="F1D46E"/>
                </a:solidFill>
                <a:latin typeface="Ultima Pro Black" panose="02000000000000000000" pitchFamily="2" charset="-52"/>
              </a:rPr>
              <a:t>Актуальность</a:t>
            </a:r>
            <a:endParaRPr sz="5100" dirty="0">
              <a:solidFill>
                <a:srgbClr val="F1D46E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E152ED-0FFC-410B-879D-B02F1F63B4B3}"/>
              </a:ext>
            </a:extLst>
          </p:cNvPr>
          <p:cNvSpPr txBox="1"/>
          <p:nvPr/>
        </p:nvSpPr>
        <p:spPr>
          <a:xfrm>
            <a:off x="755545" y="2135040"/>
            <a:ext cx="10680911" cy="3539430"/>
          </a:xfrm>
          <a:prstGeom prst="rect">
            <a:avLst/>
          </a:prstGeom>
          <a:solidFill>
            <a:srgbClr val="2E003A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  <a:buClr>
                <a:srgbClr val="F2F2F2"/>
              </a:buClr>
            </a:pPr>
            <a:r>
              <a:rPr lang="ru-RU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	В настоящее время,</a:t>
            </a:r>
            <a:r>
              <a:rPr lang="en-US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рядовой человек-потребитель привык к максимальной оперативности и удобству во всём, будь то доставка продуктов на дом, аренда самоката или выбор мероприятий онлайн. На нашем сайте собраны и распределены по группам все мероприятия и информация о них, что позволит 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Ultima Pro Black" panose="02000000000000000000" pitchFamily="2" charset="-52"/>
              </a:rPr>
              <a:t>человеку</a:t>
            </a:r>
            <a:r>
              <a:rPr lang="ru-RU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 быстро определиться, куда ему сходить в Ночь Музеев в Барнауле</a:t>
            </a:r>
            <a:r>
              <a:rPr lang="en-US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;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F014AE-6365-4556-B00D-88ACA92C4AFF}"/>
              </a:ext>
            </a:extLst>
          </p:cNvPr>
          <p:cNvSpPr/>
          <p:nvPr/>
        </p:nvSpPr>
        <p:spPr>
          <a:xfrm>
            <a:off x="-4093" y="5492415"/>
            <a:ext cx="176371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Ultima Pro Black" panose="02000000000000000000" pitchFamily="2" charset="-52"/>
            </a:endParaRPr>
          </a:p>
        </p:txBody>
      </p:sp>
      <p:sp>
        <p:nvSpPr>
          <p:cNvPr id="3" name="Google Shape;311;p19">
            <a:hlinkClick r:id="rId3" action="ppaction://hlinksldjump"/>
            <a:extLst>
              <a:ext uri="{FF2B5EF4-FFF2-40B4-BE49-F238E27FC236}">
                <a16:creationId xmlns:a16="http://schemas.microsoft.com/office/drawing/2014/main" id="{BEAC942D-8402-6F0E-B2AF-CE8F27B94583}"/>
              </a:ext>
            </a:extLst>
          </p:cNvPr>
          <p:cNvSpPr/>
          <p:nvPr/>
        </p:nvSpPr>
        <p:spPr>
          <a:xfrm>
            <a:off x="9920336" y="5974710"/>
            <a:ext cx="2267571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F1D46E"/>
                </a:solidFill>
                <a:latin typeface="Ultima Pro Black" panose="02000000000000000000" pitchFamily="2" charset="-52"/>
                <a:sym typeface="Century Gothic"/>
              </a:rPr>
              <a:t>Преимущества</a:t>
            </a:r>
          </a:p>
        </p:txBody>
      </p:sp>
    </p:spTree>
    <p:extLst>
      <p:ext uri="{BB962C8B-B14F-4D97-AF65-F5344CB8AC3E}">
        <p14:creationId xmlns:p14="http://schemas.microsoft.com/office/powerpoint/2010/main" val="193505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8FBF20C-27A0-41A1-9306-9F85C099D050}"/>
              </a:ext>
            </a:extLst>
          </p:cNvPr>
          <p:cNvSpPr/>
          <p:nvPr/>
        </p:nvSpPr>
        <p:spPr>
          <a:xfrm>
            <a:off x="0" y="1"/>
            <a:ext cx="12192000" cy="967665"/>
          </a:xfrm>
          <a:prstGeom prst="rect">
            <a:avLst/>
          </a:prstGeom>
          <a:solidFill>
            <a:srgbClr val="400052"/>
          </a:solidFill>
          <a:ln>
            <a:solidFill>
              <a:srgbClr val="F1D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80" name="Google Shape;680;p49"/>
          <p:cNvSpPr txBox="1">
            <a:spLocks noGrp="1"/>
          </p:cNvSpPr>
          <p:nvPr>
            <p:ph type="title"/>
          </p:nvPr>
        </p:nvSpPr>
        <p:spPr>
          <a:xfrm>
            <a:off x="-1" y="25668"/>
            <a:ext cx="12277817" cy="94199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100" dirty="0">
                <a:solidFill>
                  <a:srgbClr val="F1D46E"/>
                </a:solidFill>
                <a:latin typeface="Ultima Pro Black" panose="02000000000000000000" pitchFamily="2" charset="-52"/>
              </a:rPr>
              <a:t>Преимущества: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EFE17FC-1DA9-49E0-B14D-85CDBE19D3AF}"/>
              </a:ext>
            </a:extLst>
          </p:cNvPr>
          <p:cNvSpPr/>
          <p:nvPr/>
        </p:nvSpPr>
        <p:spPr>
          <a:xfrm>
            <a:off x="-4093" y="5492415"/>
            <a:ext cx="176371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074E83-4F25-FFA9-E4BF-AC2B9323B0C7}"/>
              </a:ext>
            </a:extLst>
          </p:cNvPr>
          <p:cNvSpPr txBox="1"/>
          <p:nvPr/>
        </p:nvSpPr>
        <p:spPr>
          <a:xfrm>
            <a:off x="755545" y="2290239"/>
            <a:ext cx="10680911" cy="2985433"/>
          </a:xfrm>
          <a:prstGeom prst="rect">
            <a:avLst/>
          </a:prstGeom>
          <a:solidFill>
            <a:srgbClr val="2E003A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spcAft>
                <a:spcPts val="1200"/>
              </a:spcAft>
              <a:buClr>
                <a:srgbClr val="F2F2F2"/>
              </a:buCl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Зайти можно с любого устройства</a:t>
            </a:r>
            <a:r>
              <a:rPr lang="en-US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 на котором есть браузер</a:t>
            </a:r>
            <a:r>
              <a:rPr lang="en-US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;</a:t>
            </a:r>
            <a:endParaRPr lang="ru-RU" sz="2800" dirty="0">
              <a:solidFill>
                <a:schemeClr val="bg1"/>
              </a:solidFill>
              <a:latin typeface="Ultima Pro Black" panose="02000000000000000000" pitchFamily="2" charset="-52"/>
            </a:endParaRPr>
          </a:p>
          <a:p>
            <a:pPr marL="342900" indent="-342900">
              <a:spcAft>
                <a:spcPts val="1200"/>
              </a:spcAft>
              <a:buClr>
                <a:srgbClr val="F2F2F2"/>
              </a:buCl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Узнать о мероприятии можно из любой точки мира</a:t>
            </a:r>
            <a:r>
              <a:rPr lang="en-US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;</a:t>
            </a:r>
            <a:endParaRPr lang="ru-RU" sz="2800" dirty="0">
              <a:solidFill>
                <a:schemeClr val="bg1"/>
              </a:solidFill>
              <a:latin typeface="Ultima Pro Black" panose="02000000000000000000" pitchFamily="2" charset="-52"/>
            </a:endParaRPr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Clr>
                <a:srgbClr val="F2F2F2"/>
              </a:buCl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За счёт</a:t>
            </a:r>
            <a:r>
              <a:rPr lang="en-US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умного интерфейса выбор мероприятия осуществляется быстро, что позволяет сэкономить время на поиск.</a:t>
            </a:r>
            <a:endParaRPr lang="ru-RU" sz="2800" dirty="0">
              <a:solidFill>
                <a:srgbClr val="F2F2F2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3" name="Google Shape;311;p19">
            <a:hlinkClick r:id="rId3" action="ppaction://hlinksldjump"/>
            <a:extLst>
              <a:ext uri="{FF2B5EF4-FFF2-40B4-BE49-F238E27FC236}">
                <a16:creationId xmlns:a16="http://schemas.microsoft.com/office/drawing/2014/main" id="{9C52F86C-26D3-988F-24DF-C4AF80856618}"/>
              </a:ext>
            </a:extLst>
          </p:cNvPr>
          <p:cNvSpPr/>
          <p:nvPr/>
        </p:nvSpPr>
        <p:spPr>
          <a:xfrm>
            <a:off x="9920336" y="5974710"/>
            <a:ext cx="2267571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F1D46E"/>
                </a:solidFill>
                <a:latin typeface="Ultima Pro Black" panose="02000000000000000000" pitchFamily="2" charset="-52"/>
                <a:sym typeface="Century Gothic"/>
              </a:rPr>
              <a:t>Возможности</a:t>
            </a:r>
            <a:endParaRPr dirty="0">
              <a:solidFill>
                <a:srgbClr val="F1D46E"/>
              </a:solidFill>
              <a:latin typeface="Ultima Pro Black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7909608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3F3F3F"/>
      </a:dk1>
      <a:lt1>
        <a:srgbClr val="F2F2F2"/>
      </a:lt1>
      <a:dk2>
        <a:srgbClr val="3F3F3F"/>
      </a:dk2>
      <a:lt2>
        <a:srgbClr val="F2F2F2"/>
      </a:lt2>
      <a:accent1>
        <a:srgbClr val="FFFFFF"/>
      </a:accent1>
      <a:accent2>
        <a:srgbClr val="FF00FF"/>
      </a:accent2>
      <a:accent3>
        <a:srgbClr val="EAD1DC"/>
      </a:accent3>
      <a:accent4>
        <a:srgbClr val="662E77"/>
      </a:accent4>
      <a:accent5>
        <a:srgbClr val="920092"/>
      </a:accent5>
      <a:accent6>
        <a:srgbClr val="45005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</TotalTime>
  <Words>515</Words>
  <Application>Microsoft Office PowerPoint</Application>
  <PresentationFormat>Широкоэкранный</PresentationFormat>
  <Paragraphs>95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4" baseType="lpstr">
      <vt:lpstr>Ultima Pro Black</vt:lpstr>
      <vt:lpstr>Roboto</vt:lpstr>
      <vt:lpstr>Abril Fatface</vt:lpstr>
      <vt:lpstr>Calibri</vt:lpstr>
      <vt:lpstr>Arial</vt:lpstr>
      <vt:lpstr>Century Gothic</vt:lpstr>
      <vt:lpstr>Barlow Condensed</vt:lpstr>
      <vt:lpstr>Wingdings</vt:lpstr>
      <vt:lpstr>Aldrich</vt:lpstr>
      <vt:lpstr>Courier New</vt:lpstr>
      <vt:lpstr>SlidesMania</vt:lpstr>
      <vt:lpstr>Кейс Краеведческого музея / Минкульт Заказчик: Филлипова О.А.</vt:lpstr>
      <vt:lpstr>Презентация PowerPoint</vt:lpstr>
      <vt:lpstr>Backend разработчик</vt:lpstr>
      <vt:lpstr>Frontend разработчик </vt:lpstr>
      <vt:lpstr>Web-дизайнер, Менеджер по коммуникациям</vt:lpstr>
      <vt:lpstr>Цели и задачи:</vt:lpstr>
      <vt:lpstr>Практическое применение</vt:lpstr>
      <vt:lpstr>Актуальность</vt:lpstr>
      <vt:lpstr>Преимущества:</vt:lpstr>
      <vt:lpstr>Возможности сайта:</vt:lpstr>
      <vt:lpstr>Перспективы развития:</vt:lpstr>
      <vt:lpstr>А теперь перейдём к самому сайту</vt:lpstr>
      <vt:lpstr>Спасибо за внимание.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Над  проектом работали</dc:title>
  <dc:creator>User</dc:creator>
  <cp:lastModifiedBy>User</cp:lastModifiedBy>
  <cp:revision>25</cp:revision>
  <dcterms:modified xsi:type="dcterms:W3CDTF">2023-03-02T02:49:15Z</dcterms:modified>
</cp:coreProperties>
</file>