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61" r:id="rId2"/>
    <p:sldId id="257" r:id="rId3"/>
    <p:sldId id="262" r:id="rId4"/>
    <p:sldId id="265" r:id="rId5"/>
    <p:sldId id="267" r:id="rId6"/>
    <p:sldId id="271" r:id="rId7"/>
    <p:sldId id="268" r:id="rId8"/>
    <p:sldId id="272" r:id="rId9"/>
    <p:sldId id="273" r:id="rId10"/>
    <p:sldId id="269" r:id="rId11"/>
    <p:sldId id="270" r:id="rId12"/>
    <p:sldId id="274" r:id="rId13"/>
    <p:sldId id="275" r:id="rId14"/>
    <p:sldId id="276" r:id="rId15"/>
    <p:sldId id="277" r:id="rId16"/>
    <p:sldId id="278" r:id="rId17"/>
    <p:sldId id="279" r:id="rId18"/>
    <p:sldId id="280" r:id="rId19"/>
    <p:sldId id="281" r:id="rId20"/>
    <p:sldId id="282" r:id="rId21"/>
    <p:sldId id="285" r:id="rId22"/>
    <p:sldId id="286" r:id="rId23"/>
    <p:sldId id="283" r:id="rId24"/>
    <p:sldId id="287" r:id="rId25"/>
    <p:sldId id="288" r:id="rId26"/>
    <p:sldId id="289" r:id="rId27"/>
    <p:sldId id="290" r:id="rId28"/>
    <p:sldId id="291" r:id="rId29"/>
    <p:sldId id="292" r:id="rId30"/>
    <p:sldId id="293" r:id="rId31"/>
    <p:sldId id="294" r:id="rId3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Fatturato</a:t>
            </a:r>
            <a:r>
              <a:rPr lang="en-US" baseline="0" dirty="0"/>
              <a:t> in </a:t>
            </a:r>
            <a:r>
              <a:rPr lang="en-US" baseline="0" dirty="0" err="1"/>
              <a:t>miliardi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Serie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Foglio1!$A$2:$A$15</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Foglio1!$B$2:$B$15</c:f>
              <c:numCache>
                <c:formatCode>General</c:formatCode>
                <c:ptCount val="14"/>
                <c:pt idx="0">
                  <c:v>1.6</c:v>
                </c:pt>
                <c:pt idx="1">
                  <c:v>2.1</c:v>
                </c:pt>
                <c:pt idx="2">
                  <c:v>3.3</c:v>
                </c:pt>
                <c:pt idx="3">
                  <c:v>5.03</c:v>
                </c:pt>
                <c:pt idx="4">
                  <c:v>5.75</c:v>
                </c:pt>
                <c:pt idx="5">
                  <c:v>5.77</c:v>
                </c:pt>
                <c:pt idx="6">
                  <c:v>6.78</c:v>
                </c:pt>
                <c:pt idx="7">
                  <c:v>8.08</c:v>
                </c:pt>
                <c:pt idx="8">
                  <c:v>9.57</c:v>
                </c:pt>
                <c:pt idx="9">
                  <c:v>11.3</c:v>
                </c:pt>
                <c:pt idx="10">
                  <c:v>13.1</c:v>
                </c:pt>
                <c:pt idx="11">
                  <c:v>15.07</c:v>
                </c:pt>
                <c:pt idx="12">
                  <c:v>19.91</c:v>
                </c:pt>
                <c:pt idx="13">
                  <c:v>23.6</c:v>
                </c:pt>
              </c:numCache>
            </c:numRef>
          </c:val>
          <c:smooth val="0"/>
          <c:extLst>
            <c:ext xmlns:c16="http://schemas.microsoft.com/office/drawing/2014/chart" uri="{C3380CC4-5D6E-409C-BE32-E72D297353CC}">
              <c16:uniqueId val="{00000000-106D-467D-A167-517E2D843E97}"/>
            </c:ext>
          </c:extLst>
        </c:ser>
        <c:dLbls>
          <c:showLegendKey val="0"/>
          <c:showVal val="0"/>
          <c:showCatName val="0"/>
          <c:showSerName val="0"/>
          <c:showPercent val="0"/>
          <c:showBubbleSize val="0"/>
        </c:dLbls>
        <c:marker val="1"/>
        <c:smooth val="0"/>
        <c:axId val="282726160"/>
        <c:axId val="85646768"/>
      </c:lineChart>
      <c:catAx>
        <c:axId val="28272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5646768"/>
        <c:crosses val="autoZero"/>
        <c:auto val="1"/>
        <c:lblAlgn val="ctr"/>
        <c:lblOffset val="100"/>
        <c:noMultiLvlLbl val="0"/>
      </c:catAx>
      <c:valAx>
        <c:axId val="8564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28272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29CACC-1C38-41D1-95DA-9B331B943FBC}" type="datetime1">
              <a:rPr lang="it-IT" smtClean="0"/>
              <a:t>31/01/2018</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it-IT" smtClean="0"/>
              <a:t>‹N›</a:t>
            </a:fld>
            <a:endParaRPr lang="it-I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724DE-8C22-4DD0-B00D-D2F34D07F374}" type="datetime1">
              <a:rPr lang="it-IT" smtClean="0"/>
              <a:pPr/>
              <a:t>31/01/2018</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it-IT" smtClean="0"/>
              <a:t>‹N›</a:t>
            </a:fld>
            <a:endParaRPr lang="it-IT"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a:t>
            </a:fld>
            <a:endParaRPr lang="it-IT" dirty="0"/>
          </a:p>
        </p:txBody>
      </p:sp>
    </p:spTree>
    <p:extLst>
      <p:ext uri="{BB962C8B-B14F-4D97-AF65-F5344CB8AC3E}">
        <p14:creationId xmlns:p14="http://schemas.microsoft.com/office/powerpoint/2010/main" val="366661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10</a:t>
            </a:fld>
            <a:endParaRPr lang="it-IT" dirty="0"/>
          </a:p>
        </p:txBody>
      </p:sp>
    </p:spTree>
    <p:extLst>
      <p:ext uri="{BB962C8B-B14F-4D97-AF65-F5344CB8AC3E}">
        <p14:creationId xmlns:p14="http://schemas.microsoft.com/office/powerpoint/2010/main" val="23228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11</a:t>
            </a:fld>
            <a:endParaRPr lang="it-IT" dirty="0"/>
          </a:p>
        </p:txBody>
      </p:sp>
    </p:spTree>
    <p:extLst>
      <p:ext uri="{BB962C8B-B14F-4D97-AF65-F5344CB8AC3E}">
        <p14:creationId xmlns:p14="http://schemas.microsoft.com/office/powerpoint/2010/main" val="289673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12</a:t>
            </a:fld>
            <a:endParaRPr lang="it-IT" dirty="0"/>
          </a:p>
        </p:txBody>
      </p:sp>
    </p:spTree>
    <p:extLst>
      <p:ext uri="{BB962C8B-B14F-4D97-AF65-F5344CB8AC3E}">
        <p14:creationId xmlns:p14="http://schemas.microsoft.com/office/powerpoint/2010/main" val="263425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13</a:t>
            </a:fld>
            <a:endParaRPr lang="it-IT" dirty="0"/>
          </a:p>
        </p:txBody>
      </p:sp>
    </p:spTree>
    <p:extLst>
      <p:ext uri="{BB962C8B-B14F-4D97-AF65-F5344CB8AC3E}">
        <p14:creationId xmlns:p14="http://schemas.microsoft.com/office/powerpoint/2010/main" val="97713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14</a:t>
            </a:fld>
            <a:endParaRPr lang="it-IT" dirty="0"/>
          </a:p>
        </p:txBody>
      </p:sp>
    </p:spTree>
    <p:extLst>
      <p:ext uri="{BB962C8B-B14F-4D97-AF65-F5344CB8AC3E}">
        <p14:creationId xmlns:p14="http://schemas.microsoft.com/office/powerpoint/2010/main" val="313302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15</a:t>
            </a:fld>
            <a:endParaRPr lang="it-IT" dirty="0"/>
          </a:p>
        </p:txBody>
      </p:sp>
    </p:spTree>
    <p:extLst>
      <p:ext uri="{BB962C8B-B14F-4D97-AF65-F5344CB8AC3E}">
        <p14:creationId xmlns:p14="http://schemas.microsoft.com/office/powerpoint/2010/main" val="337723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16</a:t>
            </a:fld>
            <a:endParaRPr lang="it-IT" dirty="0"/>
          </a:p>
        </p:txBody>
      </p:sp>
    </p:spTree>
    <p:extLst>
      <p:ext uri="{BB962C8B-B14F-4D97-AF65-F5344CB8AC3E}">
        <p14:creationId xmlns:p14="http://schemas.microsoft.com/office/powerpoint/2010/main" val="170987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17</a:t>
            </a:fld>
            <a:endParaRPr lang="it-IT" dirty="0"/>
          </a:p>
        </p:txBody>
      </p:sp>
    </p:spTree>
    <p:extLst>
      <p:ext uri="{BB962C8B-B14F-4D97-AF65-F5344CB8AC3E}">
        <p14:creationId xmlns:p14="http://schemas.microsoft.com/office/powerpoint/2010/main" val="181254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18</a:t>
            </a:fld>
            <a:endParaRPr lang="it-IT" dirty="0"/>
          </a:p>
        </p:txBody>
      </p:sp>
    </p:spTree>
    <p:extLst>
      <p:ext uri="{BB962C8B-B14F-4D97-AF65-F5344CB8AC3E}">
        <p14:creationId xmlns:p14="http://schemas.microsoft.com/office/powerpoint/2010/main" val="114002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19</a:t>
            </a:fld>
            <a:endParaRPr lang="it-IT" dirty="0"/>
          </a:p>
        </p:txBody>
      </p:sp>
    </p:spTree>
    <p:extLst>
      <p:ext uri="{BB962C8B-B14F-4D97-AF65-F5344CB8AC3E}">
        <p14:creationId xmlns:p14="http://schemas.microsoft.com/office/powerpoint/2010/main" val="251578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a:t>
            </a:fld>
            <a:endParaRPr lang="it-IT" dirty="0"/>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20</a:t>
            </a:fld>
            <a:endParaRPr lang="it-IT" dirty="0"/>
          </a:p>
        </p:txBody>
      </p:sp>
    </p:spTree>
    <p:extLst>
      <p:ext uri="{BB962C8B-B14F-4D97-AF65-F5344CB8AC3E}">
        <p14:creationId xmlns:p14="http://schemas.microsoft.com/office/powerpoint/2010/main" val="365528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21</a:t>
            </a:fld>
            <a:endParaRPr lang="it-IT" dirty="0"/>
          </a:p>
        </p:txBody>
      </p:sp>
    </p:spTree>
    <p:extLst>
      <p:ext uri="{BB962C8B-B14F-4D97-AF65-F5344CB8AC3E}">
        <p14:creationId xmlns:p14="http://schemas.microsoft.com/office/powerpoint/2010/main" val="317575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22</a:t>
            </a:fld>
            <a:endParaRPr lang="it-IT" dirty="0"/>
          </a:p>
        </p:txBody>
      </p:sp>
    </p:spTree>
    <p:extLst>
      <p:ext uri="{BB962C8B-B14F-4D97-AF65-F5344CB8AC3E}">
        <p14:creationId xmlns:p14="http://schemas.microsoft.com/office/powerpoint/2010/main" val="4114141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23</a:t>
            </a:fld>
            <a:endParaRPr lang="it-IT" dirty="0"/>
          </a:p>
        </p:txBody>
      </p:sp>
    </p:spTree>
    <p:extLst>
      <p:ext uri="{BB962C8B-B14F-4D97-AF65-F5344CB8AC3E}">
        <p14:creationId xmlns:p14="http://schemas.microsoft.com/office/powerpoint/2010/main" val="3114210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24</a:t>
            </a:fld>
            <a:endParaRPr lang="it-IT" dirty="0"/>
          </a:p>
        </p:txBody>
      </p:sp>
    </p:spTree>
    <p:extLst>
      <p:ext uri="{BB962C8B-B14F-4D97-AF65-F5344CB8AC3E}">
        <p14:creationId xmlns:p14="http://schemas.microsoft.com/office/powerpoint/2010/main" val="1692646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25</a:t>
            </a:fld>
            <a:endParaRPr lang="it-IT" dirty="0"/>
          </a:p>
        </p:txBody>
      </p:sp>
    </p:spTree>
    <p:extLst>
      <p:ext uri="{BB962C8B-B14F-4D97-AF65-F5344CB8AC3E}">
        <p14:creationId xmlns:p14="http://schemas.microsoft.com/office/powerpoint/2010/main" val="76602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26</a:t>
            </a:fld>
            <a:endParaRPr lang="it-IT" dirty="0"/>
          </a:p>
        </p:txBody>
      </p:sp>
    </p:spTree>
    <p:extLst>
      <p:ext uri="{BB962C8B-B14F-4D97-AF65-F5344CB8AC3E}">
        <p14:creationId xmlns:p14="http://schemas.microsoft.com/office/powerpoint/2010/main" val="718707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27</a:t>
            </a:fld>
            <a:endParaRPr lang="it-IT" dirty="0"/>
          </a:p>
        </p:txBody>
      </p:sp>
    </p:spTree>
    <p:extLst>
      <p:ext uri="{BB962C8B-B14F-4D97-AF65-F5344CB8AC3E}">
        <p14:creationId xmlns:p14="http://schemas.microsoft.com/office/powerpoint/2010/main" val="2540511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28</a:t>
            </a:fld>
            <a:endParaRPr lang="it-IT" dirty="0"/>
          </a:p>
        </p:txBody>
      </p:sp>
    </p:spTree>
    <p:extLst>
      <p:ext uri="{BB962C8B-B14F-4D97-AF65-F5344CB8AC3E}">
        <p14:creationId xmlns:p14="http://schemas.microsoft.com/office/powerpoint/2010/main" val="3501131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29</a:t>
            </a:fld>
            <a:endParaRPr lang="it-IT" dirty="0"/>
          </a:p>
        </p:txBody>
      </p:sp>
    </p:spTree>
    <p:extLst>
      <p:ext uri="{BB962C8B-B14F-4D97-AF65-F5344CB8AC3E}">
        <p14:creationId xmlns:p14="http://schemas.microsoft.com/office/powerpoint/2010/main" val="34215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3</a:t>
            </a:fld>
            <a:endParaRPr lang="it-IT" dirty="0"/>
          </a:p>
        </p:txBody>
      </p:sp>
    </p:spTree>
    <p:extLst>
      <p:ext uri="{BB962C8B-B14F-4D97-AF65-F5344CB8AC3E}">
        <p14:creationId xmlns:p14="http://schemas.microsoft.com/office/powerpoint/2010/main" val="1360778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30</a:t>
            </a:fld>
            <a:endParaRPr lang="it-IT" dirty="0"/>
          </a:p>
        </p:txBody>
      </p:sp>
    </p:spTree>
    <p:extLst>
      <p:ext uri="{BB962C8B-B14F-4D97-AF65-F5344CB8AC3E}">
        <p14:creationId xmlns:p14="http://schemas.microsoft.com/office/powerpoint/2010/main" val="338676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31</a:t>
            </a:fld>
            <a:endParaRPr lang="it-IT" dirty="0"/>
          </a:p>
        </p:txBody>
      </p:sp>
    </p:spTree>
    <p:extLst>
      <p:ext uri="{BB962C8B-B14F-4D97-AF65-F5344CB8AC3E}">
        <p14:creationId xmlns:p14="http://schemas.microsoft.com/office/powerpoint/2010/main" val="295560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4</a:t>
            </a:fld>
            <a:endParaRPr lang="it-IT" dirty="0"/>
          </a:p>
        </p:txBody>
      </p:sp>
    </p:spTree>
    <p:extLst>
      <p:ext uri="{BB962C8B-B14F-4D97-AF65-F5344CB8AC3E}">
        <p14:creationId xmlns:p14="http://schemas.microsoft.com/office/powerpoint/2010/main" val="30667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5</a:t>
            </a:fld>
            <a:endParaRPr lang="it-IT" dirty="0"/>
          </a:p>
        </p:txBody>
      </p:sp>
    </p:spTree>
    <p:extLst>
      <p:ext uri="{BB962C8B-B14F-4D97-AF65-F5344CB8AC3E}">
        <p14:creationId xmlns:p14="http://schemas.microsoft.com/office/powerpoint/2010/main" val="11946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6</a:t>
            </a:fld>
            <a:endParaRPr lang="it-IT" dirty="0"/>
          </a:p>
        </p:txBody>
      </p:sp>
    </p:spTree>
    <p:extLst>
      <p:ext uri="{BB962C8B-B14F-4D97-AF65-F5344CB8AC3E}">
        <p14:creationId xmlns:p14="http://schemas.microsoft.com/office/powerpoint/2010/main" val="260356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7</a:t>
            </a:fld>
            <a:endParaRPr lang="it-IT" dirty="0"/>
          </a:p>
        </p:txBody>
      </p:sp>
    </p:spTree>
    <p:extLst>
      <p:ext uri="{BB962C8B-B14F-4D97-AF65-F5344CB8AC3E}">
        <p14:creationId xmlns:p14="http://schemas.microsoft.com/office/powerpoint/2010/main" val="330237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8</a:t>
            </a:fld>
            <a:endParaRPr lang="it-IT" dirty="0"/>
          </a:p>
        </p:txBody>
      </p:sp>
    </p:spTree>
    <p:extLst>
      <p:ext uri="{BB962C8B-B14F-4D97-AF65-F5344CB8AC3E}">
        <p14:creationId xmlns:p14="http://schemas.microsoft.com/office/powerpoint/2010/main" val="1755206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9</a:t>
            </a:fld>
            <a:endParaRPr lang="it-IT" dirty="0"/>
          </a:p>
        </p:txBody>
      </p:sp>
    </p:spTree>
    <p:extLst>
      <p:ext uri="{BB962C8B-B14F-4D97-AF65-F5344CB8AC3E}">
        <p14:creationId xmlns:p14="http://schemas.microsoft.com/office/powerpoint/2010/main" val="34640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userDrawn="1"/>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userDrawn="1"/>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userDrawn="1"/>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24BEF41-437E-44AD-96F2-AA6321C74C9E}" type="datetime1">
              <a:rPr lang="it-IT" smtClean="0"/>
              <a:pPr/>
              <a:t>31/01/2018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EF3B66FF-33B7-49ED-8C4C-3A439535B7E7}" type="datetime1">
              <a:rPr lang="it-IT" smtClean="0"/>
              <a:pPr/>
              <a:t>31/01/2018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F4032A6-EBA4-4103-BD10-79955652D284}" type="datetime1">
              <a:rPr lang="it-IT" smtClean="0"/>
              <a:pPr/>
              <a:t>31/01/2018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userDrawn="1"/>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userDrawn="1"/>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userDrawn="1"/>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Modifica gli stili del testo dello schema</a:t>
            </a:r>
          </a:p>
        </p:txBody>
      </p:sp>
      <p:cxnSp>
        <p:nvCxnSpPr>
          <p:cNvPr id="58" name="Connettore diritto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5F12D4B8-69ED-416E-86C5-1F8A8E952773}" type="datetime1">
              <a:rPr lang="it-IT" smtClean="0"/>
              <a:pPr/>
              <a:t>31/01/2018</a:t>
            </a:fld>
            <a:endParaRPr lang="it-IT"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1F6F7F1C-7A90-4330-9C10-94F917056A8D}" type="datetime1">
              <a:rPr lang="it-IT" smtClean="0"/>
              <a:pPr/>
              <a:t>31/01/2018</a:t>
            </a:fld>
            <a:endParaRPr lang="it-IT"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366FFFEF-82E3-467B-B2B6-92D86A69C217}" type="datetime1">
              <a:rPr lang="it-IT" smtClean="0"/>
              <a:pPr/>
              <a:t>31/01/2018</a:t>
            </a:fld>
            <a:endParaRPr lang="it-IT"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userDrawn="1"/>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userDrawn="1"/>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userDrawn="1"/>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pPr rtl="0"/>
            <a:r>
              <a:rPr lang="it-IT" dirty="0"/>
              <a:t>Aggiungere un piè di pagina</a:t>
            </a:r>
          </a:p>
        </p:txBody>
      </p:sp>
      <p:sp>
        <p:nvSpPr>
          <p:cNvPr id="212" name="Segnaposto data 211"/>
          <p:cNvSpPr>
            <a:spLocks noGrp="1"/>
          </p:cNvSpPr>
          <p:nvPr>
            <p:ph type="dt" sz="half" idx="10"/>
          </p:nvPr>
        </p:nvSpPr>
        <p:spPr/>
        <p:txBody>
          <a:bodyPr rtlCol="0"/>
          <a:lstStyle>
            <a:lvl1pPr>
              <a:defRPr/>
            </a:lvl1pPr>
          </a:lstStyle>
          <a:p>
            <a:fld id="{DFC928A1-9E1E-48FD-AB3C-09DD25247290}" type="datetime1">
              <a:rPr lang="it-IT" smtClean="0"/>
              <a:pPr/>
              <a:t>31/01/2018</a:t>
            </a:fld>
            <a:endParaRPr lang="it-IT" dirty="0"/>
          </a:p>
        </p:txBody>
      </p:sp>
      <p:sp>
        <p:nvSpPr>
          <p:cNvPr id="214" name="Segnaposto numero diapositiva 213"/>
          <p:cNvSpPr>
            <a:spLocks noGrp="1"/>
          </p:cNvSpPr>
          <p:nvPr>
            <p:ph type="sldNum" sz="quarter" idx="12"/>
          </p:nvPr>
        </p:nvSpPr>
        <p:spPr/>
        <p:txBody>
          <a:bodyPr rtlCol="0"/>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userDrawn="1"/>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userDrawn="1"/>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userDrawn="1"/>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cxnSp>
        <p:nvCxnSpPr>
          <p:cNvPr id="60" name="Connettore diritto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solidFill>
                  <a:schemeClr val="bg1"/>
                </a:solidFill>
              </a:defRPr>
            </a:lvl1pPr>
          </a:lstStyle>
          <a:p>
            <a:fld id="{9F1644F3-824F-48A5-8157-2BE66488F879}" type="datetime1">
              <a:rPr lang="it-IT" smtClean="0"/>
              <a:pPr/>
              <a:t>31/01/2018</a:t>
            </a:fld>
            <a:endParaRPr lang="it-IT" dirty="0"/>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userDrawn="1"/>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userDrawn="1"/>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userDrawn="1"/>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it-IT" dirty="0"/>
              <a:t>Aggiungere un piè di pagina</a:t>
            </a:r>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EC1DB59-15F9-41A6-B135-7FC3368466C4}" type="datetime1">
              <a:rPr lang="it-IT" smtClean="0"/>
              <a:pPr/>
              <a:t>31/01/2018</a:t>
            </a:fld>
            <a:endParaRPr lang="it-IT" dirty="0"/>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usicparadise.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eople.brandeis.edu/~zbrod/files/RAD-V1.10.docx"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people.brandeis.edu/~zbrod/files/RAD-V1.10.doc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Presentazione progetto IS</a:t>
            </a:r>
          </a:p>
        </p:txBody>
      </p:sp>
      <p:sp>
        <p:nvSpPr>
          <p:cNvPr id="3" name="Sottotitolo 2"/>
          <p:cNvSpPr>
            <a:spLocks noGrp="1"/>
          </p:cNvSpPr>
          <p:nvPr>
            <p:ph type="subTitle" idx="1"/>
          </p:nvPr>
        </p:nvSpPr>
        <p:spPr/>
        <p:txBody>
          <a:bodyPr rtlCol="0"/>
          <a:lstStyle/>
          <a:p>
            <a:pPr rtl="0"/>
            <a:r>
              <a:rPr lang="it-IT" dirty="0"/>
              <a:t>MusicParadise.com</a:t>
            </a:r>
          </a:p>
        </p:txBody>
      </p:sp>
      <p:pic>
        <p:nvPicPr>
          <p:cNvPr id="1026" name="Picture 2">
            <a:extLst>
              <a:ext uri="{FF2B5EF4-FFF2-40B4-BE49-F238E27FC236}">
                <a16:creationId xmlns:a16="http://schemas.microsoft.com/office/drawing/2014/main" id="{E5BDCC6E-1559-4CBE-8CFD-164E849DA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007" y="602555"/>
            <a:ext cx="2670175" cy="192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Esempio di scenario</a:t>
            </a:r>
          </a:p>
        </p:txBody>
      </p:sp>
      <p:sp>
        <p:nvSpPr>
          <p:cNvPr id="5" name="Segnaposto contenuto 4"/>
          <p:cNvSpPr>
            <a:spLocks noGrp="1"/>
          </p:cNvSpPr>
          <p:nvPr>
            <p:ph idx="1"/>
          </p:nvPr>
        </p:nvSpPr>
        <p:spPr/>
        <p:txBody>
          <a:bodyPr rtlCol="0">
            <a:normAutofit fontScale="62500" lnSpcReduction="20000"/>
          </a:bodyPr>
          <a:lstStyle/>
          <a:p>
            <a:r>
              <a:rPr lang="it-IT" b="1" dirty="0"/>
              <a:t>Nome scenario: </a:t>
            </a:r>
            <a:r>
              <a:rPr lang="it-IT" dirty="0"/>
              <a:t>acquista prodotto.</a:t>
            </a:r>
          </a:p>
          <a:p>
            <a:r>
              <a:rPr lang="it-IT" b="1" dirty="0"/>
              <a:t>Attori partecipanti: </a:t>
            </a:r>
            <a:r>
              <a:rPr lang="it-IT" dirty="0" err="1"/>
              <a:t>antonio</a:t>
            </a:r>
            <a:r>
              <a:rPr lang="it-IT" dirty="0"/>
              <a:t>: cliente</a:t>
            </a:r>
          </a:p>
          <a:p>
            <a:r>
              <a:rPr lang="it-IT" b="1" dirty="0"/>
              <a:t>Flusso eventi: </a:t>
            </a:r>
            <a:endParaRPr lang="it-IT" dirty="0"/>
          </a:p>
          <a:p>
            <a:pPr lvl="1"/>
            <a:r>
              <a:rPr lang="it-IT" dirty="0"/>
              <a:t>Antonio apre </a:t>
            </a:r>
            <a:r>
              <a:rPr lang="it-IT" dirty="0">
                <a:hlinkClick r:id="rId3"/>
              </a:rPr>
              <a:t>www.musicParadise.com</a:t>
            </a:r>
            <a:endParaRPr lang="it-IT" dirty="0"/>
          </a:p>
          <a:p>
            <a:pPr lvl="1"/>
            <a:r>
              <a:rPr lang="it-IT" dirty="0"/>
              <a:t>Antonio accede al proprio account</a:t>
            </a:r>
          </a:p>
          <a:p>
            <a:pPr lvl="1"/>
            <a:r>
              <a:rPr lang="it-IT" dirty="0"/>
              <a:t>Antonio vuole cercare se è disponibile la tastiera YAMAHA PSR EW400</a:t>
            </a:r>
          </a:p>
          <a:p>
            <a:pPr lvl="1"/>
            <a:r>
              <a:rPr lang="it-IT" dirty="0"/>
              <a:t>Antonio tramite la barra delle ricerche digita il nome della tastiera</a:t>
            </a:r>
          </a:p>
          <a:p>
            <a:pPr lvl="1"/>
            <a:r>
              <a:rPr lang="it-IT" dirty="0"/>
              <a:t>Il sito elenca tutti i risultati trovati inerenti a YAMAHA PSR EW400	</a:t>
            </a:r>
          </a:p>
          <a:p>
            <a:pPr lvl="1"/>
            <a:r>
              <a:rPr lang="it-IT" dirty="0"/>
              <a:t>Antonio in corrispondenza della tastiera YAMAHA PSR EW400 clicca visualizza prodotto.</a:t>
            </a:r>
          </a:p>
          <a:p>
            <a:pPr lvl="1"/>
            <a:r>
              <a:rPr lang="it-IT" dirty="0"/>
              <a:t>Il sistema a video mostrerà tutte le informazioni relative alla tastiera YAMAHA PSR EW400</a:t>
            </a:r>
          </a:p>
          <a:p>
            <a:pPr lvl="1"/>
            <a:r>
              <a:rPr lang="it-IT" dirty="0"/>
              <a:t>Antonio nella pagina del prodotto clicca sul tasto aggiungi al carrello.</a:t>
            </a:r>
          </a:p>
          <a:p>
            <a:pPr lvl="1"/>
            <a:r>
              <a:rPr lang="it-IT" dirty="0"/>
              <a:t>Il sistema notifica che al carrello è stato aggiunto un nuovo prodotto.</a:t>
            </a:r>
          </a:p>
          <a:p>
            <a:pPr lvl="1"/>
            <a:r>
              <a:rPr lang="it-IT" dirty="0"/>
              <a:t>Antonio clicca sull'icona del carrello e visualizza correttamente l'aggiunta del prodotto.</a:t>
            </a:r>
          </a:p>
          <a:p>
            <a:pPr lvl="1"/>
            <a:r>
              <a:rPr lang="it-IT" dirty="0"/>
              <a:t>Antonio visualizza il totale della spesa e clicca sul bottone paga ora.</a:t>
            </a:r>
          </a:p>
          <a:p>
            <a:pPr lvl="1"/>
            <a:r>
              <a:rPr lang="it-IT" dirty="0"/>
              <a:t>Il sistema chiede ad Antonio gli estremi di fatturazione (indirizzo) per l’acquisto.</a:t>
            </a:r>
          </a:p>
          <a:p>
            <a:pPr lvl="1"/>
            <a:r>
              <a:rPr lang="it-IT" dirty="0"/>
              <a:t>Antonio compila il modulo di pagamento, inserendo i propri dati inclusi quella della carta di pagamento.</a:t>
            </a:r>
          </a:p>
          <a:p>
            <a:pPr lvl="1"/>
            <a:r>
              <a:rPr lang="it-IT" dirty="0"/>
              <a:t>Il sistema notifica che l'ordine N° 837857 è stato effettuato.</a:t>
            </a:r>
          </a:p>
          <a:p>
            <a:pPr lvl="1"/>
            <a:r>
              <a:rPr lang="it-IT" dirty="0"/>
              <a:t>Antonio accede tramite il menù nella pagina i miei ordini, per visualizzare lo stato della spedizione dell'ordine N° 837857.</a:t>
            </a:r>
          </a:p>
          <a:p>
            <a:pPr rtl="0"/>
            <a:endParaRPr lang="it-IT" dirty="0"/>
          </a:p>
        </p:txBody>
      </p:sp>
      <p:sp>
        <p:nvSpPr>
          <p:cNvPr id="6" name="Segnaposto testo 5"/>
          <p:cNvSpPr>
            <a:spLocks noGrp="1"/>
          </p:cNvSpPr>
          <p:nvPr>
            <p:ph type="body" sz="half" idx="2"/>
          </p:nvPr>
        </p:nvSpPr>
        <p:spPr/>
        <p:txBody>
          <a:bodyPr rtlCol="0"/>
          <a:lstStyle/>
          <a:p>
            <a:pPr rtl="0"/>
            <a:r>
              <a:rPr lang="it-IT" dirty="0"/>
              <a:t>ACQUISTA PRODOTTO</a:t>
            </a:r>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ATTORI</a:t>
            </a:r>
          </a:p>
        </p:txBody>
      </p:sp>
      <p:pic>
        <p:nvPicPr>
          <p:cNvPr id="1026" name="Picture 2" descr="Attori">
            <a:extLst>
              <a:ext uri="{FF2B5EF4-FFF2-40B4-BE49-F238E27FC236}">
                <a16:creationId xmlns:a16="http://schemas.microsoft.com/office/drawing/2014/main" id="{4B22EC16-2912-4F55-B8BB-6A22C2F7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 y="1558321"/>
            <a:ext cx="6991350" cy="395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CASO D’USO</a:t>
            </a:r>
          </a:p>
        </p:txBody>
      </p:sp>
      <p:sp>
        <p:nvSpPr>
          <p:cNvPr id="4" name="Segnaposto testo 3">
            <a:extLst>
              <a:ext uri="{FF2B5EF4-FFF2-40B4-BE49-F238E27FC236}">
                <a16:creationId xmlns:a16="http://schemas.microsoft.com/office/drawing/2014/main" id="{44C23837-44FE-4716-AC1E-20574D14FDBC}"/>
              </a:ext>
            </a:extLst>
          </p:cNvPr>
          <p:cNvSpPr>
            <a:spLocks noGrp="1"/>
          </p:cNvSpPr>
          <p:nvPr>
            <p:ph type="body" sz="half" idx="2"/>
          </p:nvPr>
        </p:nvSpPr>
        <p:spPr/>
        <p:txBody>
          <a:bodyPr/>
          <a:lstStyle/>
          <a:p>
            <a:r>
              <a:rPr lang="it-IT" dirty="0"/>
              <a:t>CHECKOUT</a:t>
            </a:r>
          </a:p>
        </p:txBody>
      </p:sp>
      <p:pic>
        <p:nvPicPr>
          <p:cNvPr id="5" name="Immagine 4">
            <a:extLst>
              <a:ext uri="{FF2B5EF4-FFF2-40B4-BE49-F238E27FC236}">
                <a16:creationId xmlns:a16="http://schemas.microsoft.com/office/drawing/2014/main" id="{F7C2CD6C-E534-4A45-8F8D-23F3319CD531}"/>
              </a:ext>
            </a:extLst>
          </p:cNvPr>
          <p:cNvPicPr>
            <a:picLocks noChangeAspect="1"/>
          </p:cNvPicPr>
          <p:nvPr/>
        </p:nvPicPr>
        <p:blipFill>
          <a:blip r:embed="rId3"/>
          <a:stretch>
            <a:fillRect/>
          </a:stretch>
        </p:blipFill>
        <p:spPr>
          <a:xfrm>
            <a:off x="246633" y="1015604"/>
            <a:ext cx="7002865" cy="4728248"/>
          </a:xfrm>
          <a:prstGeom prst="rect">
            <a:avLst/>
          </a:prstGeom>
        </p:spPr>
      </p:pic>
    </p:spTree>
    <p:extLst>
      <p:ext uri="{BB962C8B-B14F-4D97-AF65-F5344CB8AC3E}">
        <p14:creationId xmlns:p14="http://schemas.microsoft.com/office/powerpoint/2010/main" val="363974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SEQUENCE DIAGRAM </a:t>
            </a:r>
          </a:p>
        </p:txBody>
      </p:sp>
      <p:sp>
        <p:nvSpPr>
          <p:cNvPr id="4" name="Segnaposto testo 3">
            <a:extLst>
              <a:ext uri="{FF2B5EF4-FFF2-40B4-BE49-F238E27FC236}">
                <a16:creationId xmlns:a16="http://schemas.microsoft.com/office/drawing/2014/main" id="{44C23837-44FE-4716-AC1E-20574D14FDBC}"/>
              </a:ext>
            </a:extLst>
          </p:cNvPr>
          <p:cNvSpPr>
            <a:spLocks noGrp="1"/>
          </p:cNvSpPr>
          <p:nvPr>
            <p:ph type="body" sz="half" idx="2"/>
          </p:nvPr>
        </p:nvSpPr>
        <p:spPr/>
        <p:txBody>
          <a:bodyPr/>
          <a:lstStyle/>
          <a:p>
            <a:r>
              <a:rPr lang="it-IT" dirty="0"/>
              <a:t>CHECKOUT</a:t>
            </a:r>
          </a:p>
        </p:txBody>
      </p:sp>
      <p:pic>
        <p:nvPicPr>
          <p:cNvPr id="6" name="Immagine 5" descr="Immagine che contiene testo, mappa&#10;&#10;Descrizione generata con affidabilità molto elevata">
            <a:extLst>
              <a:ext uri="{FF2B5EF4-FFF2-40B4-BE49-F238E27FC236}">
                <a16:creationId xmlns:a16="http://schemas.microsoft.com/office/drawing/2014/main" id="{731F9409-CFF2-4590-9619-D373ABD3FC53}"/>
              </a:ext>
            </a:extLst>
          </p:cNvPr>
          <p:cNvPicPr/>
          <p:nvPr/>
        </p:nvPicPr>
        <p:blipFill>
          <a:blip r:embed="rId3">
            <a:extLst>
              <a:ext uri="{28A0092B-C50C-407E-A947-70E740481C1C}">
                <a14:useLocalDpi xmlns:a14="http://schemas.microsoft.com/office/drawing/2010/main" val="0"/>
              </a:ext>
            </a:extLst>
          </a:blip>
          <a:stretch>
            <a:fillRect/>
          </a:stretch>
        </p:blipFill>
        <p:spPr>
          <a:xfrm>
            <a:off x="153704" y="925723"/>
            <a:ext cx="7152618" cy="4755985"/>
          </a:xfrm>
          <a:prstGeom prst="rect">
            <a:avLst/>
          </a:prstGeom>
        </p:spPr>
      </p:pic>
    </p:spTree>
    <p:extLst>
      <p:ext uri="{BB962C8B-B14F-4D97-AF65-F5344CB8AC3E}">
        <p14:creationId xmlns:p14="http://schemas.microsoft.com/office/powerpoint/2010/main" val="188465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CLASS DIAGRAM</a:t>
            </a:r>
          </a:p>
        </p:txBody>
      </p:sp>
      <p:pic>
        <p:nvPicPr>
          <p:cNvPr id="5" name="Immagine 4" descr="Immagine che contiene parete, screenshot, interni&#10;&#10;Descrizione generata con affidabilità molto elevata">
            <a:extLst>
              <a:ext uri="{FF2B5EF4-FFF2-40B4-BE49-F238E27FC236}">
                <a16:creationId xmlns:a16="http://schemas.microsoft.com/office/drawing/2014/main" id="{3B251615-EF08-4963-ACB3-81E9C4F360BF}"/>
              </a:ext>
            </a:extLst>
          </p:cNvPr>
          <p:cNvPicPr/>
          <p:nvPr/>
        </p:nvPicPr>
        <p:blipFill>
          <a:blip r:embed="rId3">
            <a:extLst>
              <a:ext uri="{28A0092B-C50C-407E-A947-70E740481C1C}">
                <a14:useLocalDpi xmlns:a14="http://schemas.microsoft.com/office/drawing/2010/main" val="0"/>
              </a:ext>
            </a:extLst>
          </a:blip>
          <a:stretch>
            <a:fillRect/>
          </a:stretch>
        </p:blipFill>
        <p:spPr>
          <a:xfrm>
            <a:off x="153164" y="1052331"/>
            <a:ext cx="7127240" cy="4558030"/>
          </a:xfrm>
          <a:prstGeom prst="rect">
            <a:avLst/>
          </a:prstGeom>
        </p:spPr>
      </p:pic>
    </p:spTree>
    <p:extLst>
      <p:ext uri="{BB962C8B-B14F-4D97-AF65-F5344CB8AC3E}">
        <p14:creationId xmlns:p14="http://schemas.microsoft.com/office/powerpoint/2010/main" val="353419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SDD-SYSTEM DESIGN DOCUMENT</a:t>
            </a:r>
            <a:r>
              <a:rPr lang="it-IT" b="0" dirty="0"/>
              <a:t> </a:t>
            </a:r>
            <a:br>
              <a:rPr lang="it-IT" b="0" dirty="0"/>
            </a:br>
            <a:endParaRPr lang="it-IT" dirty="0"/>
          </a:p>
        </p:txBody>
      </p:sp>
    </p:spTree>
    <p:extLst>
      <p:ext uri="{BB962C8B-B14F-4D97-AF65-F5344CB8AC3E}">
        <p14:creationId xmlns:p14="http://schemas.microsoft.com/office/powerpoint/2010/main" val="156429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DESIGN GOALS</a:t>
            </a:r>
          </a:p>
        </p:txBody>
      </p:sp>
      <p:sp>
        <p:nvSpPr>
          <p:cNvPr id="3" name="Segnaposto contenuto 2"/>
          <p:cNvSpPr>
            <a:spLocks noGrp="1"/>
          </p:cNvSpPr>
          <p:nvPr>
            <p:ph idx="1"/>
          </p:nvPr>
        </p:nvSpPr>
        <p:spPr/>
        <p:txBody>
          <a:bodyPr rtlCol="0">
            <a:normAutofit fontScale="85000" lnSpcReduction="20000"/>
          </a:bodyPr>
          <a:lstStyle/>
          <a:p>
            <a:pPr algn="just"/>
            <a:r>
              <a:rPr lang="it-IT" b="1" dirty="0"/>
              <a:t>Criteri di performance </a:t>
            </a:r>
            <a:endParaRPr lang="it-IT" dirty="0"/>
          </a:p>
          <a:p>
            <a:pPr algn="just"/>
            <a:r>
              <a:rPr lang="it-IT" b="1" dirty="0"/>
              <a:t>Tempo di risposta </a:t>
            </a:r>
            <a:endParaRPr lang="it-IT" dirty="0"/>
          </a:p>
          <a:p>
            <a:pPr lvl="1" algn="just"/>
            <a:r>
              <a:rPr lang="it-IT" dirty="0"/>
              <a:t>Per il Login il tempo di risposta dovrà essere circa 3 secondi;</a:t>
            </a:r>
          </a:p>
          <a:p>
            <a:pPr lvl="1" algn="just"/>
            <a:r>
              <a:rPr lang="it-IT" dirty="0"/>
              <a:t>Per la visualizzazione di un prodotto il tempo di risposta dovrà essere circa 1 secondo;</a:t>
            </a:r>
          </a:p>
          <a:p>
            <a:pPr lvl="1" algn="just"/>
            <a:r>
              <a:rPr lang="it-IT" dirty="0"/>
              <a:t>Per il completamento di un acquisto il tempo di risposta dovrà essere massimo 30 secondi;</a:t>
            </a:r>
            <a:r>
              <a:rPr lang="it-IT" b="1" dirty="0"/>
              <a:t> </a:t>
            </a:r>
            <a:endParaRPr lang="it-IT" dirty="0"/>
          </a:p>
          <a:p>
            <a:pPr algn="just"/>
            <a:r>
              <a:rPr lang="it-IT" b="1" dirty="0" err="1"/>
              <a:t>Throughput</a:t>
            </a:r>
            <a:endParaRPr lang="it-IT" b="1" dirty="0"/>
          </a:p>
          <a:p>
            <a:pPr lvl="1" algn="just"/>
            <a:r>
              <a:rPr lang="it-IT" dirty="0"/>
              <a:t>Il sistema non ha grossi vincoli per portare a compimento i task; l’unica limitazione potrebbe essere dovuta alla performance del database utilizzato, al tipo di web server e dalla latenza della rete. </a:t>
            </a:r>
          </a:p>
          <a:p>
            <a:pPr algn="just"/>
            <a:r>
              <a:rPr lang="it-IT" b="1" dirty="0"/>
              <a:t>Memoria</a:t>
            </a:r>
            <a:endParaRPr lang="it-IT" dirty="0"/>
          </a:p>
          <a:p>
            <a:pPr lvl="1" algn="just"/>
            <a:r>
              <a:rPr lang="it-IT" dirty="0"/>
              <a:t>Il sistema richiede lo spazio necessario per supportare il web server e lo spazio alla memorizzazione e all’archiviazione dei dati nell’unico database presente. In cui sono memorizzati tutti i prodotti, gli utenti, gli ordini, le offerte.</a:t>
            </a:r>
          </a:p>
          <a:p>
            <a:pPr algn="just"/>
            <a:endParaRPr lang="it-IT" dirty="0"/>
          </a:p>
        </p:txBody>
      </p:sp>
    </p:spTree>
    <p:extLst>
      <p:ext uri="{BB962C8B-B14F-4D97-AF65-F5344CB8AC3E}">
        <p14:creationId xmlns:p14="http://schemas.microsoft.com/office/powerpoint/2010/main" val="407987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DESIGN GOALS</a:t>
            </a:r>
          </a:p>
        </p:txBody>
      </p:sp>
      <p:sp>
        <p:nvSpPr>
          <p:cNvPr id="3" name="Segnaposto contenuto 2"/>
          <p:cNvSpPr>
            <a:spLocks noGrp="1"/>
          </p:cNvSpPr>
          <p:nvPr>
            <p:ph idx="1"/>
          </p:nvPr>
        </p:nvSpPr>
        <p:spPr/>
        <p:txBody>
          <a:bodyPr rtlCol="0">
            <a:normAutofit fontScale="77500" lnSpcReduction="20000"/>
          </a:bodyPr>
          <a:lstStyle/>
          <a:p>
            <a:pPr algn="just"/>
            <a:r>
              <a:rPr lang="it-IT" b="1" dirty="0"/>
              <a:t>Criteri di affidabilità</a:t>
            </a:r>
            <a:endParaRPr lang="it-IT" dirty="0"/>
          </a:p>
          <a:p>
            <a:pPr algn="just"/>
            <a:r>
              <a:rPr lang="it-IT" b="1" dirty="0"/>
              <a:t>Affidabilità</a:t>
            </a:r>
          </a:p>
          <a:p>
            <a:pPr lvl="1" algn="just"/>
            <a:r>
              <a:rPr lang="it-IT" dirty="0"/>
              <a:t>Il sistema deve essere in grado di effettuare le operazioni nella loro completezza, lasciando così i valori dei dati o nella situazione precedente ad un crash, o comunque in uno stato consistente. In caso di   malfunzionamenti della rete, gli utenti devono attendere la risoluzione di questi,  e quindi il ripristino  della rete per inoltrare le richieste al server. Inoltre il sistema deve essere disponibile 24h al giorno 7/7 giorni, salvo aggiornamenti o malfunzionamenti del server. Gli aggiornamenti del server, preferibilmente, dovranno essere effettuati nelle ore notturne.</a:t>
            </a:r>
          </a:p>
          <a:p>
            <a:pPr algn="just"/>
            <a:r>
              <a:rPr lang="it-IT" b="1" dirty="0"/>
              <a:t>Sicurezza</a:t>
            </a:r>
            <a:endParaRPr lang="it-IT" dirty="0"/>
          </a:p>
          <a:p>
            <a:pPr lvl="1" algn="just"/>
            <a:r>
              <a:rPr lang="it-IT" dirty="0"/>
              <a:t>Ogni cliente potrà effettuare l’autenticazione al sito inserendo una username e una password. Lo stesso potrà fare ogni gestore ma verranno reindirizzati alla loro pagina dedicata.</a:t>
            </a:r>
          </a:p>
          <a:p>
            <a:pPr lvl="1" algn="just"/>
            <a:r>
              <a:rPr lang="it-IT" dirty="0"/>
              <a:t>I dati sensibili devono essere memorizzati all'interno di un database, accessibile tramite delle credenziali dagli admin. </a:t>
            </a:r>
          </a:p>
          <a:p>
            <a:pPr algn="just"/>
            <a:r>
              <a:rPr lang="it-IT" b="1" dirty="0"/>
              <a:t>Robustezza</a:t>
            </a:r>
            <a:endParaRPr lang="it-IT" dirty="0"/>
          </a:p>
          <a:p>
            <a:pPr lvl="1" algn="just"/>
            <a:r>
              <a:rPr lang="it-IT" dirty="0"/>
              <a:t>Eventuali input non validi immessi dall’utente saranno opportunamente segnalati attraverso messaggi di errore.</a:t>
            </a:r>
          </a:p>
          <a:p>
            <a:pPr algn="just"/>
            <a:endParaRPr lang="it-IT" dirty="0"/>
          </a:p>
        </p:txBody>
      </p:sp>
    </p:spTree>
    <p:extLst>
      <p:ext uri="{BB962C8B-B14F-4D97-AF65-F5344CB8AC3E}">
        <p14:creationId xmlns:p14="http://schemas.microsoft.com/office/powerpoint/2010/main" val="381246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DESIGN GOALS</a:t>
            </a:r>
          </a:p>
        </p:txBody>
      </p:sp>
      <p:sp>
        <p:nvSpPr>
          <p:cNvPr id="3" name="Segnaposto contenuto 2"/>
          <p:cNvSpPr>
            <a:spLocks noGrp="1"/>
          </p:cNvSpPr>
          <p:nvPr>
            <p:ph idx="1"/>
          </p:nvPr>
        </p:nvSpPr>
        <p:spPr>
          <a:xfrm>
            <a:off x="1295400" y="1981201"/>
            <a:ext cx="9601200" cy="3809999"/>
          </a:xfrm>
        </p:spPr>
        <p:txBody>
          <a:bodyPr rtlCol="0">
            <a:normAutofit fontScale="85000" lnSpcReduction="10000"/>
          </a:bodyPr>
          <a:lstStyle/>
          <a:p>
            <a:pPr algn="just"/>
            <a:r>
              <a:rPr lang="it-IT" b="1" dirty="0"/>
              <a:t>Criteri di manutenzione</a:t>
            </a:r>
            <a:endParaRPr lang="it-IT" dirty="0"/>
          </a:p>
          <a:p>
            <a:pPr algn="just"/>
            <a:r>
              <a:rPr lang="it-IT" b="1" dirty="0"/>
              <a:t>Estendibilità</a:t>
            </a:r>
            <a:endParaRPr lang="it-IT" dirty="0"/>
          </a:p>
          <a:p>
            <a:pPr lvl="1" algn="just"/>
            <a:r>
              <a:rPr lang="it-IT" dirty="0"/>
              <a:t>Grazie al linguaggio di programmazione usato(“JAVA”) che risulta essere molto portabile ed estendibile,</a:t>
            </a:r>
          </a:p>
          <a:p>
            <a:pPr lvl="1" algn="just"/>
            <a:r>
              <a:rPr lang="it-IT" dirty="0"/>
              <a:t>diventerà molto facile estendere classi esistenti e aggiungere nuove funzionalità al sistema. E’ possibile,</a:t>
            </a:r>
          </a:p>
          <a:p>
            <a:pPr lvl="1" algn="just"/>
            <a:r>
              <a:rPr lang="it-IT" dirty="0"/>
              <a:t>quindi, sfruttare il riuso per estendere le potenzialità del sistema. </a:t>
            </a:r>
          </a:p>
          <a:p>
            <a:pPr algn="just"/>
            <a:r>
              <a:rPr lang="it-IT" b="1" dirty="0"/>
              <a:t>Adattabilità</a:t>
            </a:r>
            <a:endParaRPr lang="it-IT" dirty="0"/>
          </a:p>
          <a:p>
            <a:pPr lvl="1" algn="just"/>
            <a:r>
              <a:rPr lang="it-IT" dirty="0"/>
              <a:t>Il sistema può essere facilmente riadattato ad un nuovo dominio con semplici modifiche al sistema.</a:t>
            </a:r>
          </a:p>
          <a:p>
            <a:pPr algn="just"/>
            <a:r>
              <a:rPr lang="it-IT" b="1" dirty="0"/>
              <a:t>Portabilità </a:t>
            </a:r>
            <a:endParaRPr lang="it-IT" dirty="0"/>
          </a:p>
          <a:p>
            <a:pPr lvl="1" algn="just"/>
            <a:r>
              <a:rPr lang="it-IT" dirty="0"/>
              <a:t>Le tecnologie impiegate garantiscono una totale indipendenza, rendendo così possibile utilizzare la stessa applicazione web su qualsiasi piattaforma che supporta Java (Windows, Unix, </a:t>
            </a:r>
            <a:r>
              <a:rPr lang="it-IT" dirty="0" err="1"/>
              <a:t>Solaris</a:t>
            </a:r>
            <a:r>
              <a:rPr lang="it-IT" dirty="0"/>
              <a:t>, Macintosh). </a:t>
            </a:r>
          </a:p>
          <a:p>
            <a:pPr marL="0" indent="0" algn="just">
              <a:buNone/>
            </a:pPr>
            <a:endParaRPr lang="it-IT" dirty="0"/>
          </a:p>
          <a:p>
            <a:pPr algn="just"/>
            <a:endParaRPr lang="it-IT" dirty="0"/>
          </a:p>
        </p:txBody>
      </p:sp>
    </p:spTree>
    <p:extLst>
      <p:ext uri="{BB962C8B-B14F-4D97-AF65-F5344CB8AC3E}">
        <p14:creationId xmlns:p14="http://schemas.microsoft.com/office/powerpoint/2010/main" val="375933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DECOMPOSIZIONE SOTTOSISTEMI</a:t>
            </a:r>
          </a:p>
        </p:txBody>
      </p:sp>
      <p:sp>
        <p:nvSpPr>
          <p:cNvPr id="3" name="Segnaposto contenuto 2"/>
          <p:cNvSpPr>
            <a:spLocks noGrp="1"/>
          </p:cNvSpPr>
          <p:nvPr>
            <p:ph idx="1"/>
          </p:nvPr>
        </p:nvSpPr>
        <p:spPr>
          <a:xfrm>
            <a:off x="1295400" y="1981201"/>
            <a:ext cx="9601200" cy="3809999"/>
          </a:xfrm>
        </p:spPr>
        <p:txBody>
          <a:bodyPr rtlCol="0">
            <a:normAutofit fontScale="47500" lnSpcReduction="20000"/>
          </a:bodyPr>
          <a:lstStyle/>
          <a:p>
            <a:r>
              <a:rPr lang="it-IT" dirty="0"/>
              <a:t>I sottosistemi individuati sono:</a:t>
            </a:r>
          </a:p>
          <a:p>
            <a:r>
              <a:rPr lang="it-IT" b="1" dirty="0"/>
              <a:t>Data </a:t>
            </a:r>
            <a:r>
              <a:rPr lang="it-IT" b="1" dirty="0" err="1"/>
              <a:t>layer</a:t>
            </a:r>
            <a:r>
              <a:rPr lang="it-IT" b="1" dirty="0"/>
              <a:t> composto da 1 sottosistema</a:t>
            </a:r>
            <a:endParaRPr lang="it-IT" dirty="0"/>
          </a:p>
          <a:p>
            <a:pPr lvl="1"/>
            <a:r>
              <a:rPr lang="it-IT" dirty="0"/>
              <a:t>Storage</a:t>
            </a:r>
          </a:p>
          <a:p>
            <a:r>
              <a:rPr lang="it-IT" b="1" dirty="0"/>
              <a:t>Business </a:t>
            </a:r>
            <a:r>
              <a:rPr lang="it-IT" b="1" dirty="0" err="1"/>
              <a:t>logic</a:t>
            </a:r>
            <a:r>
              <a:rPr lang="it-IT" b="1" dirty="0"/>
              <a:t> composto da 5 sottosistemi</a:t>
            </a:r>
            <a:endParaRPr lang="it-IT" dirty="0"/>
          </a:p>
          <a:p>
            <a:pPr lvl="1"/>
            <a:r>
              <a:rPr lang="it-IT" dirty="0"/>
              <a:t>Accesso</a:t>
            </a:r>
          </a:p>
          <a:p>
            <a:pPr lvl="1"/>
            <a:r>
              <a:rPr lang="it-IT" dirty="0"/>
              <a:t>Gestione profilo</a:t>
            </a:r>
          </a:p>
          <a:p>
            <a:pPr lvl="1"/>
            <a:r>
              <a:rPr lang="it-IT" dirty="0"/>
              <a:t>Acquisto</a:t>
            </a:r>
          </a:p>
          <a:p>
            <a:pPr lvl="1"/>
            <a:r>
              <a:rPr lang="it-IT" dirty="0"/>
              <a:t>Gestione prodotti </a:t>
            </a:r>
          </a:p>
          <a:p>
            <a:pPr lvl="1"/>
            <a:r>
              <a:rPr lang="it-IT" dirty="0"/>
              <a:t>Gestione offerte </a:t>
            </a:r>
          </a:p>
          <a:p>
            <a:pPr lvl="1"/>
            <a:r>
              <a:rPr lang="it-IT" dirty="0"/>
              <a:t>Gestione utenti</a:t>
            </a:r>
          </a:p>
          <a:p>
            <a:pPr lvl="1"/>
            <a:r>
              <a:rPr lang="it-IT" dirty="0"/>
              <a:t>Gestione ordini</a:t>
            </a:r>
          </a:p>
          <a:p>
            <a:pPr lvl="1"/>
            <a:r>
              <a:rPr lang="it-IT" dirty="0"/>
              <a:t>Amministrazione</a:t>
            </a:r>
          </a:p>
          <a:p>
            <a:r>
              <a:rPr lang="it-IT" b="1" dirty="0"/>
              <a:t>Presentation </a:t>
            </a:r>
            <a:r>
              <a:rPr lang="it-IT" b="1" dirty="0" err="1"/>
              <a:t>layer</a:t>
            </a:r>
            <a:r>
              <a:rPr lang="it-IT" b="1" dirty="0"/>
              <a:t> composto da 1 sottosistema</a:t>
            </a:r>
            <a:endParaRPr lang="it-IT" dirty="0"/>
          </a:p>
          <a:p>
            <a:pPr lvl="1"/>
            <a:r>
              <a:rPr lang="it-IT" dirty="0"/>
              <a:t>Interfacce</a:t>
            </a:r>
          </a:p>
          <a:p>
            <a:pPr algn="just"/>
            <a:endParaRPr lang="it-IT" dirty="0"/>
          </a:p>
        </p:txBody>
      </p:sp>
    </p:spTree>
    <p:extLst>
      <p:ext uri="{BB962C8B-B14F-4D97-AF65-F5344CB8AC3E}">
        <p14:creationId xmlns:p14="http://schemas.microsoft.com/office/powerpoint/2010/main" val="114592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DOMINIO DEL PROBLEMA</a:t>
            </a:r>
          </a:p>
        </p:txBody>
      </p:sp>
      <p:sp>
        <p:nvSpPr>
          <p:cNvPr id="3" name="Segnaposto contenuto 2"/>
          <p:cNvSpPr>
            <a:spLocks noGrp="1"/>
          </p:cNvSpPr>
          <p:nvPr>
            <p:ph idx="1"/>
          </p:nvPr>
        </p:nvSpPr>
        <p:spPr/>
        <p:txBody>
          <a:bodyPr rtlCol="0">
            <a:normAutofit/>
          </a:bodyPr>
          <a:lstStyle/>
          <a:p>
            <a:pPr algn="just"/>
            <a:r>
              <a:rPr lang="it-IT" dirty="0"/>
              <a:t>La popolarità di Internet e del World Wide Web ha permesso la creazione di una varietà di sistemi per il commercio elettronico, che permettono velocemente di acquistare i prodotti desiderati. Analizzando le statistiche di mercato riguardanti gli e-commerce, abbiamo notato che negli ultimi anni c'è stato un aumento di acquisti online e di conseguenza del fatturato. Per questo motivo il sistema viene distribuito come applicazione web ed avrà l'obiettivo di operare nell'ambito del commercio elettronico relativo alla musica con lo scopo di servire non solo professionisti, ma anche appassionati, per accompagnarli nella scelta del prodotto migliore per soddisfare le proprie esigenze. </a:t>
            </a:r>
            <a:r>
              <a:rPr lang="it-IT" b="1" dirty="0"/>
              <a:t>L’e-commerce continua a crescere in Italia</a:t>
            </a:r>
            <a:r>
              <a:rPr lang="it-IT" dirty="0"/>
              <a:t>: </a:t>
            </a:r>
            <a:r>
              <a:rPr lang="it-IT" b="1" dirty="0"/>
              <a:t>il valore degli acquisti online da parte dei consumatori italiani raggiunge nel 2017 i 23,6 miliardi di euro</a:t>
            </a:r>
            <a:r>
              <a:rPr lang="it-IT" dirty="0"/>
              <a:t>, con un </a:t>
            </a:r>
            <a:r>
              <a:rPr lang="it-IT" b="1" dirty="0"/>
              <a:t>incremento del 17%</a:t>
            </a:r>
            <a:r>
              <a:rPr lang="it-IT" dirty="0"/>
              <a:t> rispetto al 2016.</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DECOMPOSIZIONE SOTTOSISTEMI(2)</a:t>
            </a:r>
          </a:p>
        </p:txBody>
      </p:sp>
      <p:pic>
        <p:nvPicPr>
          <p:cNvPr id="4" name="Segnaposto contenuto 3" descr="Immagine che contiene screenshot&#10;&#10;Descrizione generata con affidabilità elevata">
            <a:extLst>
              <a:ext uri="{FF2B5EF4-FFF2-40B4-BE49-F238E27FC236}">
                <a16:creationId xmlns:a16="http://schemas.microsoft.com/office/drawing/2014/main" id="{55956347-CDC3-4DA8-9C63-AB6B44F3544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95400" y="1748901"/>
            <a:ext cx="8895426" cy="4243526"/>
          </a:xfrm>
          <a:prstGeom prst="rect">
            <a:avLst/>
          </a:prstGeom>
        </p:spPr>
      </p:pic>
    </p:spTree>
    <p:extLst>
      <p:ext uri="{BB962C8B-B14F-4D97-AF65-F5344CB8AC3E}">
        <p14:creationId xmlns:p14="http://schemas.microsoft.com/office/powerpoint/2010/main" val="4970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DECOMPOSIZIONE SOTTOSISTEMI(3)</a:t>
            </a:r>
          </a:p>
        </p:txBody>
      </p:sp>
      <p:sp>
        <p:nvSpPr>
          <p:cNvPr id="5" name="Segnaposto contenuto 4">
            <a:extLst>
              <a:ext uri="{FF2B5EF4-FFF2-40B4-BE49-F238E27FC236}">
                <a16:creationId xmlns:a16="http://schemas.microsoft.com/office/drawing/2014/main" id="{924A5050-1FD8-41C8-9890-16DB69A7CF5B}"/>
              </a:ext>
            </a:extLst>
          </p:cNvPr>
          <p:cNvSpPr>
            <a:spLocks noGrp="1"/>
          </p:cNvSpPr>
          <p:nvPr>
            <p:ph idx="1"/>
          </p:nvPr>
        </p:nvSpPr>
        <p:spPr/>
        <p:txBody>
          <a:bodyPr>
            <a:normAutofit fontScale="85000" lnSpcReduction="20000"/>
          </a:bodyPr>
          <a:lstStyle/>
          <a:p>
            <a:pPr algn="just"/>
            <a:r>
              <a:rPr lang="it-IT" dirty="0"/>
              <a:t>Nel primo rilascio del sistema verranno implementanti i seguenti sottosistemi con le seguenti funzionalità:</a:t>
            </a:r>
          </a:p>
          <a:p>
            <a:pPr lvl="0" algn="just"/>
            <a:r>
              <a:rPr lang="it-IT" b="1" dirty="0"/>
              <a:t>Accesso:</a:t>
            </a:r>
            <a:endParaRPr lang="it-IT" dirty="0"/>
          </a:p>
          <a:p>
            <a:pPr lvl="1" algn="just"/>
            <a:r>
              <a:rPr lang="it-IT" dirty="0"/>
              <a:t>Login (RF1)</a:t>
            </a:r>
          </a:p>
          <a:p>
            <a:pPr lvl="1" algn="just"/>
            <a:r>
              <a:rPr lang="it-IT" dirty="0" err="1"/>
              <a:t>Logout</a:t>
            </a:r>
            <a:r>
              <a:rPr lang="it-IT" dirty="0"/>
              <a:t> (RF3)</a:t>
            </a:r>
          </a:p>
          <a:p>
            <a:pPr lvl="0" algn="just"/>
            <a:r>
              <a:rPr lang="it-IT" b="1" dirty="0"/>
              <a:t>Acquisto:</a:t>
            </a:r>
            <a:endParaRPr lang="it-IT" dirty="0"/>
          </a:p>
          <a:p>
            <a:pPr lvl="1" algn="just"/>
            <a:r>
              <a:rPr lang="it-IT" dirty="0"/>
              <a:t>Visualizza catalogo (RF14)</a:t>
            </a:r>
          </a:p>
          <a:p>
            <a:pPr lvl="1" algn="just"/>
            <a:r>
              <a:rPr lang="it-IT" dirty="0"/>
              <a:t>Ricerca prodotto (RF10)</a:t>
            </a:r>
          </a:p>
          <a:p>
            <a:pPr lvl="1" algn="just"/>
            <a:r>
              <a:rPr lang="it-IT" dirty="0"/>
              <a:t>Aggiunta dei prodotti al carrello (RF12)</a:t>
            </a:r>
          </a:p>
          <a:p>
            <a:pPr lvl="1" algn="just"/>
            <a:r>
              <a:rPr lang="it-IT" dirty="0"/>
              <a:t>Rimozione dei prodotti dal carrello (RF13)</a:t>
            </a:r>
          </a:p>
          <a:p>
            <a:pPr lvl="1" algn="just"/>
            <a:r>
              <a:rPr lang="it-IT" dirty="0"/>
              <a:t>Checkout (RF16)</a:t>
            </a:r>
          </a:p>
          <a:p>
            <a:pPr lvl="1" algn="just"/>
            <a:r>
              <a:rPr lang="it-IT" dirty="0"/>
              <a:t>Visualizza carrello (RF15)</a:t>
            </a:r>
          </a:p>
          <a:p>
            <a:pPr algn="just"/>
            <a:endParaRPr lang="it-IT" dirty="0"/>
          </a:p>
        </p:txBody>
      </p:sp>
    </p:spTree>
    <p:extLst>
      <p:ext uri="{BB962C8B-B14F-4D97-AF65-F5344CB8AC3E}">
        <p14:creationId xmlns:p14="http://schemas.microsoft.com/office/powerpoint/2010/main" val="212224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DECOMPOSIZIONE SOTTOSISTEMI(4)</a:t>
            </a:r>
          </a:p>
        </p:txBody>
      </p:sp>
      <p:sp>
        <p:nvSpPr>
          <p:cNvPr id="5" name="Segnaposto contenuto 4">
            <a:extLst>
              <a:ext uri="{FF2B5EF4-FFF2-40B4-BE49-F238E27FC236}">
                <a16:creationId xmlns:a16="http://schemas.microsoft.com/office/drawing/2014/main" id="{924A5050-1FD8-41C8-9890-16DB69A7CF5B}"/>
              </a:ext>
            </a:extLst>
          </p:cNvPr>
          <p:cNvSpPr>
            <a:spLocks noGrp="1"/>
          </p:cNvSpPr>
          <p:nvPr>
            <p:ph idx="1"/>
          </p:nvPr>
        </p:nvSpPr>
        <p:spPr/>
        <p:txBody>
          <a:bodyPr>
            <a:normAutofit fontScale="85000" lnSpcReduction="20000"/>
          </a:bodyPr>
          <a:lstStyle/>
          <a:p>
            <a:pPr lvl="0" algn="just"/>
            <a:r>
              <a:rPr lang="it-IT" b="1" dirty="0"/>
              <a:t>Gestione profilo</a:t>
            </a:r>
            <a:endParaRPr lang="it-IT" dirty="0"/>
          </a:p>
          <a:p>
            <a:pPr lvl="1" algn="just"/>
            <a:r>
              <a:rPr lang="it-IT" dirty="0"/>
              <a:t>Visualizza profilo (RF5)</a:t>
            </a:r>
          </a:p>
          <a:p>
            <a:pPr lvl="1" algn="just"/>
            <a:r>
              <a:rPr lang="it-IT" dirty="0"/>
              <a:t>Aggiunta di un nuovo indirizzo (RF6)</a:t>
            </a:r>
          </a:p>
          <a:p>
            <a:pPr lvl="1" algn="just"/>
            <a:r>
              <a:rPr lang="it-IT" dirty="0"/>
              <a:t>Aggiunta di un nuovo metodo di pagamento (RF7)</a:t>
            </a:r>
          </a:p>
          <a:p>
            <a:pPr lvl="1" algn="just"/>
            <a:r>
              <a:rPr lang="it-IT" dirty="0"/>
              <a:t>Rimuovi indirizzo (RF8)</a:t>
            </a:r>
          </a:p>
          <a:p>
            <a:pPr lvl="1" algn="just"/>
            <a:r>
              <a:rPr lang="it-IT" dirty="0"/>
              <a:t>Rimuovi metodo di pagamento (RF9)</a:t>
            </a:r>
          </a:p>
          <a:p>
            <a:pPr lvl="1" algn="just"/>
            <a:r>
              <a:rPr lang="it-IT" dirty="0"/>
              <a:t>Visualizza storico ordini (RF11)</a:t>
            </a:r>
          </a:p>
          <a:p>
            <a:pPr lvl="0" algn="just"/>
            <a:r>
              <a:rPr lang="it-IT" b="1" dirty="0"/>
              <a:t>Gestore-ordini</a:t>
            </a:r>
            <a:endParaRPr lang="it-IT" dirty="0"/>
          </a:p>
          <a:p>
            <a:pPr lvl="1" algn="just"/>
            <a:r>
              <a:rPr lang="it-IT" dirty="0"/>
              <a:t>Visualizza ordini in preparazione, da spedire e consegnati (RF25)</a:t>
            </a:r>
          </a:p>
          <a:p>
            <a:pPr lvl="1" algn="just"/>
            <a:r>
              <a:rPr lang="it-IT" dirty="0"/>
              <a:t>Modifica stato dell’ordine da in preparazione a spedito e da spedito a consegnato. (RF26)</a:t>
            </a:r>
          </a:p>
          <a:p>
            <a:pPr algn="just"/>
            <a:r>
              <a:rPr lang="it-IT" dirty="0"/>
              <a:t>Nei successivi rilasci verranno implementate le restanti funzionalità specificate nel RAD. </a:t>
            </a:r>
          </a:p>
          <a:p>
            <a:pPr algn="just"/>
            <a:endParaRPr lang="it-IT" dirty="0"/>
          </a:p>
        </p:txBody>
      </p:sp>
    </p:spTree>
    <p:extLst>
      <p:ext uri="{BB962C8B-B14F-4D97-AF65-F5344CB8AC3E}">
        <p14:creationId xmlns:p14="http://schemas.microsoft.com/office/powerpoint/2010/main" val="316985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MAPPING HARDWARE/SOFTWARE</a:t>
            </a:r>
          </a:p>
        </p:txBody>
      </p:sp>
      <p:sp>
        <p:nvSpPr>
          <p:cNvPr id="5" name="Segnaposto contenuto 4">
            <a:extLst>
              <a:ext uri="{FF2B5EF4-FFF2-40B4-BE49-F238E27FC236}">
                <a16:creationId xmlns:a16="http://schemas.microsoft.com/office/drawing/2014/main" id="{988898B1-CFC7-4135-AEE1-F74F49DB85C6}"/>
              </a:ext>
            </a:extLst>
          </p:cNvPr>
          <p:cNvSpPr>
            <a:spLocks noGrp="1"/>
          </p:cNvSpPr>
          <p:nvPr>
            <p:ph idx="1"/>
          </p:nvPr>
        </p:nvSpPr>
        <p:spPr/>
        <p:txBody>
          <a:bodyPr>
            <a:normAutofit fontScale="77500" lnSpcReduction="20000"/>
          </a:bodyPr>
          <a:lstStyle/>
          <a:p>
            <a:pPr algn="just"/>
            <a:r>
              <a:rPr lang="it-IT" dirty="0"/>
              <a:t>Il sistema è composto da due nodi il </a:t>
            </a:r>
            <a:r>
              <a:rPr lang="it-IT" b="1" dirty="0"/>
              <a:t>client </a:t>
            </a:r>
            <a:r>
              <a:rPr lang="it-IT" dirty="0"/>
              <a:t>e </a:t>
            </a:r>
            <a:r>
              <a:rPr lang="it-IT" b="1" dirty="0"/>
              <a:t>server. </a:t>
            </a:r>
            <a:r>
              <a:rPr lang="it-IT" dirty="0"/>
              <a:t>Il </a:t>
            </a:r>
            <a:r>
              <a:rPr lang="it-IT" b="1" dirty="0"/>
              <a:t>client </a:t>
            </a:r>
            <a:r>
              <a:rPr lang="it-IT" dirty="0"/>
              <a:t>l’utente accede da remoto al sistema attraverso il web </a:t>
            </a:r>
            <a:r>
              <a:rPr lang="it-IT" dirty="0" err="1"/>
              <a:t>broswer</a:t>
            </a:r>
            <a:r>
              <a:rPr lang="it-IT" dirty="0"/>
              <a:t>. Il </a:t>
            </a:r>
            <a:r>
              <a:rPr lang="it-IT" b="1" dirty="0"/>
              <a:t>server </a:t>
            </a:r>
            <a:r>
              <a:rPr lang="it-IT" dirty="0"/>
              <a:t>contiene il </a:t>
            </a:r>
            <a:r>
              <a:rPr lang="it-IT" b="1" dirty="0"/>
              <a:t>web server </a:t>
            </a:r>
            <a:r>
              <a:rPr lang="it-IT" dirty="0"/>
              <a:t>su cui viene installato il sistema e dal quale vengono erogati i servizi. Il protocollo di comunicazione è l’</a:t>
            </a:r>
            <a:r>
              <a:rPr lang="it-IT" b="1" dirty="0"/>
              <a:t>HTTTP. </a:t>
            </a:r>
            <a:endParaRPr lang="it-IT" dirty="0"/>
          </a:p>
          <a:p>
            <a:pPr algn="just"/>
            <a:r>
              <a:rPr lang="it-IT" dirty="0"/>
              <a:t>L’utente accede al sistema dalla propria macchina utilizzando un </a:t>
            </a:r>
            <a:r>
              <a:rPr lang="it-IT" dirty="0" err="1"/>
              <a:t>broswer</a:t>
            </a:r>
            <a:r>
              <a:rPr lang="it-IT" dirty="0"/>
              <a:t>. Sul lato </a:t>
            </a:r>
            <a:r>
              <a:rPr lang="it-IT" b="1" dirty="0"/>
              <a:t>server </a:t>
            </a:r>
            <a:r>
              <a:rPr lang="it-IT" dirty="0"/>
              <a:t>risiederanno le </a:t>
            </a:r>
            <a:r>
              <a:rPr lang="it-IT" b="1" dirty="0"/>
              <a:t>JSP, </a:t>
            </a:r>
            <a:r>
              <a:rPr lang="it-IT" b="1" dirty="0" err="1"/>
              <a:t>servlet</a:t>
            </a:r>
            <a:r>
              <a:rPr lang="it-IT" b="1" dirty="0"/>
              <a:t> </a:t>
            </a:r>
            <a:r>
              <a:rPr lang="it-IT" dirty="0"/>
              <a:t>e il database fisico.</a:t>
            </a:r>
          </a:p>
          <a:p>
            <a:pPr algn="just"/>
            <a:r>
              <a:rPr lang="it-IT" dirty="0"/>
              <a:t>Il livello </a:t>
            </a:r>
            <a:r>
              <a:rPr lang="it-IT" dirty="0" err="1"/>
              <a:t>presentation</a:t>
            </a:r>
            <a:r>
              <a:rPr lang="it-IT" dirty="0"/>
              <a:t> comprende la visualizzazione delle informazioni all’utente, attraverso qualsiasi </a:t>
            </a:r>
            <a:r>
              <a:rPr lang="it-IT" dirty="0" err="1"/>
              <a:t>broswer</a:t>
            </a:r>
            <a:r>
              <a:rPr lang="it-IT" dirty="0"/>
              <a:t>. Per i </a:t>
            </a:r>
            <a:r>
              <a:rPr lang="it-IT" dirty="0" err="1"/>
              <a:t>boundary</a:t>
            </a:r>
            <a:r>
              <a:rPr lang="it-IT" dirty="0"/>
              <a:t> verrà utilizzata la tecnologia delle </a:t>
            </a:r>
            <a:r>
              <a:rPr lang="it-IT" dirty="0" err="1"/>
              <a:t>jsp</a:t>
            </a:r>
            <a:r>
              <a:rPr lang="it-IT" dirty="0"/>
              <a:t>. Abbiamo due tipi di visualizzazione quella </a:t>
            </a:r>
            <a:r>
              <a:rPr lang="it-IT" b="1" dirty="0"/>
              <a:t>statica </a:t>
            </a:r>
            <a:r>
              <a:rPr lang="it-IT" dirty="0"/>
              <a:t>e quella </a:t>
            </a:r>
            <a:r>
              <a:rPr lang="it-IT" b="1" dirty="0"/>
              <a:t>dinamica: </a:t>
            </a:r>
            <a:endParaRPr lang="it-IT" dirty="0"/>
          </a:p>
          <a:p>
            <a:pPr lvl="0" algn="just"/>
            <a:r>
              <a:rPr lang="it-IT" b="1" dirty="0"/>
              <a:t>Statica: </a:t>
            </a:r>
            <a:r>
              <a:rPr lang="it-IT" dirty="0"/>
              <a:t>sono pagine di informazioni ad esempio la pagina dei contatti, in generale si intende tutte quelle pagine che non richiedono l’elaborazione del server. </a:t>
            </a:r>
          </a:p>
          <a:p>
            <a:pPr lvl="0" algn="just"/>
            <a:r>
              <a:rPr lang="it-IT" b="1" dirty="0"/>
              <a:t>Dinamiche: </a:t>
            </a:r>
            <a:r>
              <a:rPr lang="it-IT" dirty="0"/>
              <a:t>ad esempio pagine di ricerca, di inserimento di dati, di autenticazione, di registrazione. Quindi in questo caso si intende qualsiasi pagina che richiede l’elaborazione.</a:t>
            </a:r>
          </a:p>
          <a:p>
            <a:pPr algn="just"/>
            <a:r>
              <a:rPr lang="it-IT" dirty="0"/>
              <a:t>I control vengono realizzati tramite </a:t>
            </a:r>
            <a:r>
              <a:rPr lang="it-IT" b="1" dirty="0" err="1"/>
              <a:t>servlet</a:t>
            </a:r>
            <a:r>
              <a:rPr lang="it-IT" b="1" dirty="0"/>
              <a:t>, </a:t>
            </a:r>
            <a:r>
              <a:rPr lang="it-IT" dirty="0"/>
              <a:t>si occupa dell’elaborazioni delle informazioni e operazioni di interazione con il data accesso </a:t>
            </a:r>
            <a:r>
              <a:rPr lang="it-IT" dirty="0" err="1"/>
              <a:t>layer</a:t>
            </a:r>
            <a:r>
              <a:rPr lang="it-IT" dirty="0"/>
              <a:t>. Il data access </a:t>
            </a:r>
            <a:r>
              <a:rPr lang="it-IT" dirty="0" err="1"/>
              <a:t>layer</a:t>
            </a:r>
            <a:r>
              <a:rPr lang="it-IT" dirty="0"/>
              <a:t> gestisce la persistenza dei dati interfacciandosi con la base di dati, verrà utilizzato </a:t>
            </a:r>
            <a:r>
              <a:rPr lang="it-IT" b="1" dirty="0" err="1"/>
              <a:t>MySql</a:t>
            </a:r>
            <a:r>
              <a:rPr lang="it-IT" b="1" dirty="0"/>
              <a:t>. </a:t>
            </a:r>
            <a:endParaRPr lang="it-IT" dirty="0"/>
          </a:p>
          <a:p>
            <a:pPr algn="just"/>
            <a:endParaRPr lang="it-IT" dirty="0"/>
          </a:p>
        </p:txBody>
      </p:sp>
    </p:spTree>
    <p:extLst>
      <p:ext uri="{BB962C8B-B14F-4D97-AF65-F5344CB8AC3E}">
        <p14:creationId xmlns:p14="http://schemas.microsoft.com/office/powerpoint/2010/main" val="343497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ODD-OBJECT DESIGN DOCUMENT</a:t>
            </a:r>
            <a:br>
              <a:rPr lang="it-IT" b="0" dirty="0"/>
            </a:br>
            <a:endParaRPr lang="it-IT" dirty="0"/>
          </a:p>
        </p:txBody>
      </p:sp>
    </p:spTree>
    <p:extLst>
      <p:ext uri="{BB962C8B-B14F-4D97-AF65-F5344CB8AC3E}">
        <p14:creationId xmlns:p14="http://schemas.microsoft.com/office/powerpoint/2010/main" val="122050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PACKAGE</a:t>
            </a:r>
          </a:p>
        </p:txBody>
      </p:sp>
      <p:pic>
        <p:nvPicPr>
          <p:cNvPr id="4" name="Segnaposto contenuto 3" descr="Immagine che contiene cielo&#10;&#10;Descrizione generata con affidabilità molto elevata">
            <a:extLst>
              <a:ext uri="{FF2B5EF4-FFF2-40B4-BE49-F238E27FC236}">
                <a16:creationId xmlns:a16="http://schemas.microsoft.com/office/drawing/2014/main" id="{FF2A5F73-6B51-42B6-85B2-478D360AD05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787588" y="1981200"/>
            <a:ext cx="6622742" cy="3810000"/>
          </a:xfrm>
          <a:prstGeom prst="rect">
            <a:avLst/>
          </a:prstGeom>
        </p:spPr>
      </p:pic>
    </p:spTree>
    <p:extLst>
      <p:ext uri="{BB962C8B-B14F-4D97-AF65-F5344CB8AC3E}">
        <p14:creationId xmlns:p14="http://schemas.microsoft.com/office/powerpoint/2010/main" val="47578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PACKAGE(2)</a:t>
            </a:r>
          </a:p>
        </p:txBody>
      </p:sp>
      <p:sp>
        <p:nvSpPr>
          <p:cNvPr id="5" name="Segnaposto contenuto 4">
            <a:extLst>
              <a:ext uri="{FF2B5EF4-FFF2-40B4-BE49-F238E27FC236}">
                <a16:creationId xmlns:a16="http://schemas.microsoft.com/office/drawing/2014/main" id="{988898B1-CFC7-4135-AEE1-F74F49DB85C6}"/>
              </a:ext>
            </a:extLst>
          </p:cNvPr>
          <p:cNvSpPr>
            <a:spLocks noGrp="1"/>
          </p:cNvSpPr>
          <p:nvPr>
            <p:ph idx="1"/>
          </p:nvPr>
        </p:nvSpPr>
        <p:spPr/>
        <p:txBody>
          <a:bodyPr>
            <a:normAutofit/>
          </a:bodyPr>
          <a:lstStyle/>
          <a:p>
            <a:pPr algn="just"/>
            <a:r>
              <a:rPr lang="it-IT" dirty="0"/>
              <a:t>Il package </a:t>
            </a:r>
            <a:r>
              <a:rPr lang="it-IT" dirty="0" err="1"/>
              <a:t>bean</a:t>
            </a:r>
            <a:r>
              <a:rPr lang="it-IT" dirty="0"/>
              <a:t> contiene l’entità.</a:t>
            </a:r>
          </a:p>
          <a:p>
            <a:pPr algn="just"/>
            <a:r>
              <a:rPr lang="it-IT" dirty="0"/>
              <a:t>Il package control contiene le </a:t>
            </a:r>
            <a:r>
              <a:rPr lang="it-IT" dirty="0" err="1"/>
              <a:t>servlet</a:t>
            </a:r>
            <a:r>
              <a:rPr lang="it-IT" dirty="0"/>
              <a:t> per la logica del sistema.</a:t>
            </a:r>
          </a:p>
          <a:p>
            <a:pPr algn="just"/>
            <a:r>
              <a:rPr lang="it-IT" dirty="0"/>
              <a:t>Il package model contiene le classi per accedere al database ed eseguire le varie operazioni.</a:t>
            </a:r>
          </a:p>
          <a:p>
            <a:pPr algn="just"/>
            <a:r>
              <a:rPr lang="it-IT" dirty="0"/>
              <a:t>Il package </a:t>
            </a:r>
            <a:r>
              <a:rPr lang="it-IT" dirty="0" err="1"/>
              <a:t>view</a:t>
            </a:r>
            <a:r>
              <a:rPr lang="it-IT" dirty="0"/>
              <a:t> contiene le </a:t>
            </a:r>
            <a:r>
              <a:rPr lang="it-IT" dirty="0" err="1"/>
              <a:t>jsp</a:t>
            </a:r>
            <a:r>
              <a:rPr lang="it-IT" dirty="0"/>
              <a:t>, che rappresentano l’interfaccia del sistema. </a:t>
            </a:r>
          </a:p>
        </p:txBody>
      </p:sp>
    </p:spTree>
    <p:extLst>
      <p:ext uri="{BB962C8B-B14F-4D97-AF65-F5344CB8AC3E}">
        <p14:creationId xmlns:p14="http://schemas.microsoft.com/office/powerpoint/2010/main" val="289747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TEST-PLAN</a:t>
            </a:r>
            <a:r>
              <a:rPr lang="it-IT" b="0" dirty="0">
                <a:hlinkClick r:id="rId3"/>
              </a:rPr>
              <a:t> </a:t>
            </a:r>
            <a:br>
              <a:rPr lang="it-IT" b="0" dirty="0"/>
            </a:br>
            <a:endParaRPr lang="it-IT" dirty="0"/>
          </a:p>
        </p:txBody>
      </p:sp>
    </p:spTree>
    <p:extLst>
      <p:ext uri="{BB962C8B-B14F-4D97-AF65-F5344CB8AC3E}">
        <p14:creationId xmlns:p14="http://schemas.microsoft.com/office/powerpoint/2010/main" val="213778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APPROCCI</a:t>
            </a:r>
          </a:p>
        </p:txBody>
      </p:sp>
      <p:sp>
        <p:nvSpPr>
          <p:cNvPr id="5" name="Segnaposto contenuto 4">
            <a:extLst>
              <a:ext uri="{FF2B5EF4-FFF2-40B4-BE49-F238E27FC236}">
                <a16:creationId xmlns:a16="http://schemas.microsoft.com/office/drawing/2014/main" id="{988898B1-CFC7-4135-AEE1-F74F49DB85C6}"/>
              </a:ext>
            </a:extLst>
          </p:cNvPr>
          <p:cNvSpPr>
            <a:spLocks noGrp="1"/>
          </p:cNvSpPr>
          <p:nvPr>
            <p:ph idx="1"/>
          </p:nvPr>
        </p:nvSpPr>
        <p:spPr/>
        <p:txBody>
          <a:bodyPr>
            <a:normAutofit/>
          </a:bodyPr>
          <a:lstStyle/>
          <a:p>
            <a:pPr algn="just"/>
            <a:r>
              <a:rPr lang="it-IT" dirty="0"/>
              <a:t>Il </a:t>
            </a:r>
            <a:r>
              <a:rPr lang="it-IT" dirty="0" err="1"/>
              <a:t>testing</a:t>
            </a:r>
            <a:r>
              <a:rPr lang="it-IT" dirty="0"/>
              <a:t> inizierà con il </a:t>
            </a:r>
            <a:r>
              <a:rPr lang="it-IT" b="1" dirty="0" err="1"/>
              <a:t>testing</a:t>
            </a:r>
            <a:r>
              <a:rPr lang="it-IT" b="1" dirty="0"/>
              <a:t> di unità </a:t>
            </a:r>
            <a:r>
              <a:rPr lang="it-IT" dirty="0"/>
              <a:t>in modo cosi da testare le singole componenti. La fase successiva è quella del </a:t>
            </a:r>
            <a:r>
              <a:rPr lang="it-IT" b="1" dirty="0" err="1"/>
              <a:t>testing</a:t>
            </a:r>
            <a:r>
              <a:rPr lang="it-IT" b="1" dirty="0"/>
              <a:t> di integrazione, </a:t>
            </a:r>
            <a:r>
              <a:rPr lang="it-IT" dirty="0"/>
              <a:t>in questa fase testiamo il comportamento delle varie componenti integrate. Come ultimo </a:t>
            </a:r>
            <a:r>
              <a:rPr lang="it-IT" dirty="0" err="1"/>
              <a:t>testing</a:t>
            </a:r>
            <a:r>
              <a:rPr lang="it-IT" dirty="0"/>
              <a:t> viene effettuato il </a:t>
            </a:r>
            <a:r>
              <a:rPr lang="it-IT" b="1" dirty="0" err="1"/>
              <a:t>testing</a:t>
            </a:r>
            <a:r>
              <a:rPr lang="it-IT" b="1" dirty="0"/>
              <a:t> di sistema </a:t>
            </a:r>
            <a:r>
              <a:rPr lang="it-IT" dirty="0"/>
              <a:t>per valutare e testato il sistema che è stato implementato. </a:t>
            </a:r>
          </a:p>
          <a:p>
            <a:pPr algn="just"/>
            <a:r>
              <a:rPr lang="it-IT" dirty="0"/>
              <a:t>Per il test di unità è stata utilizzata la tecnica </a:t>
            </a:r>
            <a:r>
              <a:rPr lang="it-IT" dirty="0" err="1"/>
              <a:t>black</a:t>
            </a:r>
            <a:r>
              <a:rPr lang="it-IT" dirty="0"/>
              <a:t> box tecnica che si limita al controllo dell’output, avendo definito gli input, ignorando il comportamento interno della componente. . </a:t>
            </a:r>
          </a:p>
        </p:txBody>
      </p:sp>
    </p:spTree>
    <p:extLst>
      <p:ext uri="{BB962C8B-B14F-4D97-AF65-F5344CB8AC3E}">
        <p14:creationId xmlns:p14="http://schemas.microsoft.com/office/powerpoint/2010/main" val="16146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ESEMPIO TEST CASE</a:t>
            </a:r>
          </a:p>
        </p:txBody>
      </p:sp>
      <p:pic>
        <p:nvPicPr>
          <p:cNvPr id="6" name="Immagine 5">
            <a:extLst>
              <a:ext uri="{FF2B5EF4-FFF2-40B4-BE49-F238E27FC236}">
                <a16:creationId xmlns:a16="http://schemas.microsoft.com/office/drawing/2014/main" id="{CDC7BD05-65FF-4ED1-A892-678CE1D5C6B4}"/>
              </a:ext>
            </a:extLst>
          </p:cNvPr>
          <p:cNvPicPr>
            <a:picLocks noChangeAspect="1"/>
          </p:cNvPicPr>
          <p:nvPr/>
        </p:nvPicPr>
        <p:blipFill>
          <a:blip r:embed="rId3"/>
          <a:stretch>
            <a:fillRect/>
          </a:stretch>
        </p:blipFill>
        <p:spPr>
          <a:xfrm>
            <a:off x="224590" y="576072"/>
            <a:ext cx="6738486" cy="5455760"/>
          </a:xfrm>
          <a:prstGeom prst="rect">
            <a:avLst/>
          </a:prstGeom>
        </p:spPr>
      </p:pic>
    </p:spTree>
    <p:extLst>
      <p:ext uri="{BB962C8B-B14F-4D97-AF65-F5344CB8AC3E}">
        <p14:creationId xmlns:p14="http://schemas.microsoft.com/office/powerpoint/2010/main" val="3742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Fatturato e-commerce in </a:t>
            </a:r>
            <a:r>
              <a:rPr lang="it-IT" dirty="0" err="1"/>
              <a:t>italia</a:t>
            </a:r>
            <a:endParaRPr lang="it-IT" dirty="0"/>
          </a:p>
        </p:txBody>
      </p:sp>
      <p:graphicFrame>
        <p:nvGraphicFramePr>
          <p:cNvPr id="11" name="Grafico 10">
            <a:extLst>
              <a:ext uri="{FF2B5EF4-FFF2-40B4-BE49-F238E27FC236}">
                <a16:creationId xmlns:a16="http://schemas.microsoft.com/office/drawing/2014/main" id="{490C6BF2-FB04-4CCD-9322-2894B010F35D}"/>
              </a:ext>
            </a:extLst>
          </p:cNvPr>
          <p:cNvGraphicFramePr/>
          <p:nvPr>
            <p:extLst>
              <p:ext uri="{D42A27DB-BD31-4B8C-83A1-F6EECF244321}">
                <p14:modId xmlns:p14="http://schemas.microsoft.com/office/powerpoint/2010/main" val="1614028280"/>
              </p:ext>
            </p:extLst>
          </p:nvPr>
        </p:nvGraphicFramePr>
        <p:xfrm>
          <a:off x="2032000" y="1646238"/>
          <a:ext cx="8128000" cy="44920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TEST</a:t>
            </a:r>
          </a:p>
        </p:txBody>
      </p:sp>
      <p:sp>
        <p:nvSpPr>
          <p:cNvPr id="5" name="Segnaposto contenuto 4">
            <a:extLst>
              <a:ext uri="{FF2B5EF4-FFF2-40B4-BE49-F238E27FC236}">
                <a16:creationId xmlns:a16="http://schemas.microsoft.com/office/drawing/2014/main" id="{988898B1-CFC7-4135-AEE1-F74F49DB85C6}"/>
              </a:ext>
            </a:extLst>
          </p:cNvPr>
          <p:cNvSpPr>
            <a:spLocks noGrp="1"/>
          </p:cNvSpPr>
          <p:nvPr>
            <p:ph idx="1"/>
          </p:nvPr>
        </p:nvSpPr>
        <p:spPr/>
        <p:txBody>
          <a:bodyPr>
            <a:normAutofit fontScale="92500" lnSpcReduction="10000"/>
          </a:bodyPr>
          <a:lstStyle/>
          <a:p>
            <a:pPr algn="just"/>
            <a:r>
              <a:rPr lang="it-IT" dirty="0"/>
              <a:t>Per ogni errore riscontrato il tester deve compilare Test </a:t>
            </a:r>
            <a:r>
              <a:rPr lang="it-IT" dirty="0" err="1"/>
              <a:t>Incident</a:t>
            </a:r>
            <a:r>
              <a:rPr lang="it-IT" dirty="0"/>
              <a:t> Report, dove vengono riportati la descrizione dell’errore, come riprodurlo, la priorità e lo stato. </a:t>
            </a:r>
          </a:p>
          <a:p>
            <a:pPr algn="just"/>
            <a:r>
              <a:rPr lang="it-IT" dirty="0"/>
              <a:t>Il team per il </a:t>
            </a:r>
            <a:r>
              <a:rPr lang="it-IT" dirty="0" err="1"/>
              <a:t>testing</a:t>
            </a:r>
            <a:r>
              <a:rPr lang="it-IT" dirty="0"/>
              <a:t> è formato da: Antonio Spera, Alessandro De Riso, Domenico Pannone, Vincenzo Pandolfo. </a:t>
            </a:r>
          </a:p>
          <a:p>
            <a:pPr algn="just"/>
            <a:r>
              <a:rPr lang="it-IT" dirty="0"/>
              <a:t>Procederemo con il test di unità per le componenti del </a:t>
            </a:r>
            <a:r>
              <a:rPr lang="it-IT" dirty="0" err="1"/>
              <a:t>databse</a:t>
            </a:r>
            <a:r>
              <a:rPr lang="it-IT" dirty="0"/>
              <a:t>, poi verranno testati i model ed infine verrà effettuato il test di integrazione e di sistema utilizzando </a:t>
            </a:r>
            <a:r>
              <a:rPr lang="it-IT" dirty="0" err="1"/>
              <a:t>selenium</a:t>
            </a:r>
            <a:r>
              <a:rPr lang="it-IT" dirty="0"/>
              <a:t>, con lo scopo di utilizzare al minimo driver e </a:t>
            </a:r>
            <a:r>
              <a:rPr lang="it-IT" dirty="0" err="1"/>
              <a:t>stub</a:t>
            </a:r>
            <a:r>
              <a:rPr lang="it-IT" dirty="0"/>
              <a:t> e quindi l’introduzione di nuovi errori. </a:t>
            </a:r>
          </a:p>
          <a:p>
            <a:pPr algn="just"/>
            <a:r>
              <a:rPr lang="it-IT" dirty="0"/>
              <a:t>I dettagli dell’esecuzione di ogni test vengono descritti all’interno del text </a:t>
            </a:r>
            <a:r>
              <a:rPr lang="it-IT" dirty="0" err="1"/>
              <a:t>execution</a:t>
            </a:r>
            <a:r>
              <a:rPr lang="it-IT" dirty="0"/>
              <a:t> report. Ogni test </a:t>
            </a:r>
            <a:r>
              <a:rPr lang="it-IT" dirty="0" err="1"/>
              <a:t>execution</a:t>
            </a:r>
            <a:r>
              <a:rPr lang="it-IT" dirty="0"/>
              <a:t> specificherà il test case a cui è riferito, la data e l’ora dell’esecuzione, l’output atteso, l’esito e le eventuali anomalie. L’esito rilevato sarà “</a:t>
            </a:r>
            <a:r>
              <a:rPr lang="it-IT" dirty="0" err="1"/>
              <a:t>Failed</a:t>
            </a:r>
            <a:r>
              <a:rPr lang="it-IT" dirty="0"/>
              <a:t>” nel caso in cui il risultato ottenuto coincida con quello atteso, altrimenti sarà “</a:t>
            </a:r>
            <a:r>
              <a:rPr lang="it-IT" dirty="0" err="1"/>
              <a:t>Passed</a:t>
            </a:r>
            <a:r>
              <a:rPr lang="it-IT" dirty="0"/>
              <a:t>”. </a:t>
            </a:r>
          </a:p>
        </p:txBody>
      </p:sp>
    </p:spTree>
    <p:extLst>
      <p:ext uri="{BB962C8B-B14F-4D97-AF65-F5344CB8AC3E}">
        <p14:creationId xmlns:p14="http://schemas.microsoft.com/office/powerpoint/2010/main" val="214729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FINE PRESENTAZIONE</a:t>
            </a:r>
            <a:br>
              <a:rPr lang="it-IT" b="0" dirty="0"/>
            </a:br>
            <a:endParaRPr lang="it-IT" dirty="0"/>
          </a:p>
        </p:txBody>
      </p:sp>
    </p:spTree>
    <p:extLst>
      <p:ext uri="{BB962C8B-B14F-4D97-AF65-F5344CB8AC3E}">
        <p14:creationId xmlns:p14="http://schemas.microsoft.com/office/powerpoint/2010/main" val="34247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RAD-</a:t>
            </a:r>
            <a:r>
              <a:rPr lang="it-IT" dirty="0" err="1"/>
              <a:t>Requirements</a:t>
            </a:r>
            <a:r>
              <a:rPr lang="it-IT" dirty="0"/>
              <a:t> Analysis </a:t>
            </a:r>
            <a:r>
              <a:rPr lang="it-IT" dirty="0" err="1"/>
              <a:t>Document</a:t>
            </a:r>
            <a:r>
              <a:rPr lang="it-IT" b="0" dirty="0">
                <a:hlinkClick r:id="rId3"/>
              </a:rPr>
              <a:t> </a:t>
            </a:r>
            <a:br>
              <a:rPr lang="it-IT" b="0" dirty="0"/>
            </a:br>
            <a:endParaRPr lang="it-IT" dirty="0"/>
          </a:p>
        </p:txBody>
      </p:sp>
      <p:sp>
        <p:nvSpPr>
          <p:cNvPr id="3" name="Segnaposto testo 2"/>
          <p:cNvSpPr>
            <a:spLocks noGrp="1"/>
          </p:cNvSpPr>
          <p:nvPr>
            <p:ph type="body" idx="1"/>
          </p:nvPr>
        </p:nvSpPr>
        <p:spPr/>
        <p:txBody>
          <a:bodyPr rtlCol="0"/>
          <a:lstStyle/>
          <a:p>
            <a:pPr rtl="0"/>
            <a:r>
              <a:rPr lang="it-IT" dirty="0"/>
              <a:t>Sistema proposto</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Requisiti funzionali</a:t>
            </a:r>
            <a:br>
              <a:rPr lang="it-IT" dirty="0"/>
            </a:br>
            <a:endParaRPr lang="it-IT" dirty="0"/>
          </a:p>
        </p:txBody>
      </p:sp>
      <p:sp>
        <p:nvSpPr>
          <p:cNvPr id="3" name="Segnaposto contenuto 2">
            <a:extLst>
              <a:ext uri="{FF2B5EF4-FFF2-40B4-BE49-F238E27FC236}">
                <a16:creationId xmlns:a16="http://schemas.microsoft.com/office/drawing/2014/main" id="{D0179893-79C3-48CE-81DA-A2AC124DBB55}"/>
              </a:ext>
            </a:extLst>
          </p:cNvPr>
          <p:cNvSpPr>
            <a:spLocks noGrp="1"/>
          </p:cNvSpPr>
          <p:nvPr>
            <p:ph idx="1"/>
          </p:nvPr>
        </p:nvSpPr>
        <p:spPr/>
        <p:txBody>
          <a:bodyPr>
            <a:normAutofit fontScale="92500" lnSpcReduction="20000"/>
          </a:bodyPr>
          <a:lstStyle/>
          <a:p>
            <a:pPr marL="0" indent="0">
              <a:buNone/>
            </a:pPr>
            <a:r>
              <a:rPr lang="it-IT" dirty="0"/>
              <a:t>Requisiti funzionali implementati:</a:t>
            </a:r>
          </a:p>
          <a:p>
            <a:pPr lvl="0"/>
            <a:r>
              <a:rPr lang="it-IT" dirty="0"/>
              <a:t>Login RF1</a:t>
            </a:r>
          </a:p>
          <a:p>
            <a:pPr lvl="0"/>
            <a:r>
              <a:rPr lang="it-IT" dirty="0" err="1"/>
              <a:t>Logout</a:t>
            </a:r>
            <a:r>
              <a:rPr lang="it-IT" dirty="0"/>
              <a:t> RF3</a:t>
            </a:r>
          </a:p>
          <a:p>
            <a:pPr lvl="0"/>
            <a:r>
              <a:rPr lang="it-IT" dirty="0"/>
              <a:t>Visualizzare profilo; RF5</a:t>
            </a:r>
          </a:p>
          <a:p>
            <a:pPr lvl="0"/>
            <a:r>
              <a:rPr lang="it-IT" dirty="0"/>
              <a:t>Aggiunta di un nuovo indirizzo; RF6</a:t>
            </a:r>
          </a:p>
          <a:p>
            <a:pPr lvl="0"/>
            <a:r>
              <a:rPr lang="it-IT" dirty="0"/>
              <a:t>Aggiunta di un nuovo metodo di pagamento; RF7</a:t>
            </a:r>
          </a:p>
          <a:p>
            <a:pPr lvl="0"/>
            <a:r>
              <a:rPr lang="it-IT" dirty="0"/>
              <a:t>Rimuovi indirizzo RF8</a:t>
            </a:r>
          </a:p>
          <a:p>
            <a:pPr lvl="0"/>
            <a:r>
              <a:rPr lang="it-IT" dirty="0"/>
              <a:t>Rimuovi metodo di pagamento RF9</a:t>
            </a:r>
          </a:p>
          <a:p>
            <a:pPr lvl="0"/>
            <a:r>
              <a:rPr lang="it-IT" dirty="0"/>
              <a:t>Ricercare prodotti; RF10</a:t>
            </a:r>
          </a:p>
          <a:p>
            <a:pPr lvl="0"/>
            <a:endParaRPr lang="it-IT" dirty="0"/>
          </a:p>
          <a:p>
            <a:endParaRPr lang="it-IT" dirty="0" err="1"/>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Requisiti funzionali</a:t>
            </a:r>
            <a:br>
              <a:rPr lang="it-IT" dirty="0"/>
            </a:br>
            <a:endParaRPr lang="it-IT" dirty="0"/>
          </a:p>
        </p:txBody>
      </p:sp>
      <p:sp>
        <p:nvSpPr>
          <p:cNvPr id="3" name="Segnaposto contenuto 2">
            <a:extLst>
              <a:ext uri="{FF2B5EF4-FFF2-40B4-BE49-F238E27FC236}">
                <a16:creationId xmlns:a16="http://schemas.microsoft.com/office/drawing/2014/main" id="{D0179893-79C3-48CE-81DA-A2AC124DBB55}"/>
              </a:ext>
            </a:extLst>
          </p:cNvPr>
          <p:cNvSpPr>
            <a:spLocks noGrp="1"/>
          </p:cNvSpPr>
          <p:nvPr>
            <p:ph idx="1"/>
          </p:nvPr>
        </p:nvSpPr>
        <p:spPr/>
        <p:txBody>
          <a:bodyPr>
            <a:normAutofit fontScale="85000" lnSpcReduction="10000"/>
          </a:bodyPr>
          <a:lstStyle/>
          <a:p>
            <a:pPr marL="0" indent="0">
              <a:buNone/>
            </a:pPr>
            <a:r>
              <a:rPr lang="it-IT" dirty="0"/>
              <a:t>Requisiti funzionali implementati:</a:t>
            </a:r>
          </a:p>
          <a:p>
            <a:pPr lvl="0"/>
            <a:r>
              <a:rPr lang="it-IT" dirty="0"/>
              <a:t>Visualizza storico ordini; RF11</a:t>
            </a:r>
          </a:p>
          <a:p>
            <a:pPr lvl="0"/>
            <a:r>
              <a:rPr lang="it-IT" dirty="0"/>
              <a:t>Aggiungi </a:t>
            </a:r>
            <a:r>
              <a:rPr lang="it-IT" dirty="0" err="1"/>
              <a:t>prdotto</a:t>
            </a:r>
            <a:r>
              <a:rPr lang="it-IT" dirty="0"/>
              <a:t> al carrello RF12</a:t>
            </a:r>
          </a:p>
          <a:p>
            <a:pPr lvl="0"/>
            <a:r>
              <a:rPr lang="it-IT" dirty="0" err="1"/>
              <a:t>Rmouovi</a:t>
            </a:r>
            <a:r>
              <a:rPr lang="it-IT" dirty="0"/>
              <a:t> prodotto dal carrello; RF13</a:t>
            </a:r>
          </a:p>
          <a:p>
            <a:pPr lvl="0"/>
            <a:r>
              <a:rPr lang="it-IT" dirty="0"/>
              <a:t>Visualizza catalogo RF14</a:t>
            </a:r>
          </a:p>
          <a:p>
            <a:pPr lvl="0"/>
            <a:r>
              <a:rPr lang="it-IT" dirty="0"/>
              <a:t>Visualizza carrello RF15</a:t>
            </a:r>
          </a:p>
          <a:p>
            <a:pPr lvl="0"/>
            <a:r>
              <a:rPr lang="it-IT" dirty="0"/>
              <a:t>Checkout RF16</a:t>
            </a:r>
          </a:p>
          <a:p>
            <a:pPr lvl="0"/>
            <a:r>
              <a:rPr lang="it-IT" dirty="0"/>
              <a:t>Visualizza ordini in preparazione, da spedire e consegnati; R25</a:t>
            </a:r>
          </a:p>
          <a:p>
            <a:pPr lvl="0"/>
            <a:r>
              <a:rPr lang="it-IT" dirty="0"/>
              <a:t>Modifica stato dell’ordine da in preparazione a spedito e da spedito a consegnato.; RF26</a:t>
            </a:r>
          </a:p>
          <a:p>
            <a:pPr lvl="0"/>
            <a:endParaRPr lang="it-IT" dirty="0"/>
          </a:p>
          <a:p>
            <a:endParaRPr lang="it-IT" dirty="0" err="1"/>
          </a:p>
        </p:txBody>
      </p:sp>
    </p:spTree>
    <p:extLst>
      <p:ext uri="{BB962C8B-B14F-4D97-AF65-F5344CB8AC3E}">
        <p14:creationId xmlns:p14="http://schemas.microsoft.com/office/powerpoint/2010/main" val="3534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Requisiti non funzionali</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a:bodyPr>
          <a:lstStyle/>
          <a:p>
            <a:pPr lvl="2" algn="just"/>
            <a:r>
              <a:rPr lang="x-none" b="1" dirty="0"/>
              <a:t>USABILITA'</a:t>
            </a:r>
            <a:endParaRPr lang="it-IT" b="1" dirty="0"/>
          </a:p>
          <a:p>
            <a:pPr lvl="3" algn="just"/>
            <a:r>
              <a:rPr lang="it-IT" dirty="0"/>
              <a:t>Il sito è essere responsive, in modo da adattarsi graficamente al dispositivo con il quale viene visualizzato (Pc, Tablet, smartphone, web tv).</a:t>
            </a:r>
          </a:p>
          <a:p>
            <a:pPr lvl="2" algn="just"/>
            <a:r>
              <a:rPr lang="x-none" b="1" dirty="0"/>
              <a:t>Affidabilità</a:t>
            </a:r>
            <a:endParaRPr lang="it-IT" b="1" dirty="0"/>
          </a:p>
          <a:p>
            <a:pPr lvl="3" algn="just"/>
            <a:r>
              <a:rPr lang="it-IT" dirty="0"/>
              <a:t>Il sistema deve essere disponibile 24h al giorno 7/7 giorni, salvo aggiornamenti o malfunzionamenti del server.</a:t>
            </a:r>
            <a:endParaRPr lang="it-IT" sz="1600" dirty="0"/>
          </a:p>
          <a:p>
            <a:pPr lvl="3" algn="just"/>
            <a:r>
              <a:rPr lang="it-IT" dirty="0"/>
              <a:t>Gli aggiornamenti del server, preferibilmente, dovranno essere effettuati nelle ore notturne.</a:t>
            </a:r>
            <a:endParaRPr lang="it-IT" sz="1600" dirty="0"/>
          </a:p>
          <a:p>
            <a:pPr lvl="3" algn="just"/>
            <a:r>
              <a:rPr lang="it-IT" dirty="0"/>
              <a:t>I dati sensibili devono essere memorizzati all'interno di un database, accessibile tramite delle credenziali dagli admin.</a:t>
            </a:r>
            <a:endParaRPr lang="it-IT" sz="1600"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Requisiti non funzionali(2)</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a:bodyPr>
          <a:lstStyle/>
          <a:p>
            <a:pPr lvl="1" algn="just"/>
            <a:r>
              <a:rPr lang="x-none" b="1" dirty="0"/>
              <a:t>PERFORMANCE</a:t>
            </a:r>
            <a:endParaRPr lang="it-IT" b="1" dirty="0"/>
          </a:p>
          <a:p>
            <a:pPr lvl="2" algn="just"/>
            <a:r>
              <a:rPr lang="it-IT" dirty="0"/>
              <a:t>Non esistono vincoli di prestazione visto che il sistema è di natura web. </a:t>
            </a:r>
            <a:endParaRPr lang="it-IT" sz="2000" dirty="0"/>
          </a:p>
          <a:p>
            <a:pPr lvl="2" algn="just"/>
            <a:r>
              <a:rPr lang="it-IT" dirty="0"/>
              <a:t>I tempi di risposta sono legati alla latenza della rete internet e dallo stato del server. </a:t>
            </a:r>
            <a:endParaRPr lang="it-IT" sz="2000" dirty="0"/>
          </a:p>
          <a:p>
            <a:pPr lvl="2" algn="just"/>
            <a:r>
              <a:rPr lang="it-IT" dirty="0"/>
              <a:t>Il sistema può soddisfare molteplici richieste da parte dei clienti contemporaneamente. Possono verificarsi ritardi nell'utilizzo quando si presenta un gran numero (circa </a:t>
            </a:r>
            <a:r>
              <a:rPr lang="it-IT" dirty="0" err="1"/>
              <a:t>piu'</a:t>
            </a:r>
            <a:r>
              <a:rPr lang="it-IT" dirty="0"/>
              <a:t> di 50) di clienti connessi simultaneamente.</a:t>
            </a:r>
            <a:endParaRPr lang="it-IT" sz="2000" dirty="0"/>
          </a:p>
          <a:p>
            <a:pPr lvl="1" algn="just"/>
            <a:r>
              <a:rPr lang="x-none" b="1" dirty="0"/>
              <a:t>SUPPORTABILITA’</a:t>
            </a:r>
            <a:endParaRPr lang="it-IT" b="1" dirty="0"/>
          </a:p>
          <a:p>
            <a:pPr lvl="2" algn="just"/>
            <a:r>
              <a:rPr lang="it-IT" dirty="0"/>
              <a:t>Il sistema viene continuamente modificato dopo il suo rilascio iniziale. Lo scopo principale delle modifiche non è unicamente quello di risolvere gli errori commessi, ma soprattutto quello di "evolvere" il sistema. </a:t>
            </a:r>
            <a:endParaRPr lang="it-IT" sz="2400" dirty="0"/>
          </a:p>
          <a:p>
            <a:pPr lvl="2" algn="just"/>
            <a:endParaRPr lang="it-IT" sz="1600" dirty="0"/>
          </a:p>
        </p:txBody>
      </p:sp>
    </p:spTree>
    <p:extLst>
      <p:ext uri="{BB962C8B-B14F-4D97-AF65-F5344CB8AC3E}">
        <p14:creationId xmlns:p14="http://schemas.microsoft.com/office/powerpoint/2010/main" val="322659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Pseudo-requisiti</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fontScale="70000" lnSpcReduction="20000"/>
          </a:bodyPr>
          <a:lstStyle/>
          <a:p>
            <a:pPr algn="just"/>
            <a:r>
              <a:rPr lang="x-none" b="1" dirty="0"/>
              <a:t>Interfaccia</a:t>
            </a:r>
            <a:endParaRPr lang="it-IT" b="1" dirty="0"/>
          </a:p>
          <a:p>
            <a:pPr lvl="1" algn="just"/>
            <a:r>
              <a:rPr lang="it-IT" dirty="0"/>
              <a:t>Ogni scheda prodotto contenuta nel catalogo </a:t>
            </a:r>
            <a:r>
              <a:rPr lang="it-IT" i="1" dirty="0"/>
              <a:t>deve </a:t>
            </a:r>
            <a:r>
              <a:rPr lang="it-IT" dirty="0"/>
              <a:t>contenere almeno una fotografia a colori del prodotto, il suo nome, il nome del produttore, il prezzo e una descrizione sintetica ma completa, 6 righe di testo al massimo</a:t>
            </a:r>
            <a:endParaRPr lang="it-IT" sz="2000" dirty="0"/>
          </a:p>
          <a:p>
            <a:pPr lvl="1" algn="just"/>
            <a:r>
              <a:rPr lang="it-IT" dirty="0"/>
              <a:t>Le interfacce utilizzano una struttura grafica in cui sono presenti:</a:t>
            </a:r>
            <a:endParaRPr lang="it-IT" sz="2000" dirty="0"/>
          </a:p>
          <a:p>
            <a:pPr lvl="2" algn="just"/>
            <a:r>
              <a:rPr lang="it-IT" b="1" dirty="0"/>
              <a:t>Bottoni</a:t>
            </a:r>
            <a:endParaRPr lang="it-IT" sz="1800" dirty="0"/>
          </a:p>
          <a:p>
            <a:pPr lvl="2" algn="just"/>
            <a:r>
              <a:rPr lang="it-IT" b="1" dirty="0"/>
              <a:t>Finestre di dialogo </a:t>
            </a:r>
            <a:endParaRPr lang="it-IT" sz="1800" dirty="0"/>
          </a:p>
          <a:p>
            <a:pPr lvl="2" algn="just"/>
            <a:r>
              <a:rPr lang="it-IT" b="1" dirty="0"/>
              <a:t>Finestre scorrevoli </a:t>
            </a:r>
            <a:endParaRPr lang="it-IT" sz="1800" dirty="0"/>
          </a:p>
          <a:p>
            <a:pPr lvl="2" algn="just"/>
            <a:r>
              <a:rPr lang="it-IT" b="1" dirty="0"/>
              <a:t>Aree di immissioni di dati</a:t>
            </a:r>
          </a:p>
          <a:p>
            <a:pPr algn="just"/>
            <a:r>
              <a:rPr lang="x-none" b="1" dirty="0"/>
              <a:t>Implementazione</a:t>
            </a:r>
            <a:endParaRPr lang="it-IT" b="1" dirty="0"/>
          </a:p>
          <a:p>
            <a:pPr lvl="1" algn="just"/>
            <a:r>
              <a:rPr lang="it-IT" dirty="0"/>
              <a:t>Il software sarà implementato con diversi linguaggi di programmazione:</a:t>
            </a:r>
            <a:endParaRPr lang="it-IT" sz="2200" dirty="0"/>
          </a:p>
          <a:p>
            <a:pPr lvl="2" algn="just"/>
            <a:r>
              <a:rPr lang="en-US" dirty="0"/>
              <a:t>JavaScript, HTML, CSS, </a:t>
            </a:r>
            <a:r>
              <a:rPr lang="en-US" dirty="0" err="1"/>
              <a:t>Jquery</a:t>
            </a:r>
            <a:r>
              <a:rPr lang="en-US" dirty="0"/>
              <a:t>, Ajax. </a:t>
            </a:r>
            <a:r>
              <a:rPr lang="it-IT" dirty="0"/>
              <a:t>Il database sarà implementato nel linguaggio SQL.</a:t>
            </a:r>
          </a:p>
          <a:p>
            <a:pPr algn="just"/>
            <a:r>
              <a:rPr lang="x-none" b="1" dirty="0"/>
              <a:t>Documentazione</a:t>
            </a:r>
            <a:endParaRPr lang="it-IT" b="1" dirty="0"/>
          </a:p>
          <a:p>
            <a:pPr lvl="1" algn="just"/>
            <a:r>
              <a:rPr lang="it-IT" dirty="0"/>
              <a:t>La documentazione che viene rilasciata al cliente è costituita di una descrizione completa del software, mostrando tutte le sue potenzialità, in particolare verranno rilasciate ed evidenziate diagrammi e descrizioni testuali contenenti le caratteristiche delle interfacce. </a:t>
            </a:r>
            <a:r>
              <a:rPr lang="it-IT" b="1" dirty="0"/>
              <a:t> </a:t>
            </a:r>
            <a:endParaRPr lang="it-IT" sz="1200" dirty="0"/>
          </a:p>
          <a:p>
            <a:pPr lvl="2" algn="just"/>
            <a:endParaRPr lang="it-IT" sz="1600" dirty="0"/>
          </a:p>
        </p:txBody>
      </p:sp>
    </p:spTree>
    <p:extLst>
      <p:ext uri="{BB962C8B-B14F-4D97-AF65-F5344CB8AC3E}">
        <p14:creationId xmlns:p14="http://schemas.microsoft.com/office/powerpoint/2010/main" val="221613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glia a diamante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3_TF03031015.potx" id="{D1CE47EB-10BF-4E12-B73A-2056D8C372D1}" vid="{D9009262-9072-4F00-9526-6416F75E2260}"/>
    </a:ext>
  </a:extLst>
</a:theme>
</file>

<file path=ppt/theme/theme2.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professionale con griglia romboidale (widescreen)</Template>
  <TotalTime>187</TotalTime>
  <Words>1657</Words>
  <Application>Microsoft Office PowerPoint</Application>
  <PresentationFormat>Widescreen</PresentationFormat>
  <Paragraphs>207</Paragraphs>
  <Slides>31</Slides>
  <Notes>31</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31</vt:i4>
      </vt:variant>
    </vt:vector>
  </HeadingPairs>
  <TitlesOfParts>
    <vt:vector size="33" baseType="lpstr">
      <vt:lpstr>Arial</vt:lpstr>
      <vt:lpstr>Griglia a diamante 16x9</vt:lpstr>
      <vt:lpstr>Presentazione progetto IS</vt:lpstr>
      <vt:lpstr>DOMINIO DEL PROBLEMA</vt:lpstr>
      <vt:lpstr>Fatturato e-commerce in italia</vt:lpstr>
      <vt:lpstr>RAD-Requirements Analysis Document  </vt:lpstr>
      <vt:lpstr>Requisiti funzionali </vt:lpstr>
      <vt:lpstr>Requisiti funzionali </vt:lpstr>
      <vt:lpstr>Requisiti non funzionali</vt:lpstr>
      <vt:lpstr>Requisiti non funzionali(2)</vt:lpstr>
      <vt:lpstr>Pseudo-requisiti</vt:lpstr>
      <vt:lpstr>Esempio di scenario</vt:lpstr>
      <vt:lpstr>ATTORI</vt:lpstr>
      <vt:lpstr>CASO D’USO</vt:lpstr>
      <vt:lpstr>SEQUENCE DIAGRAM </vt:lpstr>
      <vt:lpstr>CLASS DIAGRAM</vt:lpstr>
      <vt:lpstr>SDD-SYSTEM DESIGN DOCUMENT  </vt:lpstr>
      <vt:lpstr>DESIGN GOALS</vt:lpstr>
      <vt:lpstr>DESIGN GOALS</vt:lpstr>
      <vt:lpstr>DESIGN GOALS</vt:lpstr>
      <vt:lpstr>DECOMPOSIZIONE SOTTOSISTEMI</vt:lpstr>
      <vt:lpstr>DECOMPOSIZIONE SOTTOSISTEMI(2)</vt:lpstr>
      <vt:lpstr>DECOMPOSIZIONE SOTTOSISTEMI(3)</vt:lpstr>
      <vt:lpstr>DECOMPOSIZIONE SOTTOSISTEMI(4)</vt:lpstr>
      <vt:lpstr>MAPPING HARDWARE/SOFTWARE</vt:lpstr>
      <vt:lpstr>ODD-OBJECT DESIGN DOCUMENT </vt:lpstr>
      <vt:lpstr>PACKAGE</vt:lpstr>
      <vt:lpstr>PACKAGE(2)</vt:lpstr>
      <vt:lpstr>TEST-PLAN  </vt:lpstr>
      <vt:lpstr>APPROCCI</vt:lpstr>
      <vt:lpstr>ESEMPIO TEST CASE</vt:lpstr>
      <vt:lpstr>TEST</vt:lpstr>
      <vt:lpstr>FINE PRESENTAZIONE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IS</dc:title>
  <dc:creator>Antonio</dc:creator>
  <cp:lastModifiedBy>Antonio</cp:lastModifiedBy>
  <cp:revision>19</cp:revision>
  <dcterms:created xsi:type="dcterms:W3CDTF">2018-01-25T18:24:22Z</dcterms:created>
  <dcterms:modified xsi:type="dcterms:W3CDTF">2018-01-31T17:56:53Z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