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61" r:id="rId2"/>
    <p:sldId id="257" r:id="rId3"/>
    <p:sldId id="262" r:id="rId4"/>
    <p:sldId id="265" r:id="rId5"/>
    <p:sldId id="267" r:id="rId6"/>
    <p:sldId id="271" r:id="rId7"/>
    <p:sldId id="268" r:id="rId8"/>
    <p:sldId id="272" r:id="rId9"/>
    <p:sldId id="273" r:id="rId10"/>
    <p:sldId id="269" r:id="rId11"/>
    <p:sldId id="270" r:id="rId12"/>
    <p:sldId id="274" r:id="rId13"/>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80" d="100"/>
          <a:sy n="80" d="100"/>
        </p:scale>
        <p:origin x="53" y="19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Fatturato</a:t>
            </a:r>
            <a:r>
              <a:rPr lang="en-US" baseline="0" dirty="0"/>
              <a:t> in </a:t>
            </a:r>
            <a:r>
              <a:rPr lang="en-US" baseline="0" dirty="0" err="1"/>
              <a:t>miliardi</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strRef>
              <c:f>Foglio1!$B$1</c:f>
              <c:strCache>
                <c:ptCount val="1"/>
                <c:pt idx="0">
                  <c:v>Serie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Foglio1!$A$2:$A$15</c:f>
              <c:numCache>
                <c:formatCode>General</c:formatCode>
                <c:ptCount val="14"/>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numCache>
            </c:numRef>
          </c:cat>
          <c:val>
            <c:numRef>
              <c:f>Foglio1!$B$2:$B$15</c:f>
              <c:numCache>
                <c:formatCode>General</c:formatCode>
                <c:ptCount val="14"/>
                <c:pt idx="0">
                  <c:v>1.6</c:v>
                </c:pt>
                <c:pt idx="1">
                  <c:v>2.1</c:v>
                </c:pt>
                <c:pt idx="2">
                  <c:v>3.3</c:v>
                </c:pt>
                <c:pt idx="3">
                  <c:v>5.03</c:v>
                </c:pt>
                <c:pt idx="4">
                  <c:v>5.75</c:v>
                </c:pt>
                <c:pt idx="5">
                  <c:v>5.77</c:v>
                </c:pt>
                <c:pt idx="6">
                  <c:v>6.78</c:v>
                </c:pt>
                <c:pt idx="7">
                  <c:v>8.08</c:v>
                </c:pt>
                <c:pt idx="8">
                  <c:v>9.57</c:v>
                </c:pt>
                <c:pt idx="9">
                  <c:v>11.3</c:v>
                </c:pt>
                <c:pt idx="10">
                  <c:v>13.1</c:v>
                </c:pt>
                <c:pt idx="11">
                  <c:v>15.07</c:v>
                </c:pt>
                <c:pt idx="12">
                  <c:v>19.91</c:v>
                </c:pt>
                <c:pt idx="13">
                  <c:v>23.6</c:v>
                </c:pt>
              </c:numCache>
            </c:numRef>
          </c:val>
          <c:smooth val="0"/>
          <c:extLst>
            <c:ext xmlns:c16="http://schemas.microsoft.com/office/drawing/2014/chart" uri="{C3380CC4-5D6E-409C-BE32-E72D297353CC}">
              <c16:uniqueId val="{00000000-106D-467D-A167-517E2D843E97}"/>
            </c:ext>
          </c:extLst>
        </c:ser>
        <c:dLbls>
          <c:showLegendKey val="0"/>
          <c:showVal val="0"/>
          <c:showCatName val="0"/>
          <c:showSerName val="0"/>
          <c:showPercent val="0"/>
          <c:showBubbleSize val="0"/>
        </c:dLbls>
        <c:marker val="1"/>
        <c:smooth val="0"/>
        <c:axId val="282726160"/>
        <c:axId val="85646768"/>
      </c:lineChart>
      <c:catAx>
        <c:axId val="28272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85646768"/>
        <c:crosses val="autoZero"/>
        <c:auto val="1"/>
        <c:lblAlgn val="ctr"/>
        <c:lblOffset val="100"/>
        <c:noMultiLvlLbl val="0"/>
      </c:catAx>
      <c:valAx>
        <c:axId val="85646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28272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029CACC-1C38-41D1-95DA-9B331B943FBC}" type="datetime1">
              <a:rPr lang="it-IT" smtClean="0"/>
              <a:t>25/01/2018</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it-IT" smtClean="0"/>
              <a:t>‹N›</a:t>
            </a:fld>
            <a:endParaRPr lang="it-IT"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724DE-8C22-4DD0-B00D-D2F34D07F374}" type="datetime1">
              <a:rPr lang="it-IT" smtClean="0"/>
              <a:pPr/>
              <a:t>25/01/2018</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it-IT" smtClean="0"/>
              <a:t>‹N›</a:t>
            </a:fld>
            <a:endParaRPr lang="it-IT"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1</a:t>
            </a:fld>
            <a:endParaRPr lang="it-IT" dirty="0"/>
          </a:p>
        </p:txBody>
      </p:sp>
    </p:spTree>
    <p:extLst>
      <p:ext uri="{BB962C8B-B14F-4D97-AF65-F5344CB8AC3E}">
        <p14:creationId xmlns:p14="http://schemas.microsoft.com/office/powerpoint/2010/main" val="3666613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10</a:t>
            </a:fld>
            <a:endParaRPr lang="it-IT" dirty="0"/>
          </a:p>
        </p:txBody>
      </p:sp>
    </p:spTree>
    <p:extLst>
      <p:ext uri="{BB962C8B-B14F-4D97-AF65-F5344CB8AC3E}">
        <p14:creationId xmlns:p14="http://schemas.microsoft.com/office/powerpoint/2010/main" val="232283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11</a:t>
            </a:fld>
            <a:endParaRPr lang="it-IT" dirty="0"/>
          </a:p>
        </p:txBody>
      </p:sp>
    </p:spTree>
    <p:extLst>
      <p:ext uri="{BB962C8B-B14F-4D97-AF65-F5344CB8AC3E}">
        <p14:creationId xmlns:p14="http://schemas.microsoft.com/office/powerpoint/2010/main" val="2896737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12</a:t>
            </a:fld>
            <a:endParaRPr lang="it-IT" dirty="0"/>
          </a:p>
        </p:txBody>
      </p:sp>
    </p:spTree>
    <p:extLst>
      <p:ext uri="{BB962C8B-B14F-4D97-AF65-F5344CB8AC3E}">
        <p14:creationId xmlns:p14="http://schemas.microsoft.com/office/powerpoint/2010/main" val="2634250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82869989-EB00-4EE7-BCB5-25BDC5BB29F8}" type="slidenum">
              <a:rPr lang="it-IT" smtClean="0"/>
              <a:t>2</a:t>
            </a:fld>
            <a:endParaRPr lang="it-IT"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3</a:t>
            </a:fld>
            <a:endParaRPr lang="it-IT" dirty="0"/>
          </a:p>
        </p:txBody>
      </p:sp>
    </p:spTree>
    <p:extLst>
      <p:ext uri="{BB962C8B-B14F-4D97-AF65-F5344CB8AC3E}">
        <p14:creationId xmlns:p14="http://schemas.microsoft.com/office/powerpoint/2010/main" val="136077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4</a:t>
            </a:fld>
            <a:endParaRPr lang="it-IT" dirty="0"/>
          </a:p>
        </p:txBody>
      </p:sp>
    </p:spTree>
    <p:extLst>
      <p:ext uri="{BB962C8B-B14F-4D97-AF65-F5344CB8AC3E}">
        <p14:creationId xmlns:p14="http://schemas.microsoft.com/office/powerpoint/2010/main" val="30667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5</a:t>
            </a:fld>
            <a:endParaRPr lang="it-IT" dirty="0"/>
          </a:p>
        </p:txBody>
      </p:sp>
    </p:spTree>
    <p:extLst>
      <p:ext uri="{BB962C8B-B14F-4D97-AF65-F5344CB8AC3E}">
        <p14:creationId xmlns:p14="http://schemas.microsoft.com/office/powerpoint/2010/main" val="119465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6</a:t>
            </a:fld>
            <a:endParaRPr lang="it-IT" dirty="0"/>
          </a:p>
        </p:txBody>
      </p:sp>
    </p:spTree>
    <p:extLst>
      <p:ext uri="{BB962C8B-B14F-4D97-AF65-F5344CB8AC3E}">
        <p14:creationId xmlns:p14="http://schemas.microsoft.com/office/powerpoint/2010/main" val="260356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7</a:t>
            </a:fld>
            <a:endParaRPr lang="it-IT" dirty="0"/>
          </a:p>
        </p:txBody>
      </p:sp>
    </p:spTree>
    <p:extLst>
      <p:ext uri="{BB962C8B-B14F-4D97-AF65-F5344CB8AC3E}">
        <p14:creationId xmlns:p14="http://schemas.microsoft.com/office/powerpoint/2010/main" val="3302379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8</a:t>
            </a:fld>
            <a:endParaRPr lang="it-IT" dirty="0"/>
          </a:p>
        </p:txBody>
      </p:sp>
    </p:spTree>
    <p:extLst>
      <p:ext uri="{BB962C8B-B14F-4D97-AF65-F5344CB8AC3E}">
        <p14:creationId xmlns:p14="http://schemas.microsoft.com/office/powerpoint/2010/main" val="1755206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2869989-EB00-4EE7-BCB5-25BDC5BB29F8}" type="slidenum">
              <a:rPr lang="it-IT" smtClean="0"/>
              <a:t>9</a:t>
            </a:fld>
            <a:endParaRPr lang="it-IT" dirty="0"/>
          </a:p>
        </p:txBody>
      </p:sp>
    </p:spTree>
    <p:extLst>
      <p:ext uri="{BB962C8B-B14F-4D97-AF65-F5344CB8AC3E}">
        <p14:creationId xmlns:p14="http://schemas.microsoft.com/office/powerpoint/2010/main" val="34640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5" name="Gruppo 4"/>
          <p:cNvGrpSpPr/>
          <p:nvPr userDrawn="1"/>
        </p:nvGrpSpPr>
        <p:grpSpPr bwMode="hidden">
          <a:xfrm>
            <a:off x="-1" y="0"/>
            <a:ext cx="12192002" cy="6858000"/>
            <a:chOff x="-1" y="0"/>
            <a:chExt cx="12192002" cy="6858000"/>
          </a:xfrm>
        </p:grpSpPr>
        <p:cxnSp>
          <p:nvCxnSpPr>
            <p:cNvPr id="6" name="Connettore diritto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nettore diritto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nettore diritto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po 22"/>
            <p:cNvGrpSpPr/>
            <p:nvPr userDrawn="1"/>
          </p:nvGrpSpPr>
          <p:grpSpPr bwMode="hidden">
            <a:xfrm>
              <a:off x="-1" y="0"/>
              <a:ext cx="12192001" cy="6858000"/>
              <a:chOff x="-1" y="0"/>
              <a:chExt cx="12192001" cy="6858000"/>
            </a:xfrm>
          </p:grpSpPr>
          <p:cxnSp>
            <p:nvCxnSpPr>
              <p:cNvPr id="41" name="Connettore diritto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po 45"/>
              <p:cNvGrpSpPr/>
              <p:nvPr/>
            </p:nvGrpSpPr>
            <p:grpSpPr bwMode="hidden">
              <a:xfrm>
                <a:off x="6327885" y="0"/>
                <a:ext cx="5864115" cy="5898673"/>
                <a:chOff x="6327885" y="0"/>
                <a:chExt cx="5864115" cy="5898673"/>
              </a:xfrm>
            </p:grpSpPr>
            <p:cxnSp>
              <p:nvCxnSpPr>
                <p:cNvPr id="52" name="Connettore diritto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nettore diritto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nettore diritto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nettore diritto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po 23"/>
            <p:cNvGrpSpPr/>
            <p:nvPr userDrawn="1"/>
          </p:nvGrpSpPr>
          <p:grpSpPr bwMode="hidden">
            <a:xfrm flipH="1">
              <a:off x="0" y="0"/>
              <a:ext cx="12192001" cy="6858000"/>
              <a:chOff x="-1" y="0"/>
              <a:chExt cx="12192001" cy="6858000"/>
            </a:xfrm>
          </p:grpSpPr>
          <p:cxnSp>
            <p:nvCxnSpPr>
              <p:cNvPr id="25" name="Connettore diritto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nettore diritto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diritto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diritto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po 29"/>
              <p:cNvGrpSpPr/>
              <p:nvPr/>
            </p:nvGrpSpPr>
            <p:grpSpPr bwMode="hidden">
              <a:xfrm>
                <a:off x="6327885" y="0"/>
                <a:ext cx="5864115" cy="5898673"/>
                <a:chOff x="6327885" y="0"/>
                <a:chExt cx="5864115" cy="5898673"/>
              </a:xfrm>
            </p:grpSpPr>
            <p:cxnSp>
              <p:nvCxnSpPr>
                <p:cNvPr id="36" name="Connettore diritto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nettore diritto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nettore diritto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nettore diritto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nettore diritto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olo 1"/>
          <p:cNvSpPr>
            <a:spLocks noGrp="1"/>
          </p:cNvSpPr>
          <p:nvPr>
            <p:ph type="ctrTitle"/>
          </p:nvPr>
        </p:nvSpPr>
        <p:spPr>
          <a:xfrm>
            <a:off x="1293845" y="1296063"/>
            <a:ext cx="9604310" cy="3996563"/>
          </a:xfrm>
        </p:spPr>
        <p:txBody>
          <a:bodyPr rtlCol="0" anchor="b">
            <a:normAutofit/>
          </a:bodyPr>
          <a:lstStyle>
            <a:lvl1pPr algn="l">
              <a:lnSpc>
                <a:spcPct val="76000"/>
              </a:lnSpc>
              <a:defRPr sz="8000" cap="none" baseline="0">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cxnSp>
        <p:nvCxnSpPr>
          <p:cNvPr id="58" name="Connettore diritto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924BEF41-437E-44AD-96F2-AA6321C74C9E}" type="datetime1">
              <a:rPr lang="it-IT" smtClean="0"/>
              <a:pPr/>
              <a:t>25/01/2018</a:t>
            </a:fld>
            <a:endParaRPr lang="it-IT"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209314" y="489856"/>
            <a:ext cx="1687286" cy="5301343"/>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295399" y="489856"/>
            <a:ext cx="7587344" cy="5301343"/>
          </a:xfrm>
        </p:spPr>
        <p:txBody>
          <a:bodyPr vert="eaVert"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EF3B66FF-33B7-49ED-8C4C-3A439535B7E7}" type="datetime1">
              <a:rPr lang="it-IT" smtClean="0"/>
              <a:pPr/>
              <a:t>25/01/2018</a:t>
            </a:fld>
            <a:endParaRPr lang="it-IT"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9F4032A6-EBA4-4103-BD10-79955652D284}" type="datetime1">
              <a:rPr lang="it-IT" smtClean="0"/>
              <a:pPr/>
              <a:t>25/01/2018</a:t>
            </a:fld>
            <a:endParaRPr lang="it-IT"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po 6"/>
          <p:cNvGrpSpPr/>
          <p:nvPr userDrawn="1"/>
        </p:nvGrpSpPr>
        <p:grpSpPr bwMode="hidden">
          <a:xfrm>
            <a:off x="-1" y="0"/>
            <a:ext cx="12192002" cy="6858000"/>
            <a:chOff x="-1" y="0"/>
            <a:chExt cx="12192002" cy="6858000"/>
          </a:xfrm>
        </p:grpSpPr>
        <p:cxnSp>
          <p:nvCxnSpPr>
            <p:cNvPr id="8" name="Connettore diritto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nettore diritto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po 23"/>
            <p:cNvGrpSpPr/>
            <p:nvPr userDrawn="1"/>
          </p:nvGrpSpPr>
          <p:grpSpPr bwMode="hidden">
            <a:xfrm>
              <a:off x="-1" y="0"/>
              <a:ext cx="12192001" cy="6858000"/>
              <a:chOff x="-1" y="0"/>
              <a:chExt cx="12192001" cy="6858000"/>
            </a:xfrm>
          </p:grpSpPr>
          <p:cxnSp>
            <p:nvCxnSpPr>
              <p:cNvPr id="42" name="Connettore diritto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po 46"/>
              <p:cNvGrpSpPr/>
              <p:nvPr/>
            </p:nvGrpSpPr>
            <p:grpSpPr bwMode="hidden">
              <a:xfrm>
                <a:off x="6327885" y="0"/>
                <a:ext cx="5864115" cy="5898673"/>
                <a:chOff x="6327885" y="0"/>
                <a:chExt cx="5864115" cy="5898673"/>
              </a:xfrm>
            </p:grpSpPr>
            <p:cxnSp>
              <p:nvCxnSpPr>
                <p:cNvPr id="53" name="Connettore diritto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ttore diritto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nettore diritto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nettore diritto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po 24"/>
            <p:cNvGrpSpPr/>
            <p:nvPr userDrawn="1"/>
          </p:nvGrpSpPr>
          <p:grpSpPr bwMode="hidden">
            <a:xfrm flipH="1">
              <a:off x="0" y="0"/>
              <a:ext cx="12192001" cy="6858000"/>
              <a:chOff x="-1" y="0"/>
              <a:chExt cx="12192001" cy="6858000"/>
            </a:xfrm>
          </p:grpSpPr>
          <p:cxnSp>
            <p:nvCxnSpPr>
              <p:cNvPr id="26" name="Connettore diritto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diritto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diritto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ttore diritto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po 30"/>
              <p:cNvGrpSpPr/>
              <p:nvPr/>
            </p:nvGrpSpPr>
            <p:grpSpPr bwMode="hidden">
              <a:xfrm>
                <a:off x="6327885" y="0"/>
                <a:ext cx="5864115" cy="5898673"/>
                <a:chOff x="6327885" y="0"/>
                <a:chExt cx="5864115" cy="5898673"/>
              </a:xfrm>
            </p:grpSpPr>
            <p:cxnSp>
              <p:nvCxnSpPr>
                <p:cNvPr id="37" name="Connettore diritto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ttore diritto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nettore diritto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nettore diritto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olo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it-IT"/>
              <a:t>Modifica gli stili del testo dello schema</a:t>
            </a:r>
          </a:p>
        </p:txBody>
      </p:sp>
      <p:cxnSp>
        <p:nvCxnSpPr>
          <p:cNvPr id="58" name="Connettore diritto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5F12D4B8-69ED-416E-86C5-1F8A8E952773}" type="datetime1">
              <a:rPr lang="it-IT" smtClean="0"/>
              <a:pPr/>
              <a:t>25/01/2018</a:t>
            </a:fld>
            <a:endParaRPr lang="it-IT"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Modifica gli stili del testo dello schema</a:t>
            </a:r>
          </a:p>
        </p:txBody>
      </p:sp>
      <p:sp>
        <p:nvSpPr>
          <p:cNvPr id="4" name="Segnaposto contenuto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Modifica gli stili del testo dello schema</a:t>
            </a:r>
          </a:p>
        </p:txBody>
      </p:sp>
      <p:sp>
        <p:nvSpPr>
          <p:cNvPr id="6" name="Segnaposto contenuto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8" name="Segnaposto piè di pagina 7"/>
          <p:cNvSpPr>
            <a:spLocks noGrp="1"/>
          </p:cNvSpPr>
          <p:nvPr>
            <p:ph type="ftr" sz="quarter" idx="11"/>
          </p:nvPr>
        </p:nvSpPr>
        <p:spPr/>
        <p:txBody>
          <a:bodyPr rtlCol="0"/>
          <a:lstStyle/>
          <a:p>
            <a:pPr rtl="0"/>
            <a:r>
              <a:rPr lang="it-IT" dirty="0"/>
              <a:t>Aggiungere un piè di pagina</a:t>
            </a:r>
          </a:p>
        </p:txBody>
      </p:sp>
      <p:sp>
        <p:nvSpPr>
          <p:cNvPr id="7" name="Segnaposto data 6"/>
          <p:cNvSpPr>
            <a:spLocks noGrp="1"/>
          </p:cNvSpPr>
          <p:nvPr>
            <p:ph type="dt" sz="half" idx="10"/>
          </p:nvPr>
        </p:nvSpPr>
        <p:spPr/>
        <p:txBody>
          <a:bodyPr rtlCol="0"/>
          <a:lstStyle>
            <a:lvl1pPr>
              <a:defRPr/>
            </a:lvl1pPr>
          </a:lstStyle>
          <a:p>
            <a:fld id="{1F6F7F1C-7A90-4330-9C10-94F917056A8D}" type="datetime1">
              <a:rPr lang="it-IT" smtClean="0"/>
              <a:pPr/>
              <a:t>25/01/2018</a:t>
            </a:fld>
            <a:endParaRPr lang="it-IT" dirty="0"/>
          </a:p>
        </p:txBody>
      </p:sp>
      <p:sp>
        <p:nvSpPr>
          <p:cNvPr id="9" name="Segnaposto numero diapositiva 8"/>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4" name="Segnaposto piè di pagina 3"/>
          <p:cNvSpPr>
            <a:spLocks noGrp="1"/>
          </p:cNvSpPr>
          <p:nvPr>
            <p:ph type="ftr" sz="quarter" idx="11"/>
          </p:nvPr>
        </p:nvSpPr>
        <p:spPr/>
        <p:txBody>
          <a:bodyPr rtlCol="0"/>
          <a:lstStyle/>
          <a:p>
            <a:pPr rtl="0"/>
            <a:r>
              <a:rPr lang="it-IT" dirty="0"/>
              <a:t>Aggiungere un piè di pagina</a:t>
            </a:r>
          </a:p>
        </p:txBody>
      </p:sp>
      <p:sp>
        <p:nvSpPr>
          <p:cNvPr id="3" name="Segnaposto data 2"/>
          <p:cNvSpPr>
            <a:spLocks noGrp="1"/>
          </p:cNvSpPr>
          <p:nvPr>
            <p:ph type="dt" sz="half" idx="10"/>
          </p:nvPr>
        </p:nvSpPr>
        <p:spPr/>
        <p:txBody>
          <a:bodyPr rtlCol="0"/>
          <a:lstStyle>
            <a:lvl1pPr>
              <a:defRPr/>
            </a:lvl1pPr>
          </a:lstStyle>
          <a:p>
            <a:fld id="{366FFFEF-82E3-467B-B2B6-92D86A69C217}" type="datetime1">
              <a:rPr lang="it-IT" smtClean="0"/>
              <a:pPr/>
              <a:t>25/01/2018</a:t>
            </a:fld>
            <a:endParaRPr lang="it-IT" dirty="0"/>
          </a:p>
        </p:txBody>
      </p:sp>
      <p:sp>
        <p:nvSpPr>
          <p:cNvPr id="5" name="Segnaposto numero diapositiva 4"/>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grpSp>
        <p:nvGrpSpPr>
          <p:cNvPr id="161" name="Gruppo 160"/>
          <p:cNvGrpSpPr/>
          <p:nvPr userDrawn="1"/>
        </p:nvGrpSpPr>
        <p:grpSpPr bwMode="hidden">
          <a:xfrm>
            <a:off x="-1" y="0"/>
            <a:ext cx="12192002" cy="6858000"/>
            <a:chOff x="-1" y="0"/>
            <a:chExt cx="12192002" cy="6858000"/>
          </a:xfrm>
        </p:grpSpPr>
        <p:cxnSp>
          <p:nvCxnSpPr>
            <p:cNvPr id="162" name="Connettore diritto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nettore diritto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nettore diritto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nettore diritto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nettore diritto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nettore diritto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nettore diritto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nettore diritto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nettore diritto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nettore diritto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nettore diritto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nettore diritto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nettore diritto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nettore diritto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nettore diritto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nettore diritto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po 177"/>
            <p:cNvGrpSpPr/>
            <p:nvPr userDrawn="1"/>
          </p:nvGrpSpPr>
          <p:grpSpPr bwMode="hidden">
            <a:xfrm>
              <a:off x="-1" y="0"/>
              <a:ext cx="12192001" cy="6858000"/>
              <a:chOff x="-1" y="0"/>
              <a:chExt cx="12192001" cy="6858000"/>
            </a:xfrm>
          </p:grpSpPr>
          <p:cxnSp>
            <p:nvCxnSpPr>
              <p:cNvPr id="196" name="Connettore diritto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nettore diritto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nettore diritto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nettore diritto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nettore diritto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po 200"/>
              <p:cNvGrpSpPr/>
              <p:nvPr/>
            </p:nvGrpSpPr>
            <p:grpSpPr bwMode="hidden">
              <a:xfrm>
                <a:off x="6327885" y="0"/>
                <a:ext cx="5864115" cy="5898673"/>
                <a:chOff x="6327885" y="0"/>
                <a:chExt cx="5864115" cy="5898673"/>
              </a:xfrm>
            </p:grpSpPr>
            <p:cxnSp>
              <p:nvCxnSpPr>
                <p:cNvPr id="207" name="Connettore diritto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nettore diritto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nettore diritto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nettore diritto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nettore diritto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nettore diritto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nettore diritto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nettore diritto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nettore diritto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nettore diritto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po 178"/>
            <p:cNvGrpSpPr/>
            <p:nvPr userDrawn="1"/>
          </p:nvGrpSpPr>
          <p:grpSpPr bwMode="hidden">
            <a:xfrm flipH="1">
              <a:off x="0" y="0"/>
              <a:ext cx="12192001" cy="6858000"/>
              <a:chOff x="-1" y="0"/>
              <a:chExt cx="12192001" cy="6858000"/>
            </a:xfrm>
          </p:grpSpPr>
          <p:cxnSp>
            <p:nvCxnSpPr>
              <p:cNvPr id="180" name="Connettore diritto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nettore diritto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nettore diritto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nettore diritto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nettore diritto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po 184"/>
              <p:cNvGrpSpPr/>
              <p:nvPr/>
            </p:nvGrpSpPr>
            <p:grpSpPr bwMode="hidden">
              <a:xfrm>
                <a:off x="6327885" y="0"/>
                <a:ext cx="5864115" cy="5898673"/>
                <a:chOff x="6327885" y="0"/>
                <a:chExt cx="5864115" cy="5898673"/>
              </a:xfrm>
            </p:grpSpPr>
            <p:cxnSp>
              <p:nvCxnSpPr>
                <p:cNvPr id="191" name="Connettore diritto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nettore diritto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nettore diritto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nettore diritto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nettore diritto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nettore diritto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nettore diritto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nettore diritto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nettore diritto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nettore diritto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Segnaposto piè di pagina 212"/>
          <p:cNvSpPr>
            <a:spLocks noGrp="1"/>
          </p:cNvSpPr>
          <p:nvPr>
            <p:ph type="ftr" sz="quarter" idx="11"/>
          </p:nvPr>
        </p:nvSpPr>
        <p:spPr/>
        <p:txBody>
          <a:bodyPr rtlCol="0"/>
          <a:lstStyle/>
          <a:p>
            <a:pPr rtl="0"/>
            <a:r>
              <a:rPr lang="it-IT" dirty="0"/>
              <a:t>Aggiungere un piè di pagina</a:t>
            </a:r>
          </a:p>
        </p:txBody>
      </p:sp>
      <p:sp>
        <p:nvSpPr>
          <p:cNvPr id="212" name="Segnaposto data 211"/>
          <p:cNvSpPr>
            <a:spLocks noGrp="1"/>
          </p:cNvSpPr>
          <p:nvPr>
            <p:ph type="dt" sz="half" idx="10"/>
          </p:nvPr>
        </p:nvSpPr>
        <p:spPr/>
        <p:txBody>
          <a:bodyPr rtlCol="0"/>
          <a:lstStyle>
            <a:lvl1pPr>
              <a:defRPr/>
            </a:lvl1pPr>
          </a:lstStyle>
          <a:p>
            <a:fld id="{DFC928A1-9E1E-48FD-AB3C-09DD25247290}" type="datetime1">
              <a:rPr lang="it-IT" smtClean="0"/>
              <a:pPr/>
              <a:t>25/01/2018</a:t>
            </a:fld>
            <a:endParaRPr lang="it-IT" dirty="0"/>
          </a:p>
        </p:txBody>
      </p:sp>
      <p:sp>
        <p:nvSpPr>
          <p:cNvPr id="214" name="Segnaposto numero diapositiva 213"/>
          <p:cNvSpPr>
            <a:spLocks noGrp="1"/>
          </p:cNvSpPr>
          <p:nvPr>
            <p:ph type="sldNum" sz="quarter" idx="12"/>
          </p:nvPr>
        </p:nvSpPr>
        <p:spPr/>
        <p:txBody>
          <a:bodyPr rtlCol="0"/>
          <a:lstStyle/>
          <a:p>
            <a:pPr rtl="0"/>
            <a:fld id="{E31375A4-56A4-47D6-9801-1991572033F7}" type="slidenum">
              <a:rPr lang="it-IT" smtClean="0"/>
              <a:pPr/>
              <a:t>‹N›</a:t>
            </a:fld>
            <a:endParaRPr lang="it-IT"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po 8"/>
          <p:cNvGrpSpPr/>
          <p:nvPr userDrawn="1"/>
        </p:nvGrpSpPr>
        <p:grpSpPr bwMode="hidden">
          <a:xfrm>
            <a:off x="-1" y="0"/>
            <a:ext cx="12192002" cy="6858000"/>
            <a:chOff x="-1" y="0"/>
            <a:chExt cx="12192002" cy="6858000"/>
          </a:xfrm>
        </p:grpSpPr>
        <p:cxnSp>
          <p:nvCxnSpPr>
            <p:cNvPr id="10" name="Connettore diritto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ttore diritto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nettore diritto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po 25"/>
            <p:cNvGrpSpPr/>
            <p:nvPr userDrawn="1"/>
          </p:nvGrpSpPr>
          <p:grpSpPr bwMode="hidden">
            <a:xfrm>
              <a:off x="-1" y="0"/>
              <a:ext cx="12192001" cy="6858000"/>
              <a:chOff x="-1" y="0"/>
              <a:chExt cx="12192001" cy="6858000"/>
            </a:xfrm>
          </p:grpSpPr>
          <p:cxnSp>
            <p:nvCxnSpPr>
              <p:cNvPr id="44" name="Connettore diritto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ttore diritto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nettore diritto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po 48"/>
              <p:cNvGrpSpPr/>
              <p:nvPr/>
            </p:nvGrpSpPr>
            <p:grpSpPr bwMode="hidden">
              <a:xfrm>
                <a:off x="6327885" y="0"/>
                <a:ext cx="5864115" cy="5898673"/>
                <a:chOff x="6327885" y="0"/>
                <a:chExt cx="5864115" cy="5898673"/>
              </a:xfrm>
            </p:grpSpPr>
            <p:cxnSp>
              <p:nvCxnSpPr>
                <p:cNvPr id="55" name="Connettore diritto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ttore diritto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ttore diritto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nettore diritto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nettore diritto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po 26"/>
            <p:cNvGrpSpPr/>
            <p:nvPr userDrawn="1"/>
          </p:nvGrpSpPr>
          <p:grpSpPr bwMode="hidden">
            <a:xfrm flipH="1">
              <a:off x="0" y="0"/>
              <a:ext cx="12192001" cy="6858000"/>
              <a:chOff x="-1" y="0"/>
              <a:chExt cx="12192001" cy="6858000"/>
            </a:xfrm>
          </p:grpSpPr>
          <p:cxnSp>
            <p:nvCxnSpPr>
              <p:cNvPr id="28" name="Connettore diritto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ttore diritto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ttore diritto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nettore diritto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po 32"/>
              <p:cNvGrpSpPr/>
              <p:nvPr/>
            </p:nvGrpSpPr>
            <p:grpSpPr bwMode="hidden">
              <a:xfrm>
                <a:off x="6327885" y="0"/>
                <a:ext cx="5864115" cy="5898673"/>
                <a:chOff x="6327885" y="0"/>
                <a:chExt cx="5864115" cy="5898673"/>
              </a:xfrm>
            </p:grpSpPr>
            <p:cxnSp>
              <p:nvCxnSpPr>
                <p:cNvPr id="39" name="Connettore diritto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nettore diritto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ttangolo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Modifica gli stili del testo dello schema</a:t>
            </a:r>
          </a:p>
        </p:txBody>
      </p:sp>
      <p:cxnSp>
        <p:nvCxnSpPr>
          <p:cNvPr id="60" name="Connettore diritto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solidFill>
                  <a:schemeClr val="bg1"/>
                </a:solidFill>
              </a:defRPr>
            </a:lvl1pPr>
          </a:lstStyle>
          <a:p>
            <a:fld id="{9F1644F3-824F-48A5-8157-2BE66488F879}" type="datetime1">
              <a:rPr lang="it-IT" smtClean="0"/>
              <a:pPr/>
              <a:t>25/01/2018</a:t>
            </a:fld>
            <a:endParaRPr lang="it-IT" dirty="0"/>
          </a:p>
        </p:txBody>
      </p:sp>
      <p:sp>
        <p:nvSpPr>
          <p:cNvPr id="8" name="Segnaposto numero diapositiva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it-IT" smtClean="0"/>
              <a:pPr/>
              <a:t>‹N›</a:t>
            </a:fld>
            <a:endParaRPr lang="it-IT"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po 7"/>
          <p:cNvGrpSpPr/>
          <p:nvPr/>
        </p:nvGrpSpPr>
        <p:grpSpPr bwMode="hidden">
          <a:xfrm>
            <a:off x="-1" y="0"/>
            <a:ext cx="12192002" cy="6858000"/>
            <a:chOff x="-1" y="0"/>
            <a:chExt cx="12192002" cy="6858000"/>
          </a:xfrm>
        </p:grpSpPr>
        <p:cxnSp>
          <p:nvCxnSpPr>
            <p:cNvPr id="9" name="Connettore diritto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ttore diritto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po 24"/>
            <p:cNvGrpSpPr/>
            <p:nvPr/>
          </p:nvGrpSpPr>
          <p:grpSpPr bwMode="hidden">
            <a:xfrm>
              <a:off x="-1" y="0"/>
              <a:ext cx="12192001" cy="6858000"/>
              <a:chOff x="-1" y="0"/>
              <a:chExt cx="12192001" cy="6858000"/>
            </a:xfrm>
          </p:grpSpPr>
          <p:cxnSp>
            <p:nvCxnSpPr>
              <p:cNvPr id="43" name="Connettore diritto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ttore diritto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po 47"/>
              <p:cNvGrpSpPr/>
              <p:nvPr/>
            </p:nvGrpSpPr>
            <p:grpSpPr bwMode="hidden">
              <a:xfrm>
                <a:off x="6327885" y="0"/>
                <a:ext cx="5864115" cy="5898673"/>
                <a:chOff x="6327885" y="0"/>
                <a:chExt cx="5864115" cy="5898673"/>
              </a:xfrm>
            </p:grpSpPr>
            <p:cxnSp>
              <p:nvCxnSpPr>
                <p:cNvPr id="54" name="Connettore diritto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ttore diritto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ttore diritto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nettore diritto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po 25"/>
            <p:cNvGrpSpPr/>
            <p:nvPr/>
          </p:nvGrpSpPr>
          <p:grpSpPr bwMode="hidden">
            <a:xfrm flipH="1">
              <a:off x="0" y="0"/>
              <a:ext cx="12192001" cy="6858000"/>
              <a:chOff x="-1" y="0"/>
              <a:chExt cx="12192001" cy="6858000"/>
            </a:xfrm>
          </p:grpSpPr>
          <p:cxnSp>
            <p:nvCxnSpPr>
              <p:cNvPr id="27" name="Connettore diritto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diritto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ttore diritto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ttore diritto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po 31"/>
              <p:cNvGrpSpPr/>
              <p:nvPr/>
            </p:nvGrpSpPr>
            <p:grpSpPr bwMode="hidden">
              <a:xfrm>
                <a:off x="6327885" y="0"/>
                <a:ext cx="5864115" cy="5898673"/>
                <a:chOff x="6327885" y="0"/>
                <a:chExt cx="5864115" cy="5898673"/>
              </a:xfrm>
            </p:grpSpPr>
            <p:cxnSp>
              <p:nvCxnSpPr>
                <p:cNvPr id="38" name="Connettore diritto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ttore diritto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nettore diritto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ttangolo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cxnSp>
        <p:nvCxnSpPr>
          <p:cNvPr id="59" name="Connettore diritto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olo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it-IT"/>
              <a:t>Fare clic per modificare lo stile del titolo dello schema</a:t>
            </a:r>
            <a:endParaRPr lang="it-IT" dirty="0"/>
          </a:p>
        </p:txBody>
      </p:sp>
      <p:sp>
        <p:nvSpPr>
          <p:cNvPr id="3" name="Segnaposto immagine 2" descr="Segnaposto vuoto per aggiungere un'immagine. Fare clic sul segnaposto e selezionare l'immagine che si vuole aggiungere."/>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Modifica gli stili del testo dello schema</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po 95"/>
          <p:cNvGrpSpPr/>
          <p:nvPr userDrawn="1"/>
        </p:nvGrpSpPr>
        <p:grpSpPr bwMode="hidden">
          <a:xfrm>
            <a:off x="-1" y="-195943"/>
            <a:ext cx="12192002" cy="6858000"/>
            <a:chOff x="-1" y="0"/>
            <a:chExt cx="12192002" cy="6858000"/>
          </a:xfrm>
        </p:grpSpPr>
        <p:cxnSp>
          <p:nvCxnSpPr>
            <p:cNvPr id="97" name="Connettore diritto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nettore diritto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nettore diritto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nettore diritto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nettore diritto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nettore diritto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nettore diritto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nettore diritto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nettore diritto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nettore diritto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nettore diritto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nettore diritto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nettore diritto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nettore diritto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nettore diritto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nettore diritto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po 112"/>
            <p:cNvGrpSpPr/>
            <p:nvPr userDrawn="1"/>
          </p:nvGrpSpPr>
          <p:grpSpPr bwMode="hidden">
            <a:xfrm>
              <a:off x="-1" y="0"/>
              <a:ext cx="12192001" cy="6858000"/>
              <a:chOff x="-1" y="0"/>
              <a:chExt cx="12192001" cy="6858000"/>
            </a:xfrm>
          </p:grpSpPr>
          <p:cxnSp>
            <p:nvCxnSpPr>
              <p:cNvPr id="131" name="Connettore diritto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nettore diritto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nettore diritto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nettore diritto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nettore diritto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po 135"/>
              <p:cNvGrpSpPr/>
              <p:nvPr/>
            </p:nvGrpSpPr>
            <p:grpSpPr bwMode="hidden">
              <a:xfrm>
                <a:off x="6327885" y="0"/>
                <a:ext cx="5864115" cy="5898673"/>
                <a:chOff x="6327885" y="0"/>
                <a:chExt cx="5864115" cy="5898673"/>
              </a:xfrm>
            </p:grpSpPr>
            <p:cxnSp>
              <p:nvCxnSpPr>
                <p:cNvPr id="142" name="Connettore diritto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nettore diritto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nettore diritto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nettore diritto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nettore diritto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nettore diritto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nettore diritto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nettore diritto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nettore diritto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nettore diritto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po 113"/>
            <p:cNvGrpSpPr/>
            <p:nvPr userDrawn="1"/>
          </p:nvGrpSpPr>
          <p:grpSpPr bwMode="hidden">
            <a:xfrm flipH="1">
              <a:off x="0" y="0"/>
              <a:ext cx="12192001" cy="6858000"/>
              <a:chOff x="-1" y="0"/>
              <a:chExt cx="12192001" cy="6858000"/>
            </a:xfrm>
          </p:grpSpPr>
          <p:cxnSp>
            <p:nvCxnSpPr>
              <p:cNvPr id="115" name="Connettore diritto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nettore diritto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nettore diritto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nettore diritto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nettore diritto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po 119"/>
              <p:cNvGrpSpPr/>
              <p:nvPr/>
            </p:nvGrpSpPr>
            <p:grpSpPr bwMode="hidden">
              <a:xfrm>
                <a:off x="6327885" y="0"/>
                <a:ext cx="5864115" cy="5898673"/>
                <a:chOff x="6327885" y="0"/>
                <a:chExt cx="5864115" cy="5898673"/>
              </a:xfrm>
            </p:grpSpPr>
            <p:cxnSp>
              <p:nvCxnSpPr>
                <p:cNvPr id="126" name="Connettore diritto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nettore diritto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nettore diritto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nettore diritto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nettore diritto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nettore diritto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nettore diritto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nettore diritto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nettore diritto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nettore diritto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Segnaposto titolo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it-IT" dirty="0"/>
              <a:t>Fare clic per modificare lo stile del titolo dello schema</a:t>
            </a:r>
          </a:p>
        </p:txBody>
      </p:sp>
      <p:sp>
        <p:nvSpPr>
          <p:cNvPr id="3" name="Segnaposto testo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cxnSp>
        <p:nvCxnSpPr>
          <p:cNvPr id="148" name="Connettore diritto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piè di pagina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it-IT" dirty="0"/>
              <a:t>Aggiungere un piè di pagina</a:t>
            </a:r>
          </a:p>
        </p:txBody>
      </p:sp>
      <p:sp>
        <p:nvSpPr>
          <p:cNvPr id="4" name="Segnaposto data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0EC1DB59-15F9-41A6-B135-7FC3368466C4}" type="datetime1">
              <a:rPr lang="it-IT" smtClean="0"/>
              <a:pPr/>
              <a:t>25/01/2018</a:t>
            </a:fld>
            <a:endParaRPr lang="it-IT" dirty="0"/>
          </a:p>
        </p:txBody>
      </p:sp>
      <p:sp>
        <p:nvSpPr>
          <p:cNvPr id="6" name="Segnaposto numero diapositiva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it-IT" smtClean="0"/>
              <a:pPr/>
              <a:t>‹N›</a:t>
            </a:fld>
            <a:endParaRPr lang="it-IT"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musicparadise.com/"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people.brandeis.edu/~zbrod/files/RAD-V1.10.docx"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pPr rtl="0"/>
            <a:r>
              <a:rPr lang="it-IT" dirty="0"/>
              <a:t>Presentazione progetto IS</a:t>
            </a:r>
          </a:p>
        </p:txBody>
      </p:sp>
      <p:sp>
        <p:nvSpPr>
          <p:cNvPr id="3" name="Sottotitolo 2"/>
          <p:cNvSpPr>
            <a:spLocks noGrp="1"/>
          </p:cNvSpPr>
          <p:nvPr>
            <p:ph type="subTitle" idx="1"/>
          </p:nvPr>
        </p:nvSpPr>
        <p:spPr/>
        <p:txBody>
          <a:bodyPr rtlCol="0"/>
          <a:lstStyle/>
          <a:p>
            <a:pPr rtl="0"/>
            <a:r>
              <a:rPr lang="it-IT" dirty="0"/>
              <a:t>MusicParadise.com</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Esempio di scenario</a:t>
            </a:r>
          </a:p>
        </p:txBody>
      </p:sp>
      <p:sp>
        <p:nvSpPr>
          <p:cNvPr id="5" name="Segnaposto contenuto 4"/>
          <p:cNvSpPr>
            <a:spLocks noGrp="1"/>
          </p:cNvSpPr>
          <p:nvPr>
            <p:ph idx="1"/>
          </p:nvPr>
        </p:nvSpPr>
        <p:spPr/>
        <p:txBody>
          <a:bodyPr rtlCol="0">
            <a:normAutofit fontScale="62500" lnSpcReduction="20000"/>
          </a:bodyPr>
          <a:lstStyle/>
          <a:p>
            <a:r>
              <a:rPr lang="it-IT" b="1" dirty="0"/>
              <a:t>Nome scenario: </a:t>
            </a:r>
            <a:r>
              <a:rPr lang="it-IT" dirty="0"/>
              <a:t>acquista prodotto.</a:t>
            </a:r>
          </a:p>
          <a:p>
            <a:r>
              <a:rPr lang="it-IT" b="1" dirty="0"/>
              <a:t>Attori partecipanti: </a:t>
            </a:r>
            <a:r>
              <a:rPr lang="it-IT" dirty="0" err="1"/>
              <a:t>antonio</a:t>
            </a:r>
            <a:r>
              <a:rPr lang="it-IT" dirty="0"/>
              <a:t>: cliente</a:t>
            </a:r>
          </a:p>
          <a:p>
            <a:r>
              <a:rPr lang="it-IT" b="1" dirty="0"/>
              <a:t>Flusso eventi: </a:t>
            </a:r>
            <a:endParaRPr lang="it-IT" dirty="0"/>
          </a:p>
          <a:p>
            <a:pPr lvl="1"/>
            <a:r>
              <a:rPr lang="it-IT" dirty="0"/>
              <a:t>Antonio apre </a:t>
            </a:r>
            <a:r>
              <a:rPr lang="it-IT" dirty="0">
                <a:hlinkClick r:id="rId3"/>
              </a:rPr>
              <a:t>www.musicParadise.com</a:t>
            </a:r>
            <a:endParaRPr lang="it-IT" dirty="0"/>
          </a:p>
          <a:p>
            <a:pPr lvl="1"/>
            <a:r>
              <a:rPr lang="it-IT" dirty="0"/>
              <a:t>Antonio accede al proprio account</a:t>
            </a:r>
          </a:p>
          <a:p>
            <a:pPr lvl="1"/>
            <a:r>
              <a:rPr lang="it-IT" dirty="0"/>
              <a:t>Antonio vuole cercare se è disponibile la tastiera YAMAHA PSR EW400</a:t>
            </a:r>
          </a:p>
          <a:p>
            <a:pPr lvl="1"/>
            <a:r>
              <a:rPr lang="it-IT" dirty="0"/>
              <a:t>Antonio tramite la barra delle ricerche digita il nome della tastiera</a:t>
            </a:r>
          </a:p>
          <a:p>
            <a:pPr lvl="1"/>
            <a:r>
              <a:rPr lang="it-IT" dirty="0"/>
              <a:t>Il sito elenca tutti i risultati trovati inerenti a YAMAHA PSR EW400	</a:t>
            </a:r>
          </a:p>
          <a:p>
            <a:pPr lvl="1"/>
            <a:r>
              <a:rPr lang="it-IT" dirty="0"/>
              <a:t>Antonio in corrispondenza della tastiera YAMAHA PSR EW400 clicca visualizza prodotto.</a:t>
            </a:r>
          </a:p>
          <a:p>
            <a:pPr lvl="1"/>
            <a:r>
              <a:rPr lang="it-IT" dirty="0"/>
              <a:t>Il sistema a video mostrerà tutte le informazioni relative alla tastiera YAMAHA PSR EW400</a:t>
            </a:r>
          </a:p>
          <a:p>
            <a:pPr lvl="1"/>
            <a:r>
              <a:rPr lang="it-IT" dirty="0"/>
              <a:t>Antonio nella pagina del prodotto clicca sul tasto aggiungi al carrello.</a:t>
            </a:r>
          </a:p>
          <a:p>
            <a:pPr lvl="1"/>
            <a:r>
              <a:rPr lang="it-IT" dirty="0"/>
              <a:t>Il sistema notifica che al carrello è stato aggiunto un nuovo prodotto.</a:t>
            </a:r>
          </a:p>
          <a:p>
            <a:pPr lvl="1"/>
            <a:r>
              <a:rPr lang="it-IT" dirty="0"/>
              <a:t>Antonio clicca sull'icona del carrello e visualizza correttamente l'aggiunta del prodotto.</a:t>
            </a:r>
          </a:p>
          <a:p>
            <a:pPr lvl="1"/>
            <a:r>
              <a:rPr lang="it-IT" dirty="0"/>
              <a:t>Antonio visualizza il totale della spesa e clicca sul bottone paga ora.</a:t>
            </a:r>
          </a:p>
          <a:p>
            <a:pPr lvl="1"/>
            <a:r>
              <a:rPr lang="it-IT" dirty="0"/>
              <a:t>Il sistema chiede ad Antonio gli estremi di fatturazione (indirizzo) per l’acquisto.</a:t>
            </a:r>
          </a:p>
          <a:p>
            <a:pPr lvl="1"/>
            <a:r>
              <a:rPr lang="it-IT" dirty="0"/>
              <a:t>Antonio compila il modulo di pagamento, inserendo i propri dati inclusi quella della carta di pagamento.</a:t>
            </a:r>
          </a:p>
          <a:p>
            <a:pPr lvl="1"/>
            <a:r>
              <a:rPr lang="it-IT" dirty="0"/>
              <a:t>Il sistema notifica che l'ordine N° 837857 è stato effettuato.</a:t>
            </a:r>
          </a:p>
          <a:p>
            <a:pPr lvl="1"/>
            <a:r>
              <a:rPr lang="it-IT" dirty="0"/>
              <a:t>Antonio accede tramite il menù nella pagina i miei ordini, per visualizzare lo stato della spedizione dell'ordine N° 837857.</a:t>
            </a:r>
          </a:p>
          <a:p>
            <a:pPr rtl="0"/>
            <a:endParaRPr lang="it-IT" dirty="0"/>
          </a:p>
        </p:txBody>
      </p:sp>
      <p:sp>
        <p:nvSpPr>
          <p:cNvPr id="6" name="Segnaposto testo 5"/>
          <p:cNvSpPr>
            <a:spLocks noGrp="1"/>
          </p:cNvSpPr>
          <p:nvPr>
            <p:ph type="body" sz="half" idx="2"/>
          </p:nvPr>
        </p:nvSpPr>
        <p:spPr/>
        <p:txBody>
          <a:bodyPr rtlCol="0"/>
          <a:lstStyle/>
          <a:p>
            <a:pPr rtl="0"/>
            <a:r>
              <a:rPr lang="it-IT" dirty="0"/>
              <a:t>ACQUISTA PRODOTTO</a:t>
            </a:r>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rtlCol="0"/>
          <a:lstStyle/>
          <a:p>
            <a:pPr rtl="0"/>
            <a:r>
              <a:rPr lang="it-IT" dirty="0"/>
              <a:t>ATTORI</a:t>
            </a:r>
          </a:p>
        </p:txBody>
      </p:sp>
      <p:pic>
        <p:nvPicPr>
          <p:cNvPr id="1026" name="Picture 2" descr="Attori">
            <a:extLst>
              <a:ext uri="{FF2B5EF4-FFF2-40B4-BE49-F238E27FC236}">
                <a16:creationId xmlns:a16="http://schemas.microsoft.com/office/drawing/2014/main" id="{4B22EC16-2912-4F55-B8BB-6A22C2F79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 y="1558321"/>
            <a:ext cx="6991350" cy="395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rtlCol="0"/>
          <a:lstStyle/>
          <a:p>
            <a:pPr rtl="0"/>
            <a:r>
              <a:rPr lang="it-IT" dirty="0"/>
              <a:t>CASI D’USO</a:t>
            </a:r>
          </a:p>
        </p:txBody>
      </p:sp>
      <p:sp>
        <p:nvSpPr>
          <p:cNvPr id="2" name="Segnaposto immagine 1">
            <a:extLst>
              <a:ext uri="{FF2B5EF4-FFF2-40B4-BE49-F238E27FC236}">
                <a16:creationId xmlns:a16="http://schemas.microsoft.com/office/drawing/2014/main" id="{0D46C336-93B2-42B4-A8E2-581B9F3B7A9B}"/>
              </a:ext>
            </a:extLst>
          </p:cNvPr>
          <p:cNvSpPr>
            <a:spLocks noGrp="1"/>
          </p:cNvSpPr>
          <p:nvPr>
            <p:ph type="pic" idx="1"/>
          </p:nvPr>
        </p:nvSpPr>
        <p:spPr/>
      </p:sp>
      <p:sp>
        <p:nvSpPr>
          <p:cNvPr id="4" name="Segnaposto testo 3">
            <a:extLst>
              <a:ext uri="{FF2B5EF4-FFF2-40B4-BE49-F238E27FC236}">
                <a16:creationId xmlns:a16="http://schemas.microsoft.com/office/drawing/2014/main" id="{44C23837-44FE-4716-AC1E-20574D14FDBC}"/>
              </a:ext>
            </a:extLst>
          </p:cNvPr>
          <p:cNvSpPr>
            <a:spLocks noGrp="1"/>
          </p:cNvSpPr>
          <p:nvPr>
            <p:ph type="body" sz="half" idx="2"/>
          </p:nvPr>
        </p:nvSpPr>
        <p:spPr/>
        <p:txBody>
          <a:bodyPr/>
          <a:lstStyle/>
          <a:p>
            <a:r>
              <a:rPr lang="it-IT" dirty="0"/>
              <a:t>I casi d’uso più importanti:</a:t>
            </a:r>
          </a:p>
          <a:p>
            <a:pPr algn="just"/>
            <a:r>
              <a:rPr lang="it-IT" dirty="0"/>
              <a:t>Login</a:t>
            </a:r>
          </a:p>
          <a:p>
            <a:pPr algn="just"/>
            <a:r>
              <a:rPr lang="it-IT" dirty="0"/>
              <a:t>Aggiungi indirizzo di spedizione</a:t>
            </a:r>
          </a:p>
          <a:p>
            <a:pPr algn="just"/>
            <a:r>
              <a:rPr lang="it-IT" dirty="0"/>
              <a:t>Aggiungi carta di credito</a:t>
            </a:r>
          </a:p>
          <a:p>
            <a:pPr algn="just"/>
            <a:r>
              <a:rPr lang="it-IT" dirty="0"/>
              <a:t>Checkout</a:t>
            </a:r>
          </a:p>
          <a:p>
            <a:pPr algn="just"/>
            <a:r>
              <a:rPr lang="it-IT" dirty="0"/>
              <a:t>Aggiungi prodotto dal carrello</a:t>
            </a:r>
          </a:p>
        </p:txBody>
      </p:sp>
    </p:spTree>
    <p:extLst>
      <p:ext uri="{BB962C8B-B14F-4D97-AF65-F5344CB8AC3E}">
        <p14:creationId xmlns:p14="http://schemas.microsoft.com/office/powerpoint/2010/main" val="363974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DOMINIO DEL PROBLEMA</a:t>
            </a:r>
          </a:p>
        </p:txBody>
      </p:sp>
      <p:sp>
        <p:nvSpPr>
          <p:cNvPr id="3" name="Segnaposto contenuto 2"/>
          <p:cNvSpPr>
            <a:spLocks noGrp="1"/>
          </p:cNvSpPr>
          <p:nvPr>
            <p:ph idx="1"/>
          </p:nvPr>
        </p:nvSpPr>
        <p:spPr/>
        <p:txBody>
          <a:bodyPr rtlCol="0">
            <a:normAutofit/>
          </a:bodyPr>
          <a:lstStyle/>
          <a:p>
            <a:pPr algn="just"/>
            <a:r>
              <a:rPr lang="it-IT" dirty="0"/>
              <a:t>La popolarità di Internet e del World Wide Web ha permesso la creazione di una varietà di sistemi per il commercio elettronico, che permettono velocemente di acquistare i prodotti desiderati. Analizzando le statistiche di mercato riguardanti gli e-commerce, abbiamo notato che negli ultimi anni c'è stato un aumento di acquisti online e di conseguenza del fatturato. Per questo motivo il sistema viene distribuito come applicazione web ed avrà l'obiettivo di operare nell'ambito del commercio elettronico relativo alla musica con lo scopo di servire non solo professionisti, ma anche appassionati, per accompagnarli nella scelta del prodotto migliore per soddisfare le proprie esigenze. </a:t>
            </a:r>
            <a:r>
              <a:rPr lang="it-IT" b="1" dirty="0"/>
              <a:t>L’e-commerce continua a crescere in Italia</a:t>
            </a:r>
            <a:r>
              <a:rPr lang="it-IT" dirty="0"/>
              <a:t>: </a:t>
            </a:r>
            <a:r>
              <a:rPr lang="it-IT" b="1" dirty="0"/>
              <a:t>il valore degli acquisti online da parte dei consumatori italiani raggiunge nel 2017 i 23,6 miliardi di euro</a:t>
            </a:r>
            <a:r>
              <a:rPr lang="it-IT" dirty="0"/>
              <a:t>, con un </a:t>
            </a:r>
            <a:r>
              <a:rPr lang="it-IT" b="1" dirty="0"/>
              <a:t>incremento del 17%</a:t>
            </a:r>
            <a:r>
              <a:rPr lang="it-IT" dirty="0"/>
              <a:t> rispetto al 2016.</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Fatturato e-commerce in </a:t>
            </a:r>
            <a:r>
              <a:rPr lang="it-IT" dirty="0" err="1"/>
              <a:t>italia</a:t>
            </a:r>
            <a:endParaRPr lang="it-IT" dirty="0"/>
          </a:p>
        </p:txBody>
      </p:sp>
      <p:graphicFrame>
        <p:nvGraphicFramePr>
          <p:cNvPr id="11" name="Grafico 10">
            <a:extLst>
              <a:ext uri="{FF2B5EF4-FFF2-40B4-BE49-F238E27FC236}">
                <a16:creationId xmlns:a16="http://schemas.microsoft.com/office/drawing/2014/main" id="{490C6BF2-FB04-4CCD-9322-2894B010F35D}"/>
              </a:ext>
            </a:extLst>
          </p:cNvPr>
          <p:cNvGraphicFramePr/>
          <p:nvPr>
            <p:extLst>
              <p:ext uri="{D42A27DB-BD31-4B8C-83A1-F6EECF244321}">
                <p14:modId xmlns:p14="http://schemas.microsoft.com/office/powerpoint/2010/main" val="1614028280"/>
              </p:ext>
            </p:extLst>
          </p:nvPr>
        </p:nvGraphicFramePr>
        <p:xfrm>
          <a:off x="2032000" y="1646238"/>
          <a:ext cx="8128000" cy="44920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dirty="0"/>
              <a:t>RAD-</a:t>
            </a:r>
            <a:r>
              <a:rPr lang="it-IT" dirty="0" err="1"/>
              <a:t>Requirements</a:t>
            </a:r>
            <a:r>
              <a:rPr lang="it-IT" dirty="0"/>
              <a:t> Analysis </a:t>
            </a:r>
            <a:r>
              <a:rPr lang="it-IT" dirty="0" err="1"/>
              <a:t>Document</a:t>
            </a:r>
            <a:r>
              <a:rPr lang="it-IT" b="0" dirty="0">
                <a:hlinkClick r:id="rId3"/>
              </a:rPr>
              <a:t> </a:t>
            </a:r>
            <a:br>
              <a:rPr lang="it-IT" b="0" dirty="0"/>
            </a:br>
            <a:endParaRPr lang="it-IT" dirty="0"/>
          </a:p>
        </p:txBody>
      </p:sp>
      <p:sp>
        <p:nvSpPr>
          <p:cNvPr id="3" name="Segnaposto testo 2"/>
          <p:cNvSpPr>
            <a:spLocks noGrp="1"/>
          </p:cNvSpPr>
          <p:nvPr>
            <p:ph type="body" idx="1"/>
          </p:nvPr>
        </p:nvSpPr>
        <p:spPr/>
        <p:txBody>
          <a:bodyPr rtlCol="0"/>
          <a:lstStyle/>
          <a:p>
            <a:pPr rtl="0"/>
            <a:r>
              <a:rPr lang="it-IT" dirty="0"/>
              <a:t>Sistema proposto</a:t>
            </a: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Requisiti funzionali</a:t>
            </a:r>
            <a:br>
              <a:rPr lang="it-IT" dirty="0"/>
            </a:br>
            <a:endParaRPr lang="it-IT" dirty="0"/>
          </a:p>
        </p:txBody>
      </p:sp>
      <p:sp>
        <p:nvSpPr>
          <p:cNvPr id="3" name="Segnaposto contenuto 2">
            <a:extLst>
              <a:ext uri="{FF2B5EF4-FFF2-40B4-BE49-F238E27FC236}">
                <a16:creationId xmlns:a16="http://schemas.microsoft.com/office/drawing/2014/main" id="{D0179893-79C3-48CE-81DA-A2AC124DBB55}"/>
              </a:ext>
            </a:extLst>
          </p:cNvPr>
          <p:cNvSpPr>
            <a:spLocks noGrp="1"/>
          </p:cNvSpPr>
          <p:nvPr>
            <p:ph idx="1"/>
          </p:nvPr>
        </p:nvSpPr>
        <p:spPr/>
        <p:txBody>
          <a:bodyPr>
            <a:normAutofit fontScale="92500" lnSpcReduction="20000"/>
          </a:bodyPr>
          <a:lstStyle/>
          <a:p>
            <a:pPr marL="0" indent="0">
              <a:buNone/>
            </a:pPr>
            <a:r>
              <a:rPr lang="it-IT" dirty="0"/>
              <a:t>Requisiti funzionali implementati:</a:t>
            </a:r>
          </a:p>
          <a:p>
            <a:pPr lvl="0"/>
            <a:r>
              <a:rPr lang="it-IT" dirty="0"/>
              <a:t>Login RF1</a:t>
            </a:r>
          </a:p>
          <a:p>
            <a:pPr lvl="0"/>
            <a:r>
              <a:rPr lang="it-IT" dirty="0" err="1"/>
              <a:t>Logout</a:t>
            </a:r>
            <a:r>
              <a:rPr lang="it-IT" dirty="0"/>
              <a:t> RF3</a:t>
            </a:r>
          </a:p>
          <a:p>
            <a:pPr lvl="0"/>
            <a:r>
              <a:rPr lang="it-IT" dirty="0"/>
              <a:t>Visualizzare profilo; RF5</a:t>
            </a:r>
          </a:p>
          <a:p>
            <a:pPr lvl="0"/>
            <a:r>
              <a:rPr lang="it-IT" dirty="0"/>
              <a:t>Aggiunta di un nuovo indirizzo; RF6</a:t>
            </a:r>
          </a:p>
          <a:p>
            <a:pPr lvl="0"/>
            <a:r>
              <a:rPr lang="it-IT" dirty="0"/>
              <a:t>Aggiunta di un nuovo metodo di pagamento; RF7</a:t>
            </a:r>
          </a:p>
          <a:p>
            <a:pPr lvl="0"/>
            <a:r>
              <a:rPr lang="it-IT" dirty="0"/>
              <a:t>Rimuovi indirizzo RF8</a:t>
            </a:r>
          </a:p>
          <a:p>
            <a:pPr lvl="0"/>
            <a:r>
              <a:rPr lang="it-IT" dirty="0"/>
              <a:t>Rimuovi metodo di pagamento RF9</a:t>
            </a:r>
          </a:p>
          <a:p>
            <a:pPr lvl="0"/>
            <a:r>
              <a:rPr lang="it-IT" dirty="0"/>
              <a:t>Ricercare prodotti; RF10</a:t>
            </a:r>
          </a:p>
          <a:p>
            <a:pPr lvl="0"/>
            <a:endParaRPr lang="it-IT" dirty="0"/>
          </a:p>
          <a:p>
            <a:endParaRPr lang="it-IT" dirty="0" err="1"/>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Requisiti funzionali</a:t>
            </a:r>
            <a:br>
              <a:rPr lang="it-IT" dirty="0"/>
            </a:br>
            <a:endParaRPr lang="it-IT" dirty="0"/>
          </a:p>
        </p:txBody>
      </p:sp>
      <p:sp>
        <p:nvSpPr>
          <p:cNvPr id="3" name="Segnaposto contenuto 2">
            <a:extLst>
              <a:ext uri="{FF2B5EF4-FFF2-40B4-BE49-F238E27FC236}">
                <a16:creationId xmlns:a16="http://schemas.microsoft.com/office/drawing/2014/main" id="{D0179893-79C3-48CE-81DA-A2AC124DBB55}"/>
              </a:ext>
            </a:extLst>
          </p:cNvPr>
          <p:cNvSpPr>
            <a:spLocks noGrp="1"/>
          </p:cNvSpPr>
          <p:nvPr>
            <p:ph idx="1"/>
          </p:nvPr>
        </p:nvSpPr>
        <p:spPr/>
        <p:txBody>
          <a:bodyPr>
            <a:normAutofit fontScale="85000" lnSpcReduction="10000"/>
          </a:bodyPr>
          <a:lstStyle/>
          <a:p>
            <a:pPr marL="0" indent="0">
              <a:buNone/>
            </a:pPr>
            <a:r>
              <a:rPr lang="it-IT" dirty="0"/>
              <a:t>Requisiti funzionali implementati:</a:t>
            </a:r>
          </a:p>
          <a:p>
            <a:pPr lvl="0"/>
            <a:r>
              <a:rPr lang="it-IT" dirty="0"/>
              <a:t>Visualizza storico ordini; RF11</a:t>
            </a:r>
          </a:p>
          <a:p>
            <a:pPr lvl="0"/>
            <a:r>
              <a:rPr lang="it-IT" dirty="0"/>
              <a:t>Aggiungi </a:t>
            </a:r>
            <a:r>
              <a:rPr lang="it-IT" dirty="0" err="1"/>
              <a:t>prdotto</a:t>
            </a:r>
            <a:r>
              <a:rPr lang="it-IT" dirty="0"/>
              <a:t> al carrello RF12</a:t>
            </a:r>
          </a:p>
          <a:p>
            <a:pPr lvl="0"/>
            <a:r>
              <a:rPr lang="it-IT" dirty="0" err="1"/>
              <a:t>Rmouovi</a:t>
            </a:r>
            <a:r>
              <a:rPr lang="it-IT" dirty="0"/>
              <a:t> prodotto dal carrello; RF13</a:t>
            </a:r>
          </a:p>
          <a:p>
            <a:pPr lvl="0"/>
            <a:r>
              <a:rPr lang="it-IT" dirty="0"/>
              <a:t>Visualizza catalogo RF14</a:t>
            </a:r>
          </a:p>
          <a:p>
            <a:pPr lvl="0"/>
            <a:r>
              <a:rPr lang="it-IT" dirty="0"/>
              <a:t>Visualizza carrello RF15</a:t>
            </a:r>
          </a:p>
          <a:p>
            <a:pPr lvl="0"/>
            <a:r>
              <a:rPr lang="it-IT" dirty="0"/>
              <a:t>Checkout RF16</a:t>
            </a:r>
          </a:p>
          <a:p>
            <a:pPr lvl="0"/>
            <a:r>
              <a:rPr lang="it-IT" dirty="0"/>
              <a:t>Visualizza ordini in preparazione, da spedire e consegnati; R25</a:t>
            </a:r>
          </a:p>
          <a:p>
            <a:pPr lvl="0"/>
            <a:r>
              <a:rPr lang="it-IT" dirty="0"/>
              <a:t>Modifica stato dell’ordine da in preparazione a spedito e da spedito a consegnato.; RF26</a:t>
            </a:r>
          </a:p>
          <a:p>
            <a:pPr lvl="0"/>
            <a:endParaRPr lang="it-IT" dirty="0"/>
          </a:p>
          <a:p>
            <a:endParaRPr lang="it-IT" dirty="0" err="1"/>
          </a:p>
        </p:txBody>
      </p:sp>
    </p:spTree>
    <p:extLst>
      <p:ext uri="{BB962C8B-B14F-4D97-AF65-F5344CB8AC3E}">
        <p14:creationId xmlns:p14="http://schemas.microsoft.com/office/powerpoint/2010/main" val="353476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15F180-74AB-4040-A361-6EEEAD65A418}"/>
              </a:ext>
            </a:extLst>
          </p:cNvPr>
          <p:cNvSpPr>
            <a:spLocks noGrp="1"/>
          </p:cNvSpPr>
          <p:nvPr>
            <p:ph type="title"/>
          </p:nvPr>
        </p:nvSpPr>
        <p:spPr/>
        <p:txBody>
          <a:bodyPr/>
          <a:lstStyle/>
          <a:p>
            <a:pPr algn="just"/>
            <a:r>
              <a:rPr lang="it-IT" dirty="0"/>
              <a:t>Requisiti non funzionali</a:t>
            </a:r>
          </a:p>
        </p:txBody>
      </p:sp>
      <p:sp>
        <p:nvSpPr>
          <p:cNvPr id="3" name="Segnaposto contenuto 2">
            <a:extLst>
              <a:ext uri="{FF2B5EF4-FFF2-40B4-BE49-F238E27FC236}">
                <a16:creationId xmlns:a16="http://schemas.microsoft.com/office/drawing/2014/main" id="{3581F170-88D8-4312-A9A3-468CD26284D9}"/>
              </a:ext>
            </a:extLst>
          </p:cNvPr>
          <p:cNvSpPr>
            <a:spLocks noGrp="1"/>
          </p:cNvSpPr>
          <p:nvPr>
            <p:ph idx="1"/>
          </p:nvPr>
        </p:nvSpPr>
        <p:spPr/>
        <p:txBody>
          <a:bodyPr>
            <a:normAutofit/>
          </a:bodyPr>
          <a:lstStyle/>
          <a:p>
            <a:pPr lvl="2" algn="just"/>
            <a:r>
              <a:rPr lang="x-none" b="1" dirty="0"/>
              <a:t>USABILITA'</a:t>
            </a:r>
            <a:endParaRPr lang="it-IT" b="1" dirty="0"/>
          </a:p>
          <a:p>
            <a:pPr lvl="3" algn="just"/>
            <a:r>
              <a:rPr lang="it-IT" dirty="0"/>
              <a:t>Il sito è essere responsive, in modo da adattarsi graficamente al dispositivo con il quale viene visualizzato (Pc, Tablet, smartphone, web tv).</a:t>
            </a:r>
          </a:p>
          <a:p>
            <a:pPr lvl="2" algn="just"/>
            <a:r>
              <a:rPr lang="x-none" b="1" dirty="0"/>
              <a:t>Affidabilità</a:t>
            </a:r>
            <a:endParaRPr lang="it-IT" b="1" dirty="0"/>
          </a:p>
          <a:p>
            <a:pPr lvl="3" algn="just"/>
            <a:r>
              <a:rPr lang="it-IT" dirty="0"/>
              <a:t>Il sistema deve essere disponibile 24h al giorno 7/7 giorni, salvo aggiornamenti o malfunzionamenti del server.</a:t>
            </a:r>
            <a:endParaRPr lang="it-IT" sz="1600" dirty="0"/>
          </a:p>
          <a:p>
            <a:pPr lvl="3" algn="just"/>
            <a:r>
              <a:rPr lang="it-IT" dirty="0"/>
              <a:t>Gli aggiornamenti del server, preferibilmente, dovranno essere effettuati nelle ore notturne.</a:t>
            </a:r>
            <a:endParaRPr lang="it-IT" sz="1600" dirty="0"/>
          </a:p>
          <a:p>
            <a:pPr lvl="3" algn="just"/>
            <a:r>
              <a:rPr lang="it-IT" dirty="0"/>
              <a:t>I dati sensibili devono essere memorizzati all'interno di un database, accessibile tramite delle credenziali dagli admin.</a:t>
            </a:r>
            <a:endParaRPr lang="it-IT" sz="1600" dirty="0"/>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15F180-74AB-4040-A361-6EEEAD65A418}"/>
              </a:ext>
            </a:extLst>
          </p:cNvPr>
          <p:cNvSpPr>
            <a:spLocks noGrp="1"/>
          </p:cNvSpPr>
          <p:nvPr>
            <p:ph type="title"/>
          </p:nvPr>
        </p:nvSpPr>
        <p:spPr/>
        <p:txBody>
          <a:bodyPr/>
          <a:lstStyle/>
          <a:p>
            <a:pPr algn="just"/>
            <a:r>
              <a:rPr lang="it-IT" dirty="0"/>
              <a:t>Requisiti non funzionali(2)</a:t>
            </a:r>
          </a:p>
        </p:txBody>
      </p:sp>
      <p:sp>
        <p:nvSpPr>
          <p:cNvPr id="3" name="Segnaposto contenuto 2">
            <a:extLst>
              <a:ext uri="{FF2B5EF4-FFF2-40B4-BE49-F238E27FC236}">
                <a16:creationId xmlns:a16="http://schemas.microsoft.com/office/drawing/2014/main" id="{3581F170-88D8-4312-A9A3-468CD26284D9}"/>
              </a:ext>
            </a:extLst>
          </p:cNvPr>
          <p:cNvSpPr>
            <a:spLocks noGrp="1"/>
          </p:cNvSpPr>
          <p:nvPr>
            <p:ph idx="1"/>
          </p:nvPr>
        </p:nvSpPr>
        <p:spPr/>
        <p:txBody>
          <a:bodyPr>
            <a:normAutofit/>
          </a:bodyPr>
          <a:lstStyle/>
          <a:p>
            <a:pPr lvl="1" algn="just"/>
            <a:r>
              <a:rPr lang="x-none" b="1" dirty="0"/>
              <a:t>PERFORMANCE</a:t>
            </a:r>
            <a:endParaRPr lang="it-IT" b="1" dirty="0"/>
          </a:p>
          <a:p>
            <a:pPr lvl="2" algn="just"/>
            <a:r>
              <a:rPr lang="it-IT" dirty="0"/>
              <a:t>Non esistono vincoli di prestazione visto che il sistema è di natura web. </a:t>
            </a:r>
            <a:endParaRPr lang="it-IT" sz="2000" dirty="0"/>
          </a:p>
          <a:p>
            <a:pPr lvl="2" algn="just"/>
            <a:r>
              <a:rPr lang="it-IT" dirty="0"/>
              <a:t>I tempi di risposta sono legati alla latenza della rete internet e dallo stato del server. </a:t>
            </a:r>
            <a:endParaRPr lang="it-IT" sz="2000" dirty="0"/>
          </a:p>
          <a:p>
            <a:pPr lvl="2" algn="just"/>
            <a:r>
              <a:rPr lang="it-IT" dirty="0"/>
              <a:t>Il sistema può soddisfare molteplici richieste da parte dei clienti contemporaneamente. Possono verificarsi ritardi nell'utilizzo quando si presenta un gran numero (circa </a:t>
            </a:r>
            <a:r>
              <a:rPr lang="it-IT" dirty="0" err="1"/>
              <a:t>piu'</a:t>
            </a:r>
            <a:r>
              <a:rPr lang="it-IT" dirty="0"/>
              <a:t> di 50) di clienti connessi simultaneamente.</a:t>
            </a:r>
            <a:endParaRPr lang="it-IT" sz="2000" dirty="0"/>
          </a:p>
          <a:p>
            <a:pPr lvl="1" algn="just"/>
            <a:r>
              <a:rPr lang="x-none" b="1" dirty="0"/>
              <a:t>SUPPORTABILITA’</a:t>
            </a:r>
            <a:endParaRPr lang="it-IT" b="1" dirty="0"/>
          </a:p>
          <a:p>
            <a:pPr lvl="2" algn="just"/>
            <a:r>
              <a:rPr lang="it-IT" dirty="0"/>
              <a:t>Il sistema viene continuamente modificato dopo il suo rilascio iniziale. Lo scopo principale delle modifiche non è unicamente quello di risolvere gli errori commessi, ma soprattutto quello di "evolvere" il sistema. </a:t>
            </a:r>
            <a:endParaRPr lang="it-IT" sz="2400" dirty="0"/>
          </a:p>
          <a:p>
            <a:pPr lvl="2" algn="just"/>
            <a:endParaRPr lang="it-IT" sz="1600" dirty="0"/>
          </a:p>
        </p:txBody>
      </p:sp>
    </p:spTree>
    <p:extLst>
      <p:ext uri="{BB962C8B-B14F-4D97-AF65-F5344CB8AC3E}">
        <p14:creationId xmlns:p14="http://schemas.microsoft.com/office/powerpoint/2010/main" val="322659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15F180-74AB-4040-A361-6EEEAD65A418}"/>
              </a:ext>
            </a:extLst>
          </p:cNvPr>
          <p:cNvSpPr>
            <a:spLocks noGrp="1"/>
          </p:cNvSpPr>
          <p:nvPr>
            <p:ph type="title"/>
          </p:nvPr>
        </p:nvSpPr>
        <p:spPr/>
        <p:txBody>
          <a:bodyPr/>
          <a:lstStyle/>
          <a:p>
            <a:pPr algn="just"/>
            <a:r>
              <a:rPr lang="it-IT" dirty="0"/>
              <a:t>Pseudo-requisiti</a:t>
            </a:r>
          </a:p>
        </p:txBody>
      </p:sp>
      <p:sp>
        <p:nvSpPr>
          <p:cNvPr id="3" name="Segnaposto contenuto 2">
            <a:extLst>
              <a:ext uri="{FF2B5EF4-FFF2-40B4-BE49-F238E27FC236}">
                <a16:creationId xmlns:a16="http://schemas.microsoft.com/office/drawing/2014/main" id="{3581F170-88D8-4312-A9A3-468CD26284D9}"/>
              </a:ext>
            </a:extLst>
          </p:cNvPr>
          <p:cNvSpPr>
            <a:spLocks noGrp="1"/>
          </p:cNvSpPr>
          <p:nvPr>
            <p:ph idx="1"/>
          </p:nvPr>
        </p:nvSpPr>
        <p:spPr/>
        <p:txBody>
          <a:bodyPr>
            <a:normAutofit fontScale="70000" lnSpcReduction="20000"/>
          </a:bodyPr>
          <a:lstStyle/>
          <a:p>
            <a:pPr algn="just"/>
            <a:r>
              <a:rPr lang="x-none" b="1" dirty="0"/>
              <a:t>Interfaccia</a:t>
            </a:r>
            <a:endParaRPr lang="it-IT" b="1" dirty="0"/>
          </a:p>
          <a:p>
            <a:pPr lvl="1" algn="just"/>
            <a:r>
              <a:rPr lang="it-IT" dirty="0"/>
              <a:t>Ogni scheda prodotto contenuta nel catalogo </a:t>
            </a:r>
            <a:r>
              <a:rPr lang="it-IT" i="1" dirty="0"/>
              <a:t>deve </a:t>
            </a:r>
            <a:r>
              <a:rPr lang="it-IT" dirty="0"/>
              <a:t>contenere almeno una fotografia a colori del prodotto, il suo nome, il nome del produttore, il prezzo e una descrizione sintetica ma completa, 6 righe di testo al massimo</a:t>
            </a:r>
            <a:endParaRPr lang="it-IT" sz="2000" dirty="0"/>
          </a:p>
          <a:p>
            <a:pPr lvl="1" algn="just"/>
            <a:r>
              <a:rPr lang="it-IT" dirty="0"/>
              <a:t>Le interfacce utilizzano una struttura grafica in cui sono presenti:</a:t>
            </a:r>
            <a:endParaRPr lang="it-IT" sz="2000" dirty="0"/>
          </a:p>
          <a:p>
            <a:pPr lvl="2" algn="just"/>
            <a:r>
              <a:rPr lang="it-IT" b="1" dirty="0"/>
              <a:t>Bottoni</a:t>
            </a:r>
            <a:endParaRPr lang="it-IT" sz="1800" dirty="0"/>
          </a:p>
          <a:p>
            <a:pPr lvl="2" algn="just"/>
            <a:r>
              <a:rPr lang="it-IT" b="1" dirty="0"/>
              <a:t>Finestre di dialogo </a:t>
            </a:r>
            <a:endParaRPr lang="it-IT" sz="1800" dirty="0"/>
          </a:p>
          <a:p>
            <a:pPr lvl="2" algn="just"/>
            <a:r>
              <a:rPr lang="it-IT" b="1" dirty="0"/>
              <a:t>Finestre scorrevoli </a:t>
            </a:r>
            <a:endParaRPr lang="it-IT" sz="1800" dirty="0"/>
          </a:p>
          <a:p>
            <a:pPr lvl="2" algn="just"/>
            <a:r>
              <a:rPr lang="it-IT" b="1" dirty="0"/>
              <a:t>Aree di immissioni di dati</a:t>
            </a:r>
          </a:p>
          <a:p>
            <a:pPr algn="just"/>
            <a:r>
              <a:rPr lang="x-none" b="1" dirty="0"/>
              <a:t>Implementazione</a:t>
            </a:r>
            <a:endParaRPr lang="it-IT" b="1" dirty="0"/>
          </a:p>
          <a:p>
            <a:pPr lvl="1" algn="just"/>
            <a:r>
              <a:rPr lang="it-IT" dirty="0"/>
              <a:t>Il software sarà implementato con diversi linguaggi di programmazione:</a:t>
            </a:r>
            <a:endParaRPr lang="it-IT" sz="2200" dirty="0"/>
          </a:p>
          <a:p>
            <a:pPr lvl="2" algn="just"/>
            <a:r>
              <a:rPr lang="en-US" dirty="0"/>
              <a:t>JavaScript, HTML, CSS, </a:t>
            </a:r>
            <a:r>
              <a:rPr lang="en-US" dirty="0" err="1"/>
              <a:t>Jquery</a:t>
            </a:r>
            <a:r>
              <a:rPr lang="en-US" dirty="0"/>
              <a:t>, Ajax. </a:t>
            </a:r>
            <a:r>
              <a:rPr lang="it-IT" dirty="0"/>
              <a:t>Il database sarà implementato nel linguaggio SQL.</a:t>
            </a:r>
          </a:p>
          <a:p>
            <a:pPr algn="just"/>
            <a:r>
              <a:rPr lang="x-none" b="1" dirty="0"/>
              <a:t>Documentazione</a:t>
            </a:r>
            <a:endParaRPr lang="it-IT" b="1" dirty="0"/>
          </a:p>
          <a:p>
            <a:pPr lvl="1" algn="just"/>
            <a:r>
              <a:rPr lang="it-IT" dirty="0"/>
              <a:t>La documentazione che viene rilasciata al cliente è costituita di una descrizione completa del software, mostrando tutte le sue potenzialità, in particolare verranno rilasciate ed evidenziate diagrammi e descrizioni testuali contenenti le caratteristiche delle interfacce. </a:t>
            </a:r>
            <a:r>
              <a:rPr lang="it-IT" b="1" dirty="0"/>
              <a:t> </a:t>
            </a:r>
            <a:endParaRPr lang="it-IT" sz="1200" dirty="0"/>
          </a:p>
          <a:p>
            <a:pPr lvl="2" algn="just"/>
            <a:endParaRPr lang="it-IT" sz="1600" dirty="0"/>
          </a:p>
        </p:txBody>
      </p:sp>
    </p:spTree>
    <p:extLst>
      <p:ext uri="{BB962C8B-B14F-4D97-AF65-F5344CB8AC3E}">
        <p14:creationId xmlns:p14="http://schemas.microsoft.com/office/powerpoint/2010/main" val="221613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riglia a diamante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3_TF03031015.potx" id="{D1CE47EB-10BF-4E12-B73A-2056D8C372D1}" vid="{D9009262-9072-4F00-9526-6416F75E2260}"/>
    </a:ext>
  </a:extLst>
</a:theme>
</file>

<file path=ppt/theme/theme2.xml><?xml version="1.0" encoding="utf-8"?>
<a:theme xmlns:a="http://schemas.openxmlformats.org/drawingml/2006/main" name="Tema di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Presentazione professionale con griglia romboidale (widescreen)</Template>
  <TotalTime>94</TotalTime>
  <Words>661</Words>
  <Application>Microsoft Office PowerPoint</Application>
  <PresentationFormat>Widescreen</PresentationFormat>
  <Paragraphs>95</Paragraphs>
  <Slides>12</Slides>
  <Notes>12</Notes>
  <HiddenSlides>0</HiddenSlides>
  <MMClips>0</MMClips>
  <ScaleCrop>false</ScaleCrop>
  <HeadingPairs>
    <vt:vector size="6" baseType="variant">
      <vt:variant>
        <vt:lpstr>Caratteri utilizzati</vt:lpstr>
      </vt:variant>
      <vt:variant>
        <vt:i4>1</vt:i4>
      </vt:variant>
      <vt:variant>
        <vt:lpstr>Tema</vt:lpstr>
      </vt:variant>
      <vt:variant>
        <vt:i4>1</vt:i4>
      </vt:variant>
      <vt:variant>
        <vt:lpstr>Titoli diapositive</vt:lpstr>
      </vt:variant>
      <vt:variant>
        <vt:i4>12</vt:i4>
      </vt:variant>
    </vt:vector>
  </HeadingPairs>
  <TitlesOfParts>
    <vt:vector size="14" baseType="lpstr">
      <vt:lpstr>Arial</vt:lpstr>
      <vt:lpstr>Griglia a diamante 16x9</vt:lpstr>
      <vt:lpstr>Presentazione progetto IS</vt:lpstr>
      <vt:lpstr>DOMINIO DEL PROBLEMA</vt:lpstr>
      <vt:lpstr>Fatturato e-commerce in italia</vt:lpstr>
      <vt:lpstr>RAD-Requirements Analysis Document  </vt:lpstr>
      <vt:lpstr>Requisiti funzionali </vt:lpstr>
      <vt:lpstr>Requisiti funzionali </vt:lpstr>
      <vt:lpstr>Requisiti non funzionali</vt:lpstr>
      <vt:lpstr>Requisiti non funzionali(2)</vt:lpstr>
      <vt:lpstr>Pseudo-requisiti</vt:lpstr>
      <vt:lpstr>Esempio di scenario</vt:lpstr>
      <vt:lpstr>ATTORI</vt:lpstr>
      <vt:lpstr>CASI D’USO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progetto IS</dc:title>
  <dc:creator>Antonio</dc:creator>
  <cp:lastModifiedBy>Antonio</cp:lastModifiedBy>
  <cp:revision>8</cp:revision>
  <dcterms:created xsi:type="dcterms:W3CDTF">2018-01-25T18:24:22Z</dcterms:created>
  <dcterms:modified xsi:type="dcterms:W3CDTF">2018-01-25T19:58:27Z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