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D4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68" autoAdjust="0"/>
    <p:restoredTop sz="94660"/>
  </p:normalViewPr>
  <p:slideViewPr>
    <p:cSldViewPr snapToGrid="0">
      <p:cViewPr>
        <p:scale>
          <a:sx n="61" d="100"/>
          <a:sy n="61" d="100"/>
        </p:scale>
        <p:origin x="293" y="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EB914-5C4D-49A6-A0F7-5DE2A2B0C8BB}" type="datetimeFigureOut">
              <a:rPr lang="en-IN" smtClean="0"/>
              <a:t>19-03-2019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4B5DB-C3D5-4775-B4FC-B9970A55D5E6}" type="slidenum">
              <a:rPr lang="en-IN" smtClean="0"/>
              <a:t>‹#›</a:t>
            </a:fld>
            <a:endParaRPr lang="en-IN"/>
          </a:p>
        </p:txBody>
      </p:sp>
    </p:spTree>
    <p:extLst>
      <p:ext uri="{BB962C8B-B14F-4D97-AF65-F5344CB8AC3E}">
        <p14:creationId xmlns:p14="http://schemas.microsoft.com/office/powerpoint/2010/main" val="46063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1</a:t>
            </a:fld>
            <a:endParaRPr lang="en-IN"/>
          </a:p>
        </p:txBody>
      </p:sp>
    </p:spTree>
    <p:extLst>
      <p:ext uri="{BB962C8B-B14F-4D97-AF65-F5344CB8AC3E}">
        <p14:creationId xmlns:p14="http://schemas.microsoft.com/office/powerpoint/2010/main" val="3673138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10</a:t>
            </a:fld>
            <a:endParaRPr lang="en-IN"/>
          </a:p>
        </p:txBody>
      </p:sp>
    </p:spTree>
    <p:extLst>
      <p:ext uri="{BB962C8B-B14F-4D97-AF65-F5344CB8AC3E}">
        <p14:creationId xmlns:p14="http://schemas.microsoft.com/office/powerpoint/2010/main" val="258586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11</a:t>
            </a:fld>
            <a:endParaRPr lang="en-IN"/>
          </a:p>
        </p:txBody>
      </p:sp>
    </p:spTree>
    <p:extLst>
      <p:ext uri="{BB962C8B-B14F-4D97-AF65-F5344CB8AC3E}">
        <p14:creationId xmlns:p14="http://schemas.microsoft.com/office/powerpoint/2010/main" val="2520778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12</a:t>
            </a:fld>
            <a:endParaRPr lang="en-IN"/>
          </a:p>
        </p:txBody>
      </p:sp>
    </p:spTree>
    <p:extLst>
      <p:ext uri="{BB962C8B-B14F-4D97-AF65-F5344CB8AC3E}">
        <p14:creationId xmlns:p14="http://schemas.microsoft.com/office/powerpoint/2010/main" val="177639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13</a:t>
            </a:fld>
            <a:endParaRPr lang="en-IN"/>
          </a:p>
        </p:txBody>
      </p:sp>
    </p:spTree>
    <p:extLst>
      <p:ext uri="{BB962C8B-B14F-4D97-AF65-F5344CB8AC3E}">
        <p14:creationId xmlns:p14="http://schemas.microsoft.com/office/powerpoint/2010/main" val="371781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2</a:t>
            </a:fld>
            <a:endParaRPr lang="en-IN"/>
          </a:p>
        </p:txBody>
      </p:sp>
    </p:spTree>
    <p:extLst>
      <p:ext uri="{BB962C8B-B14F-4D97-AF65-F5344CB8AC3E}">
        <p14:creationId xmlns:p14="http://schemas.microsoft.com/office/powerpoint/2010/main" val="4285478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3</a:t>
            </a:fld>
            <a:endParaRPr lang="en-IN"/>
          </a:p>
        </p:txBody>
      </p:sp>
    </p:spTree>
    <p:extLst>
      <p:ext uri="{BB962C8B-B14F-4D97-AF65-F5344CB8AC3E}">
        <p14:creationId xmlns:p14="http://schemas.microsoft.com/office/powerpoint/2010/main" val="81983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4</a:t>
            </a:fld>
            <a:endParaRPr lang="en-IN"/>
          </a:p>
        </p:txBody>
      </p:sp>
    </p:spTree>
    <p:extLst>
      <p:ext uri="{BB962C8B-B14F-4D97-AF65-F5344CB8AC3E}">
        <p14:creationId xmlns:p14="http://schemas.microsoft.com/office/powerpoint/2010/main" val="422059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5</a:t>
            </a:fld>
            <a:endParaRPr lang="en-IN"/>
          </a:p>
        </p:txBody>
      </p:sp>
    </p:spTree>
    <p:extLst>
      <p:ext uri="{BB962C8B-B14F-4D97-AF65-F5344CB8AC3E}">
        <p14:creationId xmlns:p14="http://schemas.microsoft.com/office/powerpoint/2010/main" val="1766581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6</a:t>
            </a:fld>
            <a:endParaRPr lang="en-IN"/>
          </a:p>
        </p:txBody>
      </p:sp>
    </p:spTree>
    <p:extLst>
      <p:ext uri="{BB962C8B-B14F-4D97-AF65-F5344CB8AC3E}">
        <p14:creationId xmlns:p14="http://schemas.microsoft.com/office/powerpoint/2010/main" val="3044419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7</a:t>
            </a:fld>
            <a:endParaRPr lang="en-IN"/>
          </a:p>
        </p:txBody>
      </p:sp>
    </p:spTree>
    <p:extLst>
      <p:ext uri="{BB962C8B-B14F-4D97-AF65-F5344CB8AC3E}">
        <p14:creationId xmlns:p14="http://schemas.microsoft.com/office/powerpoint/2010/main" val="1541190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8</a:t>
            </a:fld>
            <a:endParaRPr lang="en-IN"/>
          </a:p>
        </p:txBody>
      </p:sp>
    </p:spTree>
    <p:extLst>
      <p:ext uri="{BB962C8B-B14F-4D97-AF65-F5344CB8AC3E}">
        <p14:creationId xmlns:p14="http://schemas.microsoft.com/office/powerpoint/2010/main" val="2224169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104B5DB-C3D5-4775-B4FC-B9970A55D5E6}" type="slidenum">
              <a:rPr lang="en-IN" smtClean="0"/>
              <a:t>9</a:t>
            </a:fld>
            <a:endParaRPr lang="en-IN"/>
          </a:p>
        </p:txBody>
      </p:sp>
    </p:spTree>
    <p:extLst>
      <p:ext uri="{BB962C8B-B14F-4D97-AF65-F5344CB8AC3E}">
        <p14:creationId xmlns:p14="http://schemas.microsoft.com/office/powerpoint/2010/main" val="1839236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3/19/2019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C526-E66B-488D-B70F-3E6AECEF647F}"/>
              </a:ext>
            </a:extLst>
          </p:cNvPr>
          <p:cNvSpPr>
            <a:spLocks noGrp="1"/>
          </p:cNvSpPr>
          <p:nvPr>
            <p:ph type="ctrTitle"/>
          </p:nvPr>
        </p:nvSpPr>
        <p:spPr>
          <a:xfrm>
            <a:off x="1751012" y="1300785"/>
            <a:ext cx="8689976" cy="2509213"/>
          </a:xfrm>
        </p:spPr>
        <p:txBody>
          <a:bodyPr>
            <a:normAutofit fontScale="90000"/>
          </a:bodyPr>
          <a:lstStyle/>
          <a:p>
            <a:br>
              <a:rPr lang="en-IN" sz="3000" b="1" dirty="0">
                <a:latin typeface="Times New Roman" panose="02020603050405020304" pitchFamily="18" charset="0"/>
                <a:cs typeface="Times New Roman" panose="02020603050405020304" pitchFamily="18" charset="0"/>
              </a:rPr>
            </a:br>
            <a:br>
              <a:rPr lang="en-IN" sz="3000" b="1" dirty="0">
                <a:latin typeface="Times New Roman" panose="02020603050405020304" pitchFamily="18" charset="0"/>
                <a:cs typeface="Times New Roman" panose="02020603050405020304" pitchFamily="18" charset="0"/>
              </a:rPr>
            </a:br>
            <a:br>
              <a:rPr lang="en-IN" sz="3000" b="1" dirty="0">
                <a:latin typeface="Times New Roman" panose="02020603050405020304" pitchFamily="18" charset="0"/>
                <a:cs typeface="Times New Roman" panose="02020603050405020304" pitchFamily="18" charset="0"/>
              </a:rPr>
            </a:br>
            <a:r>
              <a:rPr lang="en-IN" sz="3000" b="1" dirty="0">
                <a:latin typeface="Times New Roman" panose="02020603050405020304" pitchFamily="18" charset="0"/>
                <a:cs typeface="Times New Roman" panose="02020603050405020304" pitchFamily="18" charset="0"/>
              </a:rPr>
              <a:t>UX Fundamentals</a:t>
            </a:r>
            <a:br>
              <a:rPr lang="en-IN" sz="3000" b="1" dirty="0">
                <a:latin typeface="Times New Roman" panose="02020603050405020304" pitchFamily="18" charset="0"/>
                <a:cs typeface="Times New Roman" panose="02020603050405020304" pitchFamily="18" charset="0"/>
              </a:rPr>
            </a:br>
            <a:r>
              <a:rPr lang="en-IN" sz="3000" b="1" dirty="0">
                <a:latin typeface="Times New Roman" panose="02020603050405020304" pitchFamily="18" charset="0"/>
                <a:cs typeface="Times New Roman" panose="02020603050405020304" pitchFamily="18" charset="0"/>
              </a:rPr>
              <a:t>Introduction to UX &amp; Design Thinking</a:t>
            </a:r>
            <a:br>
              <a:rPr lang="en-IN" sz="3000" b="1" dirty="0">
                <a:latin typeface="Times New Roman" panose="02020603050405020304" pitchFamily="18" charset="0"/>
                <a:cs typeface="Times New Roman" panose="02020603050405020304" pitchFamily="18" charset="0"/>
              </a:rPr>
            </a:br>
            <a:br>
              <a:rPr lang="en-IN" sz="2300" dirty="0">
                <a:latin typeface="Times New Roman" panose="02020603050405020304" pitchFamily="18" charset="0"/>
                <a:cs typeface="Times New Roman" panose="02020603050405020304" pitchFamily="18" charset="0"/>
              </a:rPr>
            </a:br>
            <a:br>
              <a:rPr lang="en-IN" sz="2300" dirty="0">
                <a:latin typeface="Times New Roman" panose="02020603050405020304" pitchFamily="18" charset="0"/>
                <a:cs typeface="Times New Roman" panose="02020603050405020304" pitchFamily="18" charset="0"/>
              </a:rPr>
            </a:br>
            <a:r>
              <a:rPr lang="en-IN" sz="2300" dirty="0">
                <a:latin typeface="Times New Roman" panose="02020603050405020304" pitchFamily="18" charset="0"/>
                <a:cs typeface="Times New Roman" panose="02020603050405020304" pitchFamily="18" charset="0"/>
              </a:rPr>
              <a:t>Task 1.2 </a:t>
            </a:r>
            <a:br>
              <a:rPr lang="en-IN" sz="2300" dirty="0">
                <a:latin typeface="Times New Roman" panose="02020603050405020304" pitchFamily="18" charset="0"/>
                <a:cs typeface="Times New Roman" panose="02020603050405020304" pitchFamily="18" charset="0"/>
              </a:rPr>
            </a:br>
            <a:r>
              <a:rPr lang="en-IN" sz="2300" dirty="0">
                <a:latin typeface="Times New Roman" panose="02020603050405020304" pitchFamily="18" charset="0"/>
                <a:cs typeface="Times New Roman" panose="02020603050405020304" pitchFamily="18" charset="0"/>
              </a:rPr>
              <a:t>User Research</a:t>
            </a:r>
            <a:br>
              <a:rPr lang="en-IN" sz="2300" dirty="0">
                <a:latin typeface="Times New Roman" panose="02020603050405020304" pitchFamily="18" charset="0"/>
                <a:cs typeface="Times New Roman" panose="02020603050405020304" pitchFamily="18" charset="0"/>
              </a:rPr>
            </a:br>
            <a:r>
              <a:rPr lang="en-IN" sz="2300" dirty="0">
                <a:latin typeface="Times New Roman" panose="02020603050405020304" pitchFamily="18" charset="0"/>
                <a:cs typeface="Times New Roman" panose="02020603050405020304" pitchFamily="18" charset="0"/>
              </a:rPr>
              <a:t>User Interview</a:t>
            </a:r>
            <a:br>
              <a:rPr lang="en-IN" sz="2300" dirty="0">
                <a:latin typeface="Times New Roman" panose="02020603050405020304" pitchFamily="18" charset="0"/>
                <a:cs typeface="Times New Roman" panose="02020603050405020304" pitchFamily="18" charset="0"/>
              </a:rPr>
            </a:br>
            <a:endParaRPr lang="en-IN" sz="23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CD2C01A-82DF-43D0-8970-E378D1D99B1A}"/>
              </a:ext>
            </a:extLst>
          </p:cNvPr>
          <p:cNvSpPr>
            <a:spLocks noGrp="1"/>
          </p:cNvSpPr>
          <p:nvPr>
            <p:ph type="subTitle" idx="1"/>
          </p:nvPr>
        </p:nvSpPr>
        <p:spPr>
          <a:xfrm>
            <a:off x="1751012" y="3886200"/>
            <a:ext cx="8689976" cy="1371599"/>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Submitted by- Minal Bombatkar</a:t>
            </a:r>
          </a:p>
          <a:p>
            <a:r>
              <a:rPr lang="en-IN" sz="2000" dirty="0">
                <a:solidFill>
                  <a:schemeClr val="tx1"/>
                </a:solidFill>
                <a:latin typeface="Times New Roman" panose="02020603050405020304" pitchFamily="18" charset="0"/>
                <a:cs typeface="Times New Roman" panose="02020603050405020304" pitchFamily="18" charset="0"/>
              </a:rPr>
              <a:t>19 March 2019</a:t>
            </a:r>
          </a:p>
        </p:txBody>
      </p:sp>
    </p:spTree>
    <p:extLst>
      <p:ext uri="{BB962C8B-B14F-4D97-AF65-F5344CB8AC3E}">
        <p14:creationId xmlns:p14="http://schemas.microsoft.com/office/powerpoint/2010/main" val="3902999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BA7DF2F-7D94-4A4F-814A-9C8F2E5C6B03}"/>
              </a:ext>
            </a:extLst>
          </p:cNvPr>
          <p:cNvGrpSpPr/>
          <p:nvPr/>
        </p:nvGrpSpPr>
        <p:grpSpPr>
          <a:xfrm>
            <a:off x="9135394" y="1335067"/>
            <a:ext cx="1430632" cy="400110"/>
            <a:chOff x="9037529" y="1600841"/>
            <a:chExt cx="1430632" cy="400110"/>
          </a:xfrm>
        </p:grpSpPr>
        <p:sp>
          <p:nvSpPr>
            <p:cNvPr id="11" name="TextBox 10">
              <a:extLst>
                <a:ext uri="{FF2B5EF4-FFF2-40B4-BE49-F238E27FC236}">
                  <a16:creationId xmlns:a16="http://schemas.microsoft.com/office/drawing/2014/main" id="{7ED12DBF-6494-40A9-8E44-BE01C65F0220}"/>
                </a:ext>
              </a:extLst>
            </p:cNvPr>
            <p:cNvSpPr txBox="1"/>
            <p:nvPr/>
          </p:nvSpPr>
          <p:spPr>
            <a:xfrm>
              <a:off x="9479537" y="1600841"/>
              <a:ext cx="988624"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Feeling</a:t>
              </a:r>
            </a:p>
          </p:txBody>
        </p:sp>
        <p:sp>
          <p:nvSpPr>
            <p:cNvPr id="13" name="Heart 12">
              <a:extLst>
                <a:ext uri="{FF2B5EF4-FFF2-40B4-BE49-F238E27FC236}">
                  <a16:creationId xmlns:a16="http://schemas.microsoft.com/office/drawing/2014/main" id="{546A4E0A-F07F-44B7-8942-570DB41A3D32}"/>
                </a:ext>
              </a:extLst>
            </p:cNvPr>
            <p:cNvSpPr/>
            <p:nvPr/>
          </p:nvSpPr>
          <p:spPr>
            <a:xfrm>
              <a:off x="9037529" y="1637096"/>
              <a:ext cx="352800" cy="327600"/>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a:extLst>
              <a:ext uri="{FF2B5EF4-FFF2-40B4-BE49-F238E27FC236}">
                <a16:creationId xmlns:a16="http://schemas.microsoft.com/office/drawing/2014/main" id="{05A82CCD-7A91-4984-B33D-2AE23D53A919}"/>
              </a:ext>
            </a:extLst>
          </p:cNvPr>
          <p:cNvGrpSpPr/>
          <p:nvPr/>
        </p:nvGrpSpPr>
        <p:grpSpPr>
          <a:xfrm>
            <a:off x="5262497" y="1335067"/>
            <a:ext cx="1667006" cy="400110"/>
            <a:chOff x="5085567" y="1454064"/>
            <a:chExt cx="1667006" cy="400110"/>
          </a:xfrm>
        </p:grpSpPr>
        <p:sp>
          <p:nvSpPr>
            <p:cNvPr id="10" name="TextBox 9">
              <a:extLst>
                <a:ext uri="{FF2B5EF4-FFF2-40B4-BE49-F238E27FC236}">
                  <a16:creationId xmlns:a16="http://schemas.microsoft.com/office/drawing/2014/main" id="{523679BA-95DE-4F82-B2CE-7CB944583DF4}"/>
                </a:ext>
              </a:extLst>
            </p:cNvPr>
            <p:cNvSpPr txBox="1"/>
            <p:nvPr/>
          </p:nvSpPr>
          <p:spPr>
            <a:xfrm>
              <a:off x="5480139" y="1454064"/>
              <a:ext cx="1272434"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 Thinking</a:t>
              </a:r>
            </a:p>
          </p:txBody>
        </p:sp>
        <p:sp>
          <p:nvSpPr>
            <p:cNvPr id="14" name="Thought Bubble: Cloud 13">
              <a:extLst>
                <a:ext uri="{FF2B5EF4-FFF2-40B4-BE49-F238E27FC236}">
                  <a16:creationId xmlns:a16="http://schemas.microsoft.com/office/drawing/2014/main" id="{87F29B6F-0047-4049-98B2-ED83145807E3}"/>
                </a:ext>
              </a:extLst>
            </p:cNvPr>
            <p:cNvSpPr/>
            <p:nvPr/>
          </p:nvSpPr>
          <p:spPr>
            <a:xfrm>
              <a:off x="5085567" y="1462415"/>
              <a:ext cx="350729" cy="383409"/>
            </a:xfrm>
            <a:prstGeom prst="cloudCallout">
              <a:avLst>
                <a:gd name="adj1" fmla="val -43442"/>
                <a:gd name="adj2" fmla="val 168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22D76E32-E039-45FC-AA86-BD76AD8CDD94}"/>
              </a:ext>
            </a:extLst>
          </p:cNvPr>
          <p:cNvGrpSpPr/>
          <p:nvPr/>
        </p:nvGrpSpPr>
        <p:grpSpPr>
          <a:xfrm>
            <a:off x="1564676" y="1335067"/>
            <a:ext cx="1553228" cy="400110"/>
            <a:chOff x="1459281" y="1503124"/>
            <a:chExt cx="1553228" cy="400110"/>
          </a:xfrm>
        </p:grpSpPr>
        <p:sp>
          <p:nvSpPr>
            <p:cNvPr id="9" name="TextBox 8">
              <a:extLst>
                <a:ext uri="{FF2B5EF4-FFF2-40B4-BE49-F238E27FC236}">
                  <a16:creationId xmlns:a16="http://schemas.microsoft.com/office/drawing/2014/main" id="{33DE0F30-ACE3-49FB-B9B6-A1C4E14DCEFB}"/>
                </a:ext>
              </a:extLst>
            </p:cNvPr>
            <p:cNvSpPr txBox="1"/>
            <p:nvPr/>
          </p:nvSpPr>
          <p:spPr>
            <a:xfrm>
              <a:off x="1954058" y="1503124"/>
              <a:ext cx="105845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Doing</a:t>
              </a:r>
            </a:p>
          </p:txBody>
        </p:sp>
        <p:sp>
          <p:nvSpPr>
            <p:cNvPr id="17" name="TextBox 16">
              <a:extLst>
                <a:ext uri="{FF2B5EF4-FFF2-40B4-BE49-F238E27FC236}">
                  <a16:creationId xmlns:a16="http://schemas.microsoft.com/office/drawing/2014/main" id="{33B64C72-D156-4470-A903-6F02E2061149}"/>
                </a:ext>
              </a:extLst>
            </p:cNvPr>
            <p:cNvSpPr txBox="1"/>
            <p:nvPr/>
          </p:nvSpPr>
          <p:spPr>
            <a:xfrm>
              <a:off x="1459281" y="1518513"/>
              <a:ext cx="494777"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19050">
              <a:solidFill>
                <a:srgbClr val="FFC000"/>
              </a:solidFill>
            </a:ln>
          </p:spPr>
          <p:txBody>
            <a:bodyPr wrap="square" rtlCol="0">
              <a:spAutoFit/>
            </a:bodyPr>
            <a:lstStyle/>
            <a:p>
              <a:r>
                <a:rPr lang="en-IN" sz="700" b="1" dirty="0">
                  <a:latin typeface="Times New Roman" panose="02020603050405020304" pitchFamily="18" charset="0"/>
                  <a:cs typeface="Times New Roman" panose="02020603050405020304" pitchFamily="18" charset="0"/>
                </a:rPr>
                <a:t>XYZ</a:t>
              </a:r>
              <a:r>
                <a:rPr lang="en-IN" dirty="0"/>
                <a:t>..</a:t>
              </a:r>
            </a:p>
          </p:txBody>
        </p:sp>
      </p:grpSp>
      <p:sp>
        <p:nvSpPr>
          <p:cNvPr id="19" name="Flowchart: Alternate Process 18">
            <a:extLst>
              <a:ext uri="{FF2B5EF4-FFF2-40B4-BE49-F238E27FC236}">
                <a16:creationId xmlns:a16="http://schemas.microsoft.com/office/drawing/2014/main" id="{8E97DD9A-33F5-474F-A5B6-003D4D6F68AE}"/>
              </a:ext>
            </a:extLst>
          </p:cNvPr>
          <p:cNvSpPr/>
          <p:nvPr/>
        </p:nvSpPr>
        <p:spPr>
          <a:xfrm>
            <a:off x="634552" y="2179267"/>
            <a:ext cx="3413475" cy="4265111"/>
          </a:xfrm>
          <a:prstGeom prst="flowChartAlternateProcess">
            <a:avLst/>
          </a:prstGeom>
          <a:gradFill>
            <a:gsLst>
              <a:gs pos="0">
                <a:srgbClr val="4AD499"/>
              </a:gs>
              <a:gs pos="50000">
                <a:schemeClr val="accent2">
                  <a:tint val="98000"/>
                  <a:shade val="100000"/>
                  <a:satMod val="100000"/>
                  <a:lumMod val="100000"/>
                </a:schemeClr>
              </a:gs>
              <a:gs pos="100000">
                <a:schemeClr val="accent2">
                  <a:shade val="72000"/>
                  <a:satMod val="120000"/>
                  <a:lumMod val="100000"/>
                </a:schemeClr>
              </a:gs>
            </a:gsLst>
          </a:gradFill>
        </p:spPr>
        <p:style>
          <a:lnRef idx="0">
            <a:schemeClr val="accent2"/>
          </a:lnRef>
          <a:fillRef idx="3">
            <a:schemeClr val="accent2"/>
          </a:fillRef>
          <a:effectRef idx="3">
            <a:schemeClr val="accent2"/>
          </a:effectRef>
          <a:fontRef idx="minor">
            <a:schemeClr val="lt1"/>
          </a:fontRef>
        </p:style>
        <p:txBody>
          <a:bodyPr wrap="square" rtlCol="0">
            <a:noAutofit/>
          </a:bodyPr>
          <a:lstStyle/>
          <a:p>
            <a:pPr marL="285750" indent="-285750">
              <a:buFont typeface="Arial" panose="020B0604020202020204" pitchFamily="34" charset="0"/>
              <a:buChar char="•"/>
            </a:pPr>
            <a:r>
              <a:rPr lang="en-IN" dirty="0"/>
              <a:t>I am learning English to help my children in there </a:t>
            </a:r>
            <a:r>
              <a:rPr lang="en-IN" dirty="0" err="1"/>
              <a:t>stydies</a:t>
            </a:r>
            <a:endParaRPr lang="en-IN" dirty="0"/>
          </a:p>
          <a:p>
            <a:r>
              <a:rPr lang="en-IN" dirty="0"/>
              <a:t>•   I use Bubble and Duolingo </a:t>
            </a:r>
            <a:br>
              <a:rPr lang="en-IN" dirty="0"/>
            </a:br>
            <a:r>
              <a:rPr lang="en-IN" dirty="0"/>
              <a:t>    app to learn Vocabulary</a:t>
            </a:r>
          </a:p>
          <a:p>
            <a:r>
              <a:rPr lang="en-IN" dirty="0"/>
              <a:t>•   Use books to learn </a:t>
            </a:r>
            <a:br>
              <a:rPr lang="en-IN" dirty="0"/>
            </a:br>
            <a:r>
              <a:rPr lang="en-IN" dirty="0"/>
              <a:t>     Vocabulary</a:t>
            </a:r>
          </a:p>
          <a:p>
            <a:r>
              <a:rPr lang="en-IN" dirty="0"/>
              <a:t>•   I use translating apps, to </a:t>
            </a:r>
            <a:br>
              <a:rPr lang="en-IN" dirty="0"/>
            </a:br>
            <a:r>
              <a:rPr lang="en-IN" dirty="0"/>
              <a:t>    translate and get the  </a:t>
            </a:r>
            <a:br>
              <a:rPr lang="en-IN" dirty="0"/>
            </a:br>
            <a:r>
              <a:rPr lang="en-IN" dirty="0"/>
              <a:t>    meaning in Spanish </a:t>
            </a:r>
          </a:p>
          <a:p>
            <a:pPr marL="285750" indent="-285750">
              <a:buFont typeface="Arial" panose="020B0604020202020204" pitchFamily="34" charset="0"/>
              <a:buChar char="•"/>
            </a:pPr>
            <a:r>
              <a:rPr lang="en-IN" dirty="0"/>
              <a:t>Not so techy person but using apps because it is easy to use and play with it whenever I got time</a:t>
            </a:r>
          </a:p>
        </p:txBody>
      </p:sp>
      <p:sp>
        <p:nvSpPr>
          <p:cNvPr id="26" name="Flowchart: Alternate Process 25">
            <a:extLst>
              <a:ext uri="{FF2B5EF4-FFF2-40B4-BE49-F238E27FC236}">
                <a16:creationId xmlns:a16="http://schemas.microsoft.com/office/drawing/2014/main" id="{EE8FD4B9-EED2-4C5B-B7C2-C2B969511B66}"/>
              </a:ext>
            </a:extLst>
          </p:cNvPr>
          <p:cNvSpPr/>
          <p:nvPr/>
        </p:nvSpPr>
        <p:spPr>
          <a:xfrm>
            <a:off x="4389262" y="2212930"/>
            <a:ext cx="3413475" cy="4265111"/>
          </a:xfrm>
          <a:prstGeom prst="flowChartAlternateProcess">
            <a:avLst/>
          </a:prstGeom>
          <a:gradFill>
            <a:gsLst>
              <a:gs pos="0">
                <a:srgbClr val="4AD499"/>
              </a:gs>
              <a:gs pos="50000">
                <a:schemeClr val="accent2">
                  <a:tint val="98000"/>
                  <a:shade val="100000"/>
                  <a:satMod val="100000"/>
                  <a:lumMod val="100000"/>
                </a:schemeClr>
              </a:gs>
              <a:gs pos="100000">
                <a:schemeClr val="accent2">
                  <a:shade val="72000"/>
                  <a:satMod val="120000"/>
                  <a:lumMod val="100000"/>
                </a:schemeClr>
              </a:gs>
            </a:gsLst>
          </a:gradFill>
        </p:spPr>
        <p:style>
          <a:lnRef idx="0">
            <a:schemeClr val="accent2"/>
          </a:lnRef>
          <a:fillRef idx="3">
            <a:schemeClr val="accent2"/>
          </a:fillRef>
          <a:effectRef idx="3">
            <a:schemeClr val="accent2"/>
          </a:effectRef>
          <a:fontRef idx="minor">
            <a:schemeClr val="lt1"/>
          </a:fontRef>
        </p:style>
        <p:txBody>
          <a:bodyPr wrap="square" rtlCol="0">
            <a:noAutofit/>
          </a:bodyPr>
          <a:lstStyle/>
          <a:p>
            <a:pPr marL="285750" indent="-285750">
              <a:buFont typeface="Arial" panose="020B0604020202020204" pitchFamily="34" charset="0"/>
              <a:buChar char="•"/>
            </a:pPr>
            <a:r>
              <a:rPr lang="en-IN" dirty="0"/>
              <a:t>Vocabulary learning is easy task to understand but my problem is pronunciation of Vocabulary is important</a:t>
            </a:r>
          </a:p>
          <a:p>
            <a:pPr marL="285750" indent="-285750">
              <a:buFont typeface="Arial" panose="020B0604020202020204" pitchFamily="34" charset="0"/>
              <a:buChar char="•"/>
            </a:pPr>
            <a:r>
              <a:rPr lang="en-IN" dirty="0"/>
              <a:t>I think it’s best to learn alone when it’s quiet</a:t>
            </a:r>
          </a:p>
          <a:p>
            <a:pPr marL="285750" indent="-285750">
              <a:buFont typeface="Arial" panose="020B0604020202020204" pitchFamily="34" charset="0"/>
              <a:buChar char="•"/>
            </a:pPr>
            <a:r>
              <a:rPr lang="en-IN" dirty="0"/>
              <a:t>I think it’s motivating to see how much you have done until with your achievements</a:t>
            </a:r>
          </a:p>
          <a:p>
            <a:pPr marL="285750" indent="-285750">
              <a:buFont typeface="Arial" panose="020B0604020202020204" pitchFamily="34" charset="0"/>
              <a:buChar char="•"/>
            </a:pPr>
            <a:r>
              <a:rPr lang="en-IN" dirty="0"/>
              <a:t>I need repetition before</a:t>
            </a:r>
          </a:p>
          <a:p>
            <a:r>
              <a:rPr lang="en-IN" dirty="0"/>
              <a:t>    understanding something </a:t>
            </a:r>
            <a:br>
              <a:rPr lang="en-IN" dirty="0"/>
            </a:br>
            <a:r>
              <a:rPr lang="en-IN" dirty="0"/>
              <a:t>    new vocabulary otherwise, it </a:t>
            </a:r>
            <a:br>
              <a:rPr lang="en-IN" dirty="0"/>
            </a:br>
            <a:r>
              <a:rPr lang="en-IN" dirty="0"/>
              <a:t>    is easy to forget</a:t>
            </a:r>
          </a:p>
        </p:txBody>
      </p:sp>
      <p:sp>
        <p:nvSpPr>
          <p:cNvPr id="27" name="Flowchart: Alternate Process 26">
            <a:extLst>
              <a:ext uri="{FF2B5EF4-FFF2-40B4-BE49-F238E27FC236}">
                <a16:creationId xmlns:a16="http://schemas.microsoft.com/office/drawing/2014/main" id="{9047913D-714C-4F8B-9003-ADCE76EAB760}"/>
              </a:ext>
            </a:extLst>
          </p:cNvPr>
          <p:cNvSpPr/>
          <p:nvPr/>
        </p:nvSpPr>
        <p:spPr>
          <a:xfrm>
            <a:off x="8143973" y="2212930"/>
            <a:ext cx="3413475" cy="4265111"/>
          </a:xfrm>
          <a:prstGeom prst="flowChartAlternateProcess">
            <a:avLst/>
          </a:prstGeom>
          <a:gradFill>
            <a:gsLst>
              <a:gs pos="0">
                <a:srgbClr val="4AD499"/>
              </a:gs>
              <a:gs pos="50000">
                <a:schemeClr val="accent2">
                  <a:tint val="98000"/>
                  <a:shade val="100000"/>
                  <a:satMod val="100000"/>
                  <a:lumMod val="100000"/>
                </a:schemeClr>
              </a:gs>
              <a:gs pos="100000">
                <a:schemeClr val="accent2">
                  <a:shade val="72000"/>
                  <a:satMod val="120000"/>
                  <a:lumMod val="100000"/>
                </a:schemeClr>
              </a:gs>
            </a:gsLst>
          </a:gradFill>
        </p:spPr>
        <p:style>
          <a:lnRef idx="0">
            <a:schemeClr val="accent2"/>
          </a:lnRef>
          <a:fillRef idx="3">
            <a:schemeClr val="accent2"/>
          </a:fillRef>
          <a:effectRef idx="3">
            <a:schemeClr val="accent2"/>
          </a:effectRef>
          <a:fontRef idx="minor">
            <a:schemeClr val="lt1"/>
          </a:fontRef>
        </p:style>
        <p:txBody>
          <a:bodyPr wrap="square" rtlCol="0">
            <a:noAutofit/>
          </a:bodyPr>
          <a:lstStyle/>
          <a:p>
            <a:pPr marL="285750" indent="-285750">
              <a:buFont typeface="Arial" panose="020B0604020202020204" pitchFamily="34" charset="0"/>
              <a:buChar char="•"/>
            </a:pPr>
            <a:r>
              <a:rPr lang="en-IN" dirty="0"/>
              <a:t>get excited when learning with games and positive</a:t>
            </a:r>
          </a:p>
          <a:p>
            <a:r>
              <a:rPr lang="en-IN" dirty="0"/>
              <a:t>     reinforcement keeps me </a:t>
            </a:r>
            <a:br>
              <a:rPr lang="en-IN" dirty="0"/>
            </a:br>
            <a:r>
              <a:rPr lang="en-IN" dirty="0"/>
              <a:t>     motivated</a:t>
            </a:r>
          </a:p>
          <a:p>
            <a:pPr marL="285750" indent="-285750">
              <a:buFont typeface="Arial" panose="020B0604020202020204" pitchFamily="34" charset="0"/>
              <a:buChar char="•"/>
            </a:pPr>
            <a:r>
              <a:rPr lang="en-IN" dirty="0"/>
              <a:t>I feel frustrated when I struggle to retain definitions</a:t>
            </a:r>
          </a:p>
        </p:txBody>
      </p:sp>
      <p:cxnSp>
        <p:nvCxnSpPr>
          <p:cNvPr id="29" name="Straight Connector 28">
            <a:extLst>
              <a:ext uri="{FF2B5EF4-FFF2-40B4-BE49-F238E27FC236}">
                <a16:creationId xmlns:a16="http://schemas.microsoft.com/office/drawing/2014/main" id="{6A9383CF-0D47-4DF5-BD96-29CD72837406}"/>
              </a:ext>
            </a:extLst>
          </p:cNvPr>
          <p:cNvCxnSpPr>
            <a:cxnSpLocks/>
          </p:cNvCxnSpPr>
          <p:nvPr/>
        </p:nvCxnSpPr>
        <p:spPr>
          <a:xfrm>
            <a:off x="2341290" y="1829207"/>
            <a:ext cx="0" cy="350060"/>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88150BB5-3A71-488B-A7A3-02E183958BD5}"/>
              </a:ext>
            </a:extLst>
          </p:cNvPr>
          <p:cNvCxnSpPr>
            <a:cxnSpLocks/>
          </p:cNvCxnSpPr>
          <p:nvPr/>
        </p:nvCxnSpPr>
        <p:spPr>
          <a:xfrm>
            <a:off x="9850710" y="1902101"/>
            <a:ext cx="0" cy="338332"/>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DFE08F40-9FCA-4844-B2A2-8D39E270024B}"/>
              </a:ext>
            </a:extLst>
          </p:cNvPr>
          <p:cNvCxnSpPr>
            <a:cxnSpLocks/>
          </p:cNvCxnSpPr>
          <p:nvPr/>
        </p:nvCxnSpPr>
        <p:spPr>
          <a:xfrm>
            <a:off x="6096000" y="1887314"/>
            <a:ext cx="0" cy="338332"/>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Title 1">
            <a:extLst>
              <a:ext uri="{FF2B5EF4-FFF2-40B4-BE49-F238E27FC236}">
                <a16:creationId xmlns:a16="http://schemas.microsoft.com/office/drawing/2014/main" id="{48960111-D181-4F86-8FE4-A174207C1BC7}"/>
              </a:ext>
            </a:extLst>
          </p:cNvPr>
          <p:cNvSpPr txBox="1">
            <a:spLocks/>
          </p:cNvSpPr>
          <p:nvPr/>
        </p:nvSpPr>
        <p:spPr>
          <a:xfrm>
            <a:off x="913775" y="355472"/>
            <a:ext cx="10364451" cy="55952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dirty="0"/>
              <a:t> INTERVIEWE - Betty</a:t>
            </a:r>
          </a:p>
        </p:txBody>
      </p:sp>
    </p:spTree>
    <p:extLst>
      <p:ext uri="{BB962C8B-B14F-4D97-AF65-F5344CB8AC3E}">
        <p14:creationId xmlns:p14="http://schemas.microsoft.com/office/powerpoint/2010/main" val="352827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D1086C-503B-4DDA-841D-0A55D1A7E49A}"/>
              </a:ext>
            </a:extLst>
          </p:cNvPr>
          <p:cNvSpPr/>
          <p:nvPr/>
        </p:nvSpPr>
        <p:spPr>
          <a:xfrm>
            <a:off x="218161" y="3982940"/>
            <a:ext cx="11232297" cy="1477328"/>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Q3. When last time you tried to learn new language ? Do you think the Vocabulary learning is first step to start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learning new language?</a:t>
            </a:r>
          </a:p>
          <a:p>
            <a:pPr lvl="1"/>
            <a:r>
              <a:rPr lang="en-IN" dirty="0">
                <a:latin typeface="Times New Roman" panose="02020603050405020304" pitchFamily="18" charset="0"/>
                <a:cs typeface="Times New Roman" panose="02020603050405020304" pitchFamily="18" charset="0"/>
              </a:rPr>
              <a:t>I used to learn English, since my schooling but I was not so concern about it. But I took it seriously to learn new vocabulary and memorise it and use it when I moved to London almost 2 years before. Not exactly but If you know vocabulary with exact meaning of it then it makes your life easy.</a:t>
            </a:r>
          </a:p>
        </p:txBody>
      </p:sp>
      <p:sp>
        <p:nvSpPr>
          <p:cNvPr id="12" name="Rectangle 11">
            <a:extLst>
              <a:ext uri="{FF2B5EF4-FFF2-40B4-BE49-F238E27FC236}">
                <a16:creationId xmlns:a16="http://schemas.microsoft.com/office/drawing/2014/main" id="{FB51D14C-4CBE-4A93-8FCF-FBE2681B24D5}"/>
              </a:ext>
            </a:extLst>
          </p:cNvPr>
          <p:cNvSpPr/>
          <p:nvPr/>
        </p:nvSpPr>
        <p:spPr>
          <a:xfrm>
            <a:off x="218161" y="2555472"/>
            <a:ext cx="11755679" cy="1200329"/>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Q2. What do you think about learning foreign languages?  What do you like most about it?</a:t>
            </a:r>
          </a:p>
          <a:p>
            <a:pPr lvl="1"/>
            <a:r>
              <a:rPr lang="en-IN" dirty="0">
                <a:latin typeface="Times New Roman" panose="02020603050405020304" pitchFamily="18" charset="0"/>
                <a:cs typeface="Times New Roman" panose="02020603050405020304" pitchFamily="18" charset="0"/>
              </a:rPr>
              <a:t>Foreign languages is very important to survives especially if you are relocate to new place. There is other language than your native language then It is almost compulsory to learn that Foreign language and adapt it into your everyday use.</a:t>
            </a:r>
          </a:p>
          <a:p>
            <a:pPr lvl="1"/>
            <a:r>
              <a:rPr lang="en-IN" dirty="0">
                <a:latin typeface="Times New Roman" panose="02020603050405020304" pitchFamily="18" charset="0"/>
                <a:cs typeface="Times New Roman" panose="02020603050405020304" pitchFamily="18" charset="0"/>
              </a:rPr>
              <a:t>It always keep me encouraging to learn new words.</a:t>
            </a:r>
          </a:p>
        </p:txBody>
      </p:sp>
      <p:sp>
        <p:nvSpPr>
          <p:cNvPr id="13" name="Rectangle 12">
            <a:extLst>
              <a:ext uri="{FF2B5EF4-FFF2-40B4-BE49-F238E27FC236}">
                <a16:creationId xmlns:a16="http://schemas.microsoft.com/office/drawing/2014/main" id="{CC386878-4E8F-4ECA-A4D6-B28C0915B58D}"/>
              </a:ext>
            </a:extLst>
          </p:cNvPr>
          <p:cNvSpPr/>
          <p:nvPr/>
        </p:nvSpPr>
        <p:spPr>
          <a:xfrm>
            <a:off x="218161" y="5687408"/>
            <a:ext cx="10992228"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Q4 Which method you prefer to learn new vocabulary?</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 don’t have much time to reading book and writing my notes, so I prefer playing game on app and with fun or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watching news or moves. </a:t>
            </a:r>
          </a:p>
        </p:txBody>
      </p:sp>
      <p:sp>
        <p:nvSpPr>
          <p:cNvPr id="14" name="Rectangle 13">
            <a:extLst>
              <a:ext uri="{FF2B5EF4-FFF2-40B4-BE49-F238E27FC236}">
                <a16:creationId xmlns:a16="http://schemas.microsoft.com/office/drawing/2014/main" id="{BEA07D0D-8AED-4C8C-BE81-0BBBD2B70A23}"/>
              </a:ext>
            </a:extLst>
          </p:cNvPr>
          <p:cNvSpPr/>
          <p:nvPr/>
        </p:nvSpPr>
        <p:spPr>
          <a:xfrm>
            <a:off x="218161" y="1405003"/>
            <a:ext cx="10497855"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Q1. Are you a Student or Professional or House maker?</a:t>
            </a:r>
          </a:p>
          <a:p>
            <a:pPr lvl="1"/>
            <a:r>
              <a:rPr lang="en-IN" dirty="0">
                <a:latin typeface="Times New Roman" panose="02020603050405020304" pitchFamily="18" charset="0"/>
                <a:cs typeface="Times New Roman" panose="02020603050405020304" pitchFamily="18" charset="0"/>
              </a:rPr>
              <a:t>I am House maker, currently living  in London with my Husband and 3 kids. I was moved to London from Spain before 2 years ago.</a:t>
            </a:r>
          </a:p>
        </p:txBody>
      </p:sp>
      <p:sp>
        <p:nvSpPr>
          <p:cNvPr id="7" name="Title 1">
            <a:extLst>
              <a:ext uri="{FF2B5EF4-FFF2-40B4-BE49-F238E27FC236}">
                <a16:creationId xmlns:a16="http://schemas.microsoft.com/office/drawing/2014/main" id="{033B355E-8BD3-4224-8D00-75DEDC9D7CFF}"/>
              </a:ext>
            </a:extLst>
          </p:cNvPr>
          <p:cNvSpPr txBox="1">
            <a:spLocks/>
          </p:cNvSpPr>
          <p:nvPr/>
        </p:nvSpPr>
        <p:spPr>
          <a:xfrm>
            <a:off x="913775" y="355472"/>
            <a:ext cx="10364451" cy="55952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dirty="0"/>
              <a:t> INTERVIEWE - Betty</a:t>
            </a:r>
          </a:p>
        </p:txBody>
      </p:sp>
    </p:spTree>
    <p:extLst>
      <p:ext uri="{BB962C8B-B14F-4D97-AF65-F5344CB8AC3E}">
        <p14:creationId xmlns:p14="http://schemas.microsoft.com/office/powerpoint/2010/main" val="112511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8E7E34F-0E76-441D-9D18-F17356A436FC}"/>
              </a:ext>
            </a:extLst>
          </p:cNvPr>
          <p:cNvSpPr/>
          <p:nvPr/>
        </p:nvSpPr>
        <p:spPr>
          <a:xfrm>
            <a:off x="291219" y="1583952"/>
            <a:ext cx="11302664"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Q5. Have you tried learning Vocabulary using Apps, Which are specially design to learn vocabulary?  Which one?</a:t>
            </a:r>
          </a:p>
          <a:p>
            <a:pPr lvl="1"/>
            <a:r>
              <a:rPr lang="en-IN" dirty="0">
                <a:latin typeface="Times New Roman" panose="02020603050405020304" pitchFamily="18" charset="0"/>
                <a:cs typeface="Times New Roman" panose="02020603050405020304" pitchFamily="18" charset="0"/>
              </a:rPr>
              <a:t>Yes, first time my daughter show me, how easy it is. Learn with fun. I like game base Vocabulary apps.</a:t>
            </a:r>
          </a:p>
        </p:txBody>
      </p:sp>
      <p:sp>
        <p:nvSpPr>
          <p:cNvPr id="16" name="Rectangle 15">
            <a:extLst>
              <a:ext uri="{FF2B5EF4-FFF2-40B4-BE49-F238E27FC236}">
                <a16:creationId xmlns:a16="http://schemas.microsoft.com/office/drawing/2014/main" id="{7F1272A4-70AB-4F81-BCCE-A730BBFCA00C}"/>
              </a:ext>
            </a:extLst>
          </p:cNvPr>
          <p:cNvSpPr/>
          <p:nvPr/>
        </p:nvSpPr>
        <p:spPr>
          <a:xfrm>
            <a:off x="291219" y="2639375"/>
            <a:ext cx="11609563"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Q6. Would you please tell your experience of learning vocabulary with apps</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Probably the matching part of game, the pronunciation and spelling. Like I know the general gist of it but not the</a:t>
            </a:r>
          </a:p>
          <a:p>
            <a:r>
              <a:rPr lang="en-IN" dirty="0">
                <a:latin typeface="Times New Roman" panose="02020603050405020304" pitchFamily="18" charset="0"/>
                <a:cs typeface="Times New Roman" panose="02020603050405020304" pitchFamily="18" charset="0"/>
              </a:rPr>
              <a:t>        specifics of how you say and spell each word.</a:t>
            </a:r>
          </a:p>
        </p:txBody>
      </p:sp>
      <p:sp>
        <p:nvSpPr>
          <p:cNvPr id="17" name="Rectangle 16">
            <a:extLst>
              <a:ext uri="{FF2B5EF4-FFF2-40B4-BE49-F238E27FC236}">
                <a16:creationId xmlns:a16="http://schemas.microsoft.com/office/drawing/2014/main" id="{3D2CE21B-E5A8-4511-B2AB-AEF465B732CE}"/>
              </a:ext>
            </a:extLst>
          </p:cNvPr>
          <p:cNvSpPr/>
          <p:nvPr/>
        </p:nvSpPr>
        <p:spPr>
          <a:xfrm>
            <a:off x="291219" y="3971797"/>
            <a:ext cx="10095974"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Q7. How much time do you spent with these learning apps daily?</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Not more than one hrs a day. When ever I got free time i.e. When my kids go to school. </a:t>
            </a:r>
          </a:p>
        </p:txBody>
      </p:sp>
      <p:sp>
        <p:nvSpPr>
          <p:cNvPr id="18" name="Rectangle 17">
            <a:extLst>
              <a:ext uri="{FF2B5EF4-FFF2-40B4-BE49-F238E27FC236}">
                <a16:creationId xmlns:a16="http://schemas.microsoft.com/office/drawing/2014/main" id="{EC2E2DBD-C274-475F-823C-D46E664DEE6F}"/>
              </a:ext>
            </a:extLst>
          </p:cNvPr>
          <p:cNvSpPr/>
          <p:nvPr/>
        </p:nvSpPr>
        <p:spPr>
          <a:xfrm>
            <a:off x="291219" y="5027220"/>
            <a:ext cx="11323525"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Q8.  If you want to make change in your currently using apps, What will be?</a:t>
            </a:r>
          </a:p>
          <a:p>
            <a:pPr lvl="1"/>
            <a:r>
              <a:rPr lang="en-IN" dirty="0">
                <a:latin typeface="Times New Roman" panose="02020603050405020304" pitchFamily="18" charset="0"/>
                <a:cs typeface="Times New Roman" panose="02020603050405020304" pitchFamily="18" charset="0"/>
              </a:rPr>
              <a:t>The pronunciation of vocabulary should be more precise and it allow me to repeat after it. </a:t>
            </a:r>
          </a:p>
        </p:txBody>
      </p:sp>
      <p:sp>
        <p:nvSpPr>
          <p:cNvPr id="7" name="Title 1">
            <a:extLst>
              <a:ext uri="{FF2B5EF4-FFF2-40B4-BE49-F238E27FC236}">
                <a16:creationId xmlns:a16="http://schemas.microsoft.com/office/drawing/2014/main" id="{62B44543-B156-43BD-95DD-3BC5B18B525D}"/>
              </a:ext>
            </a:extLst>
          </p:cNvPr>
          <p:cNvSpPr txBox="1">
            <a:spLocks/>
          </p:cNvSpPr>
          <p:nvPr/>
        </p:nvSpPr>
        <p:spPr>
          <a:xfrm>
            <a:off x="913775" y="355472"/>
            <a:ext cx="10364451" cy="55952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dirty="0"/>
              <a:t> INTERVIEWE - Betty</a:t>
            </a:r>
          </a:p>
        </p:txBody>
      </p:sp>
    </p:spTree>
    <p:extLst>
      <p:ext uri="{BB962C8B-B14F-4D97-AF65-F5344CB8AC3E}">
        <p14:creationId xmlns:p14="http://schemas.microsoft.com/office/powerpoint/2010/main" val="173581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82B7-BB5F-4337-BC6C-E65E926B5469}"/>
              </a:ext>
            </a:extLst>
          </p:cNvPr>
          <p:cNvSpPr>
            <a:spLocks noGrp="1"/>
          </p:cNvSpPr>
          <p:nvPr>
            <p:ph type="title"/>
          </p:nvPr>
        </p:nvSpPr>
        <p:spPr>
          <a:xfrm>
            <a:off x="913775" y="2317760"/>
            <a:ext cx="10364451" cy="1596177"/>
          </a:xfrm>
        </p:spPr>
        <p:txBody>
          <a:bodyPr/>
          <a:lstStyle/>
          <a:p>
            <a:r>
              <a:rPr lang="en-IN" dirty="0"/>
              <a:t>Thanks for reviewing!</a:t>
            </a:r>
          </a:p>
        </p:txBody>
      </p:sp>
    </p:spTree>
    <p:extLst>
      <p:ext uri="{BB962C8B-B14F-4D97-AF65-F5344CB8AC3E}">
        <p14:creationId xmlns:p14="http://schemas.microsoft.com/office/powerpoint/2010/main" val="338757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4AB9-EDF3-46D1-9275-24096D0AC498}"/>
              </a:ext>
            </a:extLst>
          </p:cNvPr>
          <p:cNvSpPr>
            <a:spLocks noGrp="1"/>
          </p:cNvSpPr>
          <p:nvPr>
            <p:ph type="title"/>
          </p:nvPr>
        </p:nvSpPr>
        <p:spPr>
          <a:xfrm>
            <a:off x="913775" y="618518"/>
            <a:ext cx="10364451" cy="859554"/>
          </a:xfrm>
        </p:spPr>
        <p:txBody>
          <a:bodyPr/>
          <a:lstStyle/>
          <a:p>
            <a:r>
              <a:rPr lang="en-IN" b="1" dirty="0"/>
              <a:t>INTERVIEW QUESTIONS</a:t>
            </a:r>
            <a:endParaRPr lang="en-IN" dirty="0"/>
          </a:p>
        </p:txBody>
      </p:sp>
      <p:sp>
        <p:nvSpPr>
          <p:cNvPr id="4" name="TextBox 3">
            <a:extLst>
              <a:ext uri="{FF2B5EF4-FFF2-40B4-BE49-F238E27FC236}">
                <a16:creationId xmlns:a16="http://schemas.microsoft.com/office/drawing/2014/main" id="{54F6DB20-1C04-4CBE-9E87-F42854813379}"/>
              </a:ext>
            </a:extLst>
          </p:cNvPr>
          <p:cNvSpPr txBox="1"/>
          <p:nvPr/>
        </p:nvSpPr>
        <p:spPr>
          <a:xfrm>
            <a:off x="468682" y="1622120"/>
            <a:ext cx="11254636" cy="50783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Q1. Are you a Student or Professional or House maker?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Q2. What do you think about learning foreign languages? What do you like most about it?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Q3. When last time you tried to learn new language ? Do you think the Vocabulary learning is first step to start learning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new language?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Q4. Which method you prefer to learn new vocabulary?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Q5. Have you tried learning Vocabulary using Apps, Which are specially design to learn vocabulary?  Which one?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Q6. Would you please tell your experience of learning vocabulary with apps?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Q7. How much time do you spent with these learning apps daily?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Q8.  If you want to make change in your currently using apps, What will be?</a:t>
            </a: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107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98FEC8-E2D4-4F80-B136-CDC9172F128B}"/>
              </a:ext>
            </a:extLst>
          </p:cNvPr>
          <p:cNvSpPr txBox="1">
            <a:spLocks/>
          </p:cNvSpPr>
          <p:nvPr/>
        </p:nvSpPr>
        <p:spPr>
          <a:xfrm>
            <a:off x="913775" y="576198"/>
            <a:ext cx="10364451" cy="88934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dirty="0"/>
              <a:t>MY INTERVIEWEES</a:t>
            </a:r>
            <a:endParaRPr lang="en-IN" dirty="0"/>
          </a:p>
        </p:txBody>
      </p:sp>
      <p:sp>
        <p:nvSpPr>
          <p:cNvPr id="5" name="TextBox 4">
            <a:extLst>
              <a:ext uri="{FF2B5EF4-FFF2-40B4-BE49-F238E27FC236}">
                <a16:creationId xmlns:a16="http://schemas.microsoft.com/office/drawing/2014/main" id="{31648FA4-9AFA-4FF4-9A1E-1BA4356A0DEF}"/>
              </a:ext>
            </a:extLst>
          </p:cNvPr>
          <p:cNvSpPr txBox="1"/>
          <p:nvPr/>
        </p:nvSpPr>
        <p:spPr>
          <a:xfrm>
            <a:off x="737469" y="3954912"/>
            <a:ext cx="3150296" cy="230832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b="1" dirty="0"/>
              <a:t> Marika</a:t>
            </a:r>
            <a:endParaRPr lang="en-IN" dirty="0"/>
          </a:p>
          <a:p>
            <a:r>
              <a:rPr lang="en-IN" dirty="0"/>
              <a:t>•   30 years old</a:t>
            </a:r>
          </a:p>
          <a:p>
            <a:r>
              <a:rPr lang="en-IN" dirty="0"/>
              <a:t>•   Economics student</a:t>
            </a:r>
          </a:p>
          <a:p>
            <a:r>
              <a:rPr lang="en-IN" dirty="0"/>
              <a:t>•   Based in Slovakia</a:t>
            </a:r>
          </a:p>
          <a:p>
            <a:r>
              <a:rPr lang="en-IN" dirty="0"/>
              <a:t>•   Languages- Slovaks, English</a:t>
            </a:r>
          </a:p>
          <a:p>
            <a:pPr marL="285750" indent="-285750">
              <a:buClr>
                <a:schemeClr val="bg1"/>
              </a:buClr>
              <a:buFont typeface="Arial" panose="020B0604020202020204" pitchFamily="34" charset="0"/>
              <a:buChar char="•"/>
            </a:pPr>
            <a:r>
              <a:rPr lang="en-IN" dirty="0"/>
              <a:t>Hobby's- Cooking, Reading</a:t>
            </a:r>
          </a:p>
          <a:p>
            <a:r>
              <a:rPr lang="en-IN" dirty="0"/>
              <a:t>•   Frequent user of language  </a:t>
            </a:r>
            <a:br>
              <a:rPr lang="en-IN" dirty="0"/>
            </a:br>
            <a:r>
              <a:rPr lang="en-IN" dirty="0"/>
              <a:t>    apps</a:t>
            </a:r>
          </a:p>
        </p:txBody>
      </p:sp>
      <p:pic>
        <p:nvPicPr>
          <p:cNvPr id="14" name="Picture 13">
            <a:extLst>
              <a:ext uri="{FF2B5EF4-FFF2-40B4-BE49-F238E27FC236}">
                <a16:creationId xmlns:a16="http://schemas.microsoft.com/office/drawing/2014/main" id="{337D31FF-F63C-4960-9F40-448CC36EE572}"/>
              </a:ext>
            </a:extLst>
          </p:cNvPr>
          <p:cNvPicPr>
            <a:picLocks noChangeAspect="1"/>
          </p:cNvPicPr>
          <p:nvPr/>
        </p:nvPicPr>
        <p:blipFill>
          <a:blip r:embed="rId3"/>
          <a:stretch>
            <a:fillRect/>
          </a:stretch>
        </p:blipFill>
        <p:spPr>
          <a:xfrm>
            <a:off x="1453623" y="1501701"/>
            <a:ext cx="1699200" cy="1751606"/>
          </a:xfrm>
          <a:prstGeom prst="rect">
            <a:avLst/>
          </a:prstGeom>
        </p:spPr>
      </p:pic>
      <p:cxnSp>
        <p:nvCxnSpPr>
          <p:cNvPr id="20" name="Straight Connector 19">
            <a:extLst>
              <a:ext uri="{FF2B5EF4-FFF2-40B4-BE49-F238E27FC236}">
                <a16:creationId xmlns:a16="http://schemas.microsoft.com/office/drawing/2014/main" id="{6918B981-544D-407E-B7C8-0B34B819A87A}"/>
              </a:ext>
            </a:extLst>
          </p:cNvPr>
          <p:cNvCxnSpPr>
            <a:cxnSpLocks/>
          </p:cNvCxnSpPr>
          <p:nvPr/>
        </p:nvCxnSpPr>
        <p:spPr>
          <a:xfrm>
            <a:off x="2303223" y="3272745"/>
            <a:ext cx="0" cy="682167"/>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 name="Content Placeholder 3">
            <a:extLst>
              <a:ext uri="{FF2B5EF4-FFF2-40B4-BE49-F238E27FC236}">
                <a16:creationId xmlns:a16="http://schemas.microsoft.com/office/drawing/2014/main" id="{43232308-39DD-4B1E-B64B-15BD90C009B9}"/>
              </a:ext>
            </a:extLst>
          </p:cNvPr>
          <p:cNvPicPr>
            <a:picLocks noChangeAspect="1"/>
          </p:cNvPicPr>
          <p:nvPr/>
        </p:nvPicPr>
        <p:blipFill>
          <a:blip r:embed="rId4"/>
          <a:stretch>
            <a:fillRect/>
          </a:stretch>
        </p:blipFill>
        <p:spPr>
          <a:xfrm>
            <a:off x="8905484" y="1608172"/>
            <a:ext cx="1777503" cy="1772490"/>
          </a:xfrm>
          <a:prstGeom prst="rect">
            <a:avLst/>
          </a:prstGeom>
        </p:spPr>
      </p:pic>
      <p:sp>
        <p:nvSpPr>
          <p:cNvPr id="13" name="TextBox 12">
            <a:extLst>
              <a:ext uri="{FF2B5EF4-FFF2-40B4-BE49-F238E27FC236}">
                <a16:creationId xmlns:a16="http://schemas.microsoft.com/office/drawing/2014/main" id="{4B63A2A0-5CBC-435C-A566-EDBE5417E704}"/>
              </a:ext>
            </a:extLst>
          </p:cNvPr>
          <p:cNvSpPr txBox="1"/>
          <p:nvPr/>
        </p:nvSpPr>
        <p:spPr>
          <a:xfrm>
            <a:off x="8304236" y="3961976"/>
            <a:ext cx="3150296" cy="230832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b="1" dirty="0"/>
              <a:t> Betty</a:t>
            </a:r>
            <a:endParaRPr lang="en-IN" dirty="0"/>
          </a:p>
          <a:p>
            <a:r>
              <a:rPr lang="en-IN" dirty="0"/>
              <a:t>•   36 years old</a:t>
            </a:r>
          </a:p>
          <a:p>
            <a:r>
              <a:rPr lang="en-IN" dirty="0"/>
              <a:t>•   Home maker with 3 kids</a:t>
            </a:r>
          </a:p>
          <a:p>
            <a:r>
              <a:rPr lang="en-IN" dirty="0"/>
              <a:t>•   Based in London</a:t>
            </a:r>
          </a:p>
          <a:p>
            <a:r>
              <a:rPr lang="en-IN" dirty="0"/>
              <a:t>•   Languages- Spanish, German</a:t>
            </a:r>
          </a:p>
          <a:p>
            <a:pPr marL="285750" indent="-285750">
              <a:buClr>
                <a:schemeClr val="bg1"/>
              </a:buClr>
              <a:buFont typeface="Arial" panose="020B0604020202020204" pitchFamily="34" charset="0"/>
              <a:buChar char="•"/>
            </a:pPr>
            <a:r>
              <a:rPr lang="en-IN" dirty="0"/>
              <a:t>Hobby's- Shopping, Yoga</a:t>
            </a:r>
          </a:p>
          <a:p>
            <a:r>
              <a:rPr lang="en-IN" dirty="0"/>
              <a:t>•   Big fan language learning </a:t>
            </a:r>
            <a:br>
              <a:rPr lang="en-IN" dirty="0"/>
            </a:br>
            <a:r>
              <a:rPr lang="en-IN" dirty="0"/>
              <a:t>     apps</a:t>
            </a:r>
          </a:p>
        </p:txBody>
      </p:sp>
      <p:cxnSp>
        <p:nvCxnSpPr>
          <p:cNvPr id="23" name="Straight Connector 22">
            <a:extLst>
              <a:ext uri="{FF2B5EF4-FFF2-40B4-BE49-F238E27FC236}">
                <a16:creationId xmlns:a16="http://schemas.microsoft.com/office/drawing/2014/main" id="{DE4AA708-40C5-4F8E-A64B-A3B9E83A011E}"/>
              </a:ext>
            </a:extLst>
          </p:cNvPr>
          <p:cNvCxnSpPr>
            <a:cxnSpLocks/>
          </p:cNvCxnSpPr>
          <p:nvPr/>
        </p:nvCxnSpPr>
        <p:spPr>
          <a:xfrm>
            <a:off x="9794235" y="3357464"/>
            <a:ext cx="0" cy="65931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FC087954-57DD-4E12-8882-CFAA35C9D628}"/>
              </a:ext>
            </a:extLst>
          </p:cNvPr>
          <p:cNvSpPr txBox="1"/>
          <p:nvPr/>
        </p:nvSpPr>
        <p:spPr>
          <a:xfrm>
            <a:off x="4525550" y="3977534"/>
            <a:ext cx="3150296" cy="230832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b="1" dirty="0"/>
              <a:t>Gopal</a:t>
            </a:r>
            <a:endParaRPr lang="en-IN" dirty="0"/>
          </a:p>
          <a:p>
            <a:r>
              <a:rPr lang="en-IN" dirty="0"/>
              <a:t>•   21 years old</a:t>
            </a:r>
          </a:p>
          <a:p>
            <a:r>
              <a:rPr lang="en-IN" dirty="0"/>
              <a:t>•   Software Engineer</a:t>
            </a:r>
          </a:p>
          <a:p>
            <a:r>
              <a:rPr lang="en-IN" dirty="0"/>
              <a:t>•   Based in India</a:t>
            </a:r>
          </a:p>
          <a:p>
            <a:r>
              <a:rPr lang="en-IN" dirty="0"/>
              <a:t>•   Languages- Hindi, English</a:t>
            </a:r>
          </a:p>
          <a:p>
            <a:pPr marL="285750" indent="-285750">
              <a:buClr>
                <a:schemeClr val="bg1"/>
              </a:buClr>
              <a:buFont typeface="Arial" panose="020B0604020202020204" pitchFamily="34" charset="0"/>
              <a:buChar char="•"/>
            </a:pPr>
            <a:r>
              <a:rPr lang="en-IN" dirty="0"/>
              <a:t>Hobby’s- Fitness, Travelling</a:t>
            </a:r>
          </a:p>
          <a:p>
            <a:r>
              <a:rPr lang="en-IN" dirty="0"/>
              <a:t>•   Very techy person</a:t>
            </a:r>
          </a:p>
          <a:p>
            <a:pPr marL="285750" indent="-285750">
              <a:buFont typeface="Arial" panose="020B0604020202020204" pitchFamily="34" charset="0"/>
              <a:buChar char="•"/>
            </a:pPr>
            <a:r>
              <a:rPr lang="en-IN" dirty="0"/>
              <a:t>Studies languages online </a:t>
            </a:r>
          </a:p>
        </p:txBody>
      </p:sp>
      <p:pic>
        <p:nvPicPr>
          <p:cNvPr id="17" name="Picture 16">
            <a:extLst>
              <a:ext uri="{FF2B5EF4-FFF2-40B4-BE49-F238E27FC236}">
                <a16:creationId xmlns:a16="http://schemas.microsoft.com/office/drawing/2014/main" id="{CD155502-C77F-4A5A-A2EA-9AE715900A03}"/>
              </a:ext>
            </a:extLst>
          </p:cNvPr>
          <p:cNvPicPr>
            <a:picLocks noChangeAspect="1"/>
          </p:cNvPicPr>
          <p:nvPr/>
        </p:nvPicPr>
        <p:blipFill>
          <a:blip r:embed="rId5"/>
          <a:stretch>
            <a:fillRect/>
          </a:stretch>
        </p:blipFill>
        <p:spPr>
          <a:xfrm>
            <a:off x="5109860" y="1658276"/>
            <a:ext cx="1645200" cy="1640560"/>
          </a:xfrm>
          <a:prstGeom prst="rect">
            <a:avLst/>
          </a:prstGeom>
          <a:ln w="12700">
            <a:solidFill>
              <a:schemeClr val="tx1"/>
            </a:solidFill>
          </a:ln>
        </p:spPr>
      </p:pic>
      <p:cxnSp>
        <p:nvCxnSpPr>
          <p:cNvPr id="24" name="Straight Connector 23">
            <a:extLst>
              <a:ext uri="{FF2B5EF4-FFF2-40B4-BE49-F238E27FC236}">
                <a16:creationId xmlns:a16="http://schemas.microsoft.com/office/drawing/2014/main" id="{844C0EE4-478C-4BEF-9734-F9D9D3C4F99D}"/>
              </a:ext>
            </a:extLst>
          </p:cNvPr>
          <p:cNvCxnSpPr>
            <a:cxnSpLocks/>
          </p:cNvCxnSpPr>
          <p:nvPr/>
        </p:nvCxnSpPr>
        <p:spPr>
          <a:xfrm>
            <a:off x="5923066" y="3336414"/>
            <a:ext cx="0" cy="65931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8226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BA7DF2F-7D94-4A4F-814A-9C8F2E5C6B03}"/>
              </a:ext>
            </a:extLst>
          </p:cNvPr>
          <p:cNvGrpSpPr/>
          <p:nvPr/>
        </p:nvGrpSpPr>
        <p:grpSpPr>
          <a:xfrm>
            <a:off x="9135394" y="1335067"/>
            <a:ext cx="1430632" cy="400110"/>
            <a:chOff x="9037529" y="1600841"/>
            <a:chExt cx="1430632" cy="400110"/>
          </a:xfrm>
        </p:grpSpPr>
        <p:sp>
          <p:nvSpPr>
            <p:cNvPr id="11" name="TextBox 10">
              <a:extLst>
                <a:ext uri="{FF2B5EF4-FFF2-40B4-BE49-F238E27FC236}">
                  <a16:creationId xmlns:a16="http://schemas.microsoft.com/office/drawing/2014/main" id="{7ED12DBF-6494-40A9-8E44-BE01C65F0220}"/>
                </a:ext>
              </a:extLst>
            </p:cNvPr>
            <p:cNvSpPr txBox="1"/>
            <p:nvPr/>
          </p:nvSpPr>
          <p:spPr>
            <a:xfrm>
              <a:off x="9479537" y="1600841"/>
              <a:ext cx="988624"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Feeling</a:t>
              </a:r>
            </a:p>
          </p:txBody>
        </p:sp>
        <p:sp>
          <p:nvSpPr>
            <p:cNvPr id="13" name="Heart 12">
              <a:extLst>
                <a:ext uri="{FF2B5EF4-FFF2-40B4-BE49-F238E27FC236}">
                  <a16:creationId xmlns:a16="http://schemas.microsoft.com/office/drawing/2014/main" id="{546A4E0A-F07F-44B7-8942-570DB41A3D32}"/>
                </a:ext>
              </a:extLst>
            </p:cNvPr>
            <p:cNvSpPr/>
            <p:nvPr/>
          </p:nvSpPr>
          <p:spPr>
            <a:xfrm>
              <a:off x="9037529" y="1637096"/>
              <a:ext cx="352800" cy="327600"/>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a:extLst>
              <a:ext uri="{FF2B5EF4-FFF2-40B4-BE49-F238E27FC236}">
                <a16:creationId xmlns:a16="http://schemas.microsoft.com/office/drawing/2014/main" id="{05A82CCD-7A91-4984-B33D-2AE23D53A919}"/>
              </a:ext>
            </a:extLst>
          </p:cNvPr>
          <p:cNvGrpSpPr/>
          <p:nvPr/>
        </p:nvGrpSpPr>
        <p:grpSpPr>
          <a:xfrm>
            <a:off x="5262497" y="1335067"/>
            <a:ext cx="1667006" cy="400110"/>
            <a:chOff x="5085567" y="1454064"/>
            <a:chExt cx="1667006" cy="400110"/>
          </a:xfrm>
        </p:grpSpPr>
        <p:sp>
          <p:nvSpPr>
            <p:cNvPr id="10" name="TextBox 9">
              <a:extLst>
                <a:ext uri="{FF2B5EF4-FFF2-40B4-BE49-F238E27FC236}">
                  <a16:creationId xmlns:a16="http://schemas.microsoft.com/office/drawing/2014/main" id="{523679BA-95DE-4F82-B2CE-7CB944583DF4}"/>
                </a:ext>
              </a:extLst>
            </p:cNvPr>
            <p:cNvSpPr txBox="1"/>
            <p:nvPr/>
          </p:nvSpPr>
          <p:spPr>
            <a:xfrm>
              <a:off x="5480139" y="1454064"/>
              <a:ext cx="1272434"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 Thinking</a:t>
              </a:r>
            </a:p>
          </p:txBody>
        </p:sp>
        <p:sp>
          <p:nvSpPr>
            <p:cNvPr id="14" name="Thought Bubble: Cloud 13">
              <a:extLst>
                <a:ext uri="{FF2B5EF4-FFF2-40B4-BE49-F238E27FC236}">
                  <a16:creationId xmlns:a16="http://schemas.microsoft.com/office/drawing/2014/main" id="{87F29B6F-0047-4049-98B2-ED83145807E3}"/>
                </a:ext>
              </a:extLst>
            </p:cNvPr>
            <p:cNvSpPr/>
            <p:nvPr/>
          </p:nvSpPr>
          <p:spPr>
            <a:xfrm>
              <a:off x="5085567" y="1462415"/>
              <a:ext cx="350729" cy="383409"/>
            </a:xfrm>
            <a:prstGeom prst="cloudCallout">
              <a:avLst>
                <a:gd name="adj1" fmla="val -43442"/>
                <a:gd name="adj2" fmla="val 168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22D76E32-E039-45FC-AA86-BD76AD8CDD94}"/>
              </a:ext>
            </a:extLst>
          </p:cNvPr>
          <p:cNvGrpSpPr/>
          <p:nvPr/>
        </p:nvGrpSpPr>
        <p:grpSpPr>
          <a:xfrm>
            <a:off x="1564676" y="1335067"/>
            <a:ext cx="1553228" cy="400110"/>
            <a:chOff x="1459281" y="1503124"/>
            <a:chExt cx="1553228" cy="400110"/>
          </a:xfrm>
        </p:grpSpPr>
        <p:sp>
          <p:nvSpPr>
            <p:cNvPr id="9" name="TextBox 8">
              <a:extLst>
                <a:ext uri="{FF2B5EF4-FFF2-40B4-BE49-F238E27FC236}">
                  <a16:creationId xmlns:a16="http://schemas.microsoft.com/office/drawing/2014/main" id="{33DE0F30-ACE3-49FB-B9B6-A1C4E14DCEFB}"/>
                </a:ext>
              </a:extLst>
            </p:cNvPr>
            <p:cNvSpPr txBox="1"/>
            <p:nvPr/>
          </p:nvSpPr>
          <p:spPr>
            <a:xfrm>
              <a:off x="1954058" y="1503124"/>
              <a:ext cx="105845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Doing</a:t>
              </a:r>
            </a:p>
          </p:txBody>
        </p:sp>
        <p:sp>
          <p:nvSpPr>
            <p:cNvPr id="17" name="TextBox 16">
              <a:extLst>
                <a:ext uri="{FF2B5EF4-FFF2-40B4-BE49-F238E27FC236}">
                  <a16:creationId xmlns:a16="http://schemas.microsoft.com/office/drawing/2014/main" id="{33B64C72-D156-4470-A903-6F02E2061149}"/>
                </a:ext>
              </a:extLst>
            </p:cNvPr>
            <p:cNvSpPr txBox="1"/>
            <p:nvPr/>
          </p:nvSpPr>
          <p:spPr>
            <a:xfrm>
              <a:off x="1459281" y="1518513"/>
              <a:ext cx="494777"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19050">
              <a:solidFill>
                <a:srgbClr val="FFC000"/>
              </a:solidFill>
            </a:ln>
          </p:spPr>
          <p:txBody>
            <a:bodyPr wrap="square" rtlCol="0">
              <a:spAutoFit/>
            </a:bodyPr>
            <a:lstStyle/>
            <a:p>
              <a:r>
                <a:rPr lang="en-IN" sz="700" b="1" dirty="0">
                  <a:latin typeface="Times New Roman" panose="02020603050405020304" pitchFamily="18" charset="0"/>
                  <a:cs typeface="Times New Roman" panose="02020603050405020304" pitchFamily="18" charset="0"/>
                </a:rPr>
                <a:t>XYZ</a:t>
              </a:r>
              <a:r>
                <a:rPr lang="en-IN" dirty="0"/>
                <a:t>..</a:t>
              </a:r>
            </a:p>
          </p:txBody>
        </p:sp>
      </p:grpSp>
      <p:sp>
        <p:nvSpPr>
          <p:cNvPr id="19" name="Flowchart: Alternate Process 18">
            <a:extLst>
              <a:ext uri="{FF2B5EF4-FFF2-40B4-BE49-F238E27FC236}">
                <a16:creationId xmlns:a16="http://schemas.microsoft.com/office/drawing/2014/main" id="{8E97DD9A-33F5-474F-A5B6-003D4D6F68AE}"/>
              </a:ext>
            </a:extLst>
          </p:cNvPr>
          <p:cNvSpPr/>
          <p:nvPr/>
        </p:nvSpPr>
        <p:spPr>
          <a:xfrm>
            <a:off x="634553" y="2212930"/>
            <a:ext cx="3413475" cy="4265111"/>
          </a:xfrm>
          <a:prstGeom prst="flowChartAlternateProcess">
            <a:avLst/>
          </a:prstGeom>
          <a:gradFill>
            <a:gsLst>
              <a:gs pos="0">
                <a:srgbClr val="4AD499"/>
              </a:gs>
              <a:gs pos="50000">
                <a:schemeClr val="accent2">
                  <a:tint val="98000"/>
                  <a:shade val="100000"/>
                  <a:satMod val="100000"/>
                  <a:lumMod val="100000"/>
                </a:schemeClr>
              </a:gs>
              <a:gs pos="100000">
                <a:schemeClr val="accent2">
                  <a:shade val="72000"/>
                  <a:satMod val="120000"/>
                  <a:lumMod val="100000"/>
                </a:schemeClr>
              </a:gs>
            </a:gsLst>
          </a:gradFill>
        </p:spPr>
        <p:style>
          <a:lnRef idx="0">
            <a:schemeClr val="accent2"/>
          </a:lnRef>
          <a:fillRef idx="3">
            <a:schemeClr val="accent2"/>
          </a:fillRef>
          <a:effectRef idx="3">
            <a:schemeClr val="accent2"/>
          </a:effectRef>
          <a:fontRef idx="minor">
            <a:schemeClr val="lt1"/>
          </a:fontRef>
        </p:style>
        <p:txBody>
          <a:bodyPr wrap="square" rtlCol="0">
            <a:noAutofit/>
          </a:bodyPr>
          <a:lstStyle/>
          <a:p>
            <a:pPr marL="285750" indent="-285750">
              <a:buFont typeface="Arial" panose="020B0604020202020204" pitchFamily="34" charset="0"/>
              <a:buChar char="•"/>
            </a:pPr>
            <a:r>
              <a:rPr lang="en-IN" dirty="0"/>
              <a:t>I am learning German</a:t>
            </a:r>
          </a:p>
          <a:p>
            <a:r>
              <a:rPr lang="en-IN" dirty="0"/>
              <a:t>•   I use app to learn </a:t>
            </a:r>
            <a:br>
              <a:rPr lang="en-IN" dirty="0"/>
            </a:br>
            <a:r>
              <a:rPr lang="en-IN" dirty="0"/>
              <a:t>    Vocabulary, grammar….etc</a:t>
            </a:r>
          </a:p>
          <a:p>
            <a:r>
              <a:rPr lang="en-IN" dirty="0"/>
              <a:t>•   I mostly use to find </a:t>
            </a:r>
            <a:br>
              <a:rPr lang="en-IN" dirty="0"/>
            </a:br>
            <a:r>
              <a:rPr lang="en-IN" dirty="0"/>
              <a:t>     meaning of the word in app</a:t>
            </a:r>
          </a:p>
          <a:p>
            <a:r>
              <a:rPr lang="en-IN" dirty="0"/>
              <a:t>•   I use translating apps, to </a:t>
            </a:r>
            <a:br>
              <a:rPr lang="en-IN" dirty="0"/>
            </a:br>
            <a:r>
              <a:rPr lang="en-IN" dirty="0"/>
              <a:t>    find the meaning into my   </a:t>
            </a:r>
            <a:br>
              <a:rPr lang="en-IN" dirty="0"/>
            </a:br>
            <a:r>
              <a:rPr lang="en-IN" dirty="0"/>
              <a:t>    mother tongue</a:t>
            </a:r>
          </a:p>
          <a:p>
            <a:pPr marL="285750" indent="-285750">
              <a:buClr>
                <a:schemeClr val="bg1"/>
              </a:buClr>
              <a:buFont typeface="Arial" panose="020B0604020202020204" pitchFamily="34" charset="0"/>
              <a:buChar char="•"/>
            </a:pPr>
            <a:r>
              <a:rPr lang="en-IN" dirty="0"/>
              <a:t>Also I use German articles apps e.g. Der, Die, Das</a:t>
            </a:r>
          </a:p>
          <a:p>
            <a:r>
              <a:rPr lang="en-IN" dirty="0"/>
              <a:t>•   I like to learn Vocabulary by   </a:t>
            </a:r>
            <a:br>
              <a:rPr lang="en-IN" dirty="0"/>
            </a:br>
            <a:r>
              <a:rPr lang="en-IN" dirty="0"/>
              <a:t>    the apps because it is </a:t>
            </a:r>
            <a:br>
              <a:rPr lang="en-IN" dirty="0"/>
            </a:br>
            <a:r>
              <a:rPr lang="en-IN" dirty="0"/>
              <a:t>    easy, Convenient and playful</a:t>
            </a:r>
          </a:p>
        </p:txBody>
      </p:sp>
      <p:sp>
        <p:nvSpPr>
          <p:cNvPr id="26" name="Flowchart: Alternate Process 25">
            <a:extLst>
              <a:ext uri="{FF2B5EF4-FFF2-40B4-BE49-F238E27FC236}">
                <a16:creationId xmlns:a16="http://schemas.microsoft.com/office/drawing/2014/main" id="{EE8FD4B9-EED2-4C5B-B7C2-C2B969511B66}"/>
              </a:ext>
            </a:extLst>
          </p:cNvPr>
          <p:cNvSpPr/>
          <p:nvPr/>
        </p:nvSpPr>
        <p:spPr>
          <a:xfrm>
            <a:off x="4389263" y="2212930"/>
            <a:ext cx="3413475" cy="4265111"/>
          </a:xfrm>
          <a:prstGeom prst="flowChartAlternateProcess">
            <a:avLst/>
          </a:prstGeom>
          <a:gradFill>
            <a:gsLst>
              <a:gs pos="0">
                <a:srgbClr val="4AD499"/>
              </a:gs>
              <a:gs pos="50000">
                <a:schemeClr val="accent2">
                  <a:tint val="98000"/>
                  <a:shade val="100000"/>
                  <a:satMod val="100000"/>
                  <a:lumMod val="100000"/>
                </a:schemeClr>
              </a:gs>
              <a:gs pos="100000">
                <a:schemeClr val="accent2">
                  <a:shade val="72000"/>
                  <a:satMod val="120000"/>
                  <a:lumMod val="100000"/>
                </a:schemeClr>
              </a:gs>
            </a:gsLst>
          </a:gradFill>
        </p:spPr>
        <p:style>
          <a:lnRef idx="0">
            <a:schemeClr val="accent2"/>
          </a:lnRef>
          <a:fillRef idx="3">
            <a:schemeClr val="accent2"/>
          </a:fillRef>
          <a:effectRef idx="3">
            <a:schemeClr val="accent2"/>
          </a:effectRef>
          <a:fontRef idx="minor">
            <a:schemeClr val="lt1"/>
          </a:fontRef>
        </p:style>
        <p:txBody>
          <a:bodyPr wrap="square" rtlCol="0">
            <a:noAutofit/>
          </a:bodyPr>
          <a:lstStyle/>
          <a:p>
            <a:pPr marL="285750" indent="-285750">
              <a:buFont typeface="Arial" panose="020B0604020202020204" pitchFamily="34" charset="0"/>
              <a:buChar char="•"/>
            </a:pPr>
            <a:r>
              <a:rPr lang="en-IN" dirty="0"/>
              <a:t>Vocabulary learning is useful for mastering a language</a:t>
            </a:r>
          </a:p>
          <a:p>
            <a:pPr marL="285750" indent="-285750">
              <a:buFont typeface="Arial" panose="020B0604020202020204" pitchFamily="34" charset="0"/>
              <a:buChar char="•"/>
            </a:pPr>
            <a:r>
              <a:rPr lang="en-IN" dirty="0"/>
              <a:t>I should learn vocabulary every day.</a:t>
            </a:r>
          </a:p>
          <a:p>
            <a:r>
              <a:rPr lang="en-IN" dirty="0"/>
              <a:t>•   It’s lack of time to learn </a:t>
            </a:r>
            <a:br>
              <a:rPr lang="en-IN" dirty="0"/>
            </a:br>
            <a:r>
              <a:rPr lang="en-IN" dirty="0"/>
              <a:t>    vocabulary.</a:t>
            </a:r>
          </a:p>
          <a:p>
            <a:pPr marL="285750" indent="-285750">
              <a:buClr>
                <a:schemeClr val="bg1"/>
              </a:buClr>
              <a:buFont typeface="Arial" panose="020B0604020202020204" pitchFamily="34" charset="0"/>
              <a:buChar char="•"/>
            </a:pPr>
            <a:r>
              <a:rPr lang="en-IN" dirty="0"/>
              <a:t>I think man would learn a few new words, when read foreign-language books or watch movies</a:t>
            </a:r>
          </a:p>
          <a:p>
            <a:pPr marL="285750" indent="-285750">
              <a:buClr>
                <a:schemeClr val="bg1"/>
              </a:buClr>
              <a:buFont typeface="Arial" panose="020B0604020202020204" pitchFamily="34" charset="0"/>
              <a:buChar char="•"/>
            </a:pPr>
            <a:r>
              <a:rPr lang="en-IN" dirty="0"/>
              <a:t>In university, I could remember new words, while doing my everyday tasks</a:t>
            </a:r>
          </a:p>
          <a:p>
            <a:pPr marL="285750" indent="-285750">
              <a:buClr>
                <a:schemeClr val="bg1"/>
              </a:buClr>
              <a:buFont typeface="Arial" panose="020B0604020202020204" pitchFamily="34" charset="0"/>
              <a:buChar char="•"/>
            </a:pPr>
            <a:endParaRPr lang="en-IN" dirty="0"/>
          </a:p>
        </p:txBody>
      </p:sp>
      <p:sp>
        <p:nvSpPr>
          <p:cNvPr id="27" name="Flowchart: Alternate Process 26">
            <a:extLst>
              <a:ext uri="{FF2B5EF4-FFF2-40B4-BE49-F238E27FC236}">
                <a16:creationId xmlns:a16="http://schemas.microsoft.com/office/drawing/2014/main" id="{9047913D-714C-4F8B-9003-ADCE76EAB760}"/>
              </a:ext>
            </a:extLst>
          </p:cNvPr>
          <p:cNvSpPr/>
          <p:nvPr/>
        </p:nvSpPr>
        <p:spPr>
          <a:xfrm>
            <a:off x="8143973" y="2212930"/>
            <a:ext cx="3413475" cy="4265111"/>
          </a:xfrm>
          <a:prstGeom prst="flowChartAlternateProcess">
            <a:avLst/>
          </a:prstGeom>
          <a:gradFill>
            <a:gsLst>
              <a:gs pos="0">
                <a:srgbClr val="4AD499"/>
              </a:gs>
              <a:gs pos="50000">
                <a:schemeClr val="accent2">
                  <a:tint val="98000"/>
                  <a:shade val="100000"/>
                  <a:satMod val="100000"/>
                  <a:lumMod val="100000"/>
                </a:schemeClr>
              </a:gs>
              <a:gs pos="100000">
                <a:schemeClr val="accent2">
                  <a:shade val="72000"/>
                  <a:satMod val="120000"/>
                  <a:lumMod val="100000"/>
                </a:schemeClr>
              </a:gs>
            </a:gsLst>
          </a:gradFill>
        </p:spPr>
        <p:style>
          <a:lnRef idx="0">
            <a:schemeClr val="accent2"/>
          </a:lnRef>
          <a:fillRef idx="3">
            <a:schemeClr val="accent2"/>
          </a:fillRef>
          <a:effectRef idx="3">
            <a:schemeClr val="accent2"/>
          </a:effectRef>
          <a:fontRef idx="minor">
            <a:schemeClr val="lt1"/>
          </a:fontRef>
        </p:style>
        <p:txBody>
          <a:bodyPr wrap="square" rtlCol="0">
            <a:noAutofit/>
          </a:bodyPr>
          <a:lstStyle/>
          <a:p>
            <a:pPr marL="285750" indent="-285750">
              <a:buFont typeface="Arial" panose="020B0604020202020204" pitchFamily="34" charset="0"/>
              <a:buChar char="•"/>
            </a:pPr>
            <a:r>
              <a:rPr lang="en-IN" dirty="0"/>
              <a:t>learn throughout the day and try not to allow too much time to pass between</a:t>
            </a:r>
          </a:p>
          <a:p>
            <a:r>
              <a:rPr lang="en-IN" dirty="0"/>
              <a:t>     sessions</a:t>
            </a:r>
          </a:p>
          <a:p>
            <a:pPr marL="285750" indent="-285750">
              <a:buFont typeface="Arial" panose="020B0604020202020204" pitchFamily="34" charset="0"/>
              <a:buChar char="•"/>
            </a:pPr>
            <a:r>
              <a:rPr lang="en-IN" dirty="0"/>
              <a:t>App has a good quality as well as quantity of content</a:t>
            </a:r>
          </a:p>
          <a:p>
            <a:pPr marL="285750" indent="-285750">
              <a:buFont typeface="Arial" panose="020B0604020202020204" pitchFamily="34" charset="0"/>
              <a:buChar char="•"/>
            </a:pPr>
            <a:r>
              <a:rPr lang="en-IN" dirty="0"/>
              <a:t>I would love the vocabulary learning app to be more in the form of an educational</a:t>
            </a:r>
          </a:p>
          <a:p>
            <a:r>
              <a:rPr lang="en-IN" dirty="0"/>
              <a:t>     game</a:t>
            </a:r>
          </a:p>
        </p:txBody>
      </p:sp>
      <p:cxnSp>
        <p:nvCxnSpPr>
          <p:cNvPr id="29" name="Straight Connector 28">
            <a:extLst>
              <a:ext uri="{FF2B5EF4-FFF2-40B4-BE49-F238E27FC236}">
                <a16:creationId xmlns:a16="http://schemas.microsoft.com/office/drawing/2014/main" id="{6A9383CF-0D47-4DF5-BD96-29CD72837406}"/>
              </a:ext>
            </a:extLst>
          </p:cNvPr>
          <p:cNvCxnSpPr>
            <a:cxnSpLocks/>
          </p:cNvCxnSpPr>
          <p:nvPr/>
        </p:nvCxnSpPr>
        <p:spPr>
          <a:xfrm>
            <a:off x="2341290" y="1829207"/>
            <a:ext cx="0" cy="350060"/>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88150BB5-3A71-488B-A7A3-02E183958BD5}"/>
              </a:ext>
            </a:extLst>
          </p:cNvPr>
          <p:cNvCxnSpPr>
            <a:cxnSpLocks/>
          </p:cNvCxnSpPr>
          <p:nvPr/>
        </p:nvCxnSpPr>
        <p:spPr>
          <a:xfrm>
            <a:off x="9850710" y="1902101"/>
            <a:ext cx="0" cy="338332"/>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DFE08F40-9FCA-4844-B2A2-8D39E270024B}"/>
              </a:ext>
            </a:extLst>
          </p:cNvPr>
          <p:cNvCxnSpPr>
            <a:cxnSpLocks/>
          </p:cNvCxnSpPr>
          <p:nvPr/>
        </p:nvCxnSpPr>
        <p:spPr>
          <a:xfrm>
            <a:off x="6096000" y="1887314"/>
            <a:ext cx="0" cy="338332"/>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Title 1">
            <a:extLst>
              <a:ext uri="{FF2B5EF4-FFF2-40B4-BE49-F238E27FC236}">
                <a16:creationId xmlns:a16="http://schemas.microsoft.com/office/drawing/2014/main" id="{48960111-D181-4F86-8FE4-A174207C1BC7}"/>
              </a:ext>
            </a:extLst>
          </p:cNvPr>
          <p:cNvSpPr txBox="1">
            <a:spLocks/>
          </p:cNvSpPr>
          <p:nvPr/>
        </p:nvSpPr>
        <p:spPr>
          <a:xfrm>
            <a:off x="913775" y="355472"/>
            <a:ext cx="10364451" cy="55952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dirty="0"/>
              <a:t> INTERVIEWE - Marika</a:t>
            </a:r>
          </a:p>
        </p:txBody>
      </p:sp>
    </p:spTree>
    <p:extLst>
      <p:ext uri="{BB962C8B-B14F-4D97-AF65-F5344CB8AC3E}">
        <p14:creationId xmlns:p14="http://schemas.microsoft.com/office/powerpoint/2010/main" val="13860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5D40AB-096E-45D6-B972-A52DA6CF153D}"/>
              </a:ext>
            </a:extLst>
          </p:cNvPr>
          <p:cNvSpPr txBox="1">
            <a:spLocks/>
          </p:cNvSpPr>
          <p:nvPr/>
        </p:nvSpPr>
        <p:spPr>
          <a:xfrm>
            <a:off x="913775" y="355472"/>
            <a:ext cx="10364451" cy="55952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dirty="0"/>
              <a:t> INTERVIEWE - Marika</a:t>
            </a:r>
          </a:p>
        </p:txBody>
      </p:sp>
      <p:sp>
        <p:nvSpPr>
          <p:cNvPr id="8" name="Rectangle 7">
            <a:extLst>
              <a:ext uri="{FF2B5EF4-FFF2-40B4-BE49-F238E27FC236}">
                <a16:creationId xmlns:a16="http://schemas.microsoft.com/office/drawing/2014/main" id="{F5D1086C-503B-4DDA-841D-0A55D1A7E49A}"/>
              </a:ext>
            </a:extLst>
          </p:cNvPr>
          <p:cNvSpPr/>
          <p:nvPr/>
        </p:nvSpPr>
        <p:spPr>
          <a:xfrm>
            <a:off x="218161" y="3989203"/>
            <a:ext cx="11232297" cy="1477328"/>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Q3. When last time you tried to learn new language ? Do you think the Vocabulary learning is first step to start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learning new language?</a:t>
            </a:r>
          </a:p>
          <a:p>
            <a:pPr lvl="1"/>
            <a:r>
              <a:rPr lang="en-IN" dirty="0">
                <a:latin typeface="Times New Roman" panose="02020603050405020304" pitchFamily="18" charset="0"/>
                <a:cs typeface="Times New Roman" panose="02020603050405020304" pitchFamily="18" charset="0"/>
              </a:rPr>
              <a:t>I always try to learn German since schooling but when I was move to my boyfriends place and stared living together then I actively need to learn it. Yes off course the Vocabulary learning is first step to start learning new language</a:t>
            </a:r>
          </a:p>
        </p:txBody>
      </p:sp>
      <p:sp>
        <p:nvSpPr>
          <p:cNvPr id="12" name="Rectangle 11">
            <a:extLst>
              <a:ext uri="{FF2B5EF4-FFF2-40B4-BE49-F238E27FC236}">
                <a16:creationId xmlns:a16="http://schemas.microsoft.com/office/drawing/2014/main" id="{FB51D14C-4CBE-4A93-8FCF-FBE2681B24D5}"/>
              </a:ext>
            </a:extLst>
          </p:cNvPr>
          <p:cNvSpPr/>
          <p:nvPr/>
        </p:nvSpPr>
        <p:spPr>
          <a:xfrm>
            <a:off x="218161" y="2290999"/>
            <a:ext cx="11755679" cy="1477328"/>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Q2. What do you think about learning foreign languages? What do you like most about it?</a:t>
            </a:r>
          </a:p>
          <a:p>
            <a:pPr lvl="1"/>
            <a:r>
              <a:rPr lang="en-IN" dirty="0">
                <a:latin typeface="Times New Roman" panose="02020603050405020304" pitchFamily="18" charset="0"/>
                <a:cs typeface="Times New Roman" panose="02020603050405020304" pitchFamily="18" charset="0"/>
              </a:rPr>
              <a:t>I speaks English and my mother tongue. My boyfriend is German, He also speaks English. We communicate with each other in English. But from my boyfriend’s family not everyone able to speak English. So, now I stared learning German.</a:t>
            </a:r>
          </a:p>
          <a:p>
            <a:pPr lvl="1"/>
            <a:r>
              <a:rPr lang="en-IN" dirty="0">
                <a:latin typeface="Times New Roman" panose="02020603050405020304" pitchFamily="18" charset="0"/>
                <a:cs typeface="Times New Roman" panose="02020603050405020304" pitchFamily="18" charset="0"/>
              </a:rPr>
              <a:t>While learning new language, It will keep you engaging to learn new vocabulary. I Think this is best quality to learn new foreign.</a:t>
            </a:r>
          </a:p>
        </p:txBody>
      </p:sp>
      <p:sp>
        <p:nvSpPr>
          <p:cNvPr id="13" name="Rectangle 12">
            <a:extLst>
              <a:ext uri="{FF2B5EF4-FFF2-40B4-BE49-F238E27FC236}">
                <a16:creationId xmlns:a16="http://schemas.microsoft.com/office/drawing/2014/main" id="{CC386878-4E8F-4ECA-A4D6-B28C0915B58D}"/>
              </a:ext>
            </a:extLst>
          </p:cNvPr>
          <p:cNvSpPr/>
          <p:nvPr/>
        </p:nvSpPr>
        <p:spPr>
          <a:xfrm>
            <a:off x="218161" y="5687408"/>
            <a:ext cx="10992228"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Q4 Which method you prefer to learn new vocabulary?</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Always I prefer to carry pocket size dictionary to find meaning. But I know It is not so practical always.</a:t>
            </a:r>
          </a:p>
        </p:txBody>
      </p:sp>
      <p:sp>
        <p:nvSpPr>
          <p:cNvPr id="14" name="Rectangle 13">
            <a:extLst>
              <a:ext uri="{FF2B5EF4-FFF2-40B4-BE49-F238E27FC236}">
                <a16:creationId xmlns:a16="http://schemas.microsoft.com/office/drawing/2014/main" id="{BEA07D0D-8AED-4C8C-BE81-0BBBD2B70A23}"/>
              </a:ext>
            </a:extLst>
          </p:cNvPr>
          <p:cNvSpPr/>
          <p:nvPr/>
        </p:nvSpPr>
        <p:spPr>
          <a:xfrm>
            <a:off x="218161" y="1423792"/>
            <a:ext cx="7083468"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Q1. Are you a Student or Professional or House maker?</a:t>
            </a:r>
          </a:p>
          <a:p>
            <a:pPr lvl="1"/>
            <a:r>
              <a:rPr lang="en-IN" dirty="0">
                <a:latin typeface="Times New Roman" panose="02020603050405020304" pitchFamily="18" charset="0"/>
                <a:cs typeface="Times New Roman" panose="02020603050405020304" pitchFamily="18" charset="0"/>
              </a:rPr>
              <a:t>I am Economic student. Based in Slovakia. </a:t>
            </a:r>
          </a:p>
        </p:txBody>
      </p:sp>
    </p:spTree>
    <p:extLst>
      <p:ext uri="{BB962C8B-B14F-4D97-AF65-F5344CB8AC3E}">
        <p14:creationId xmlns:p14="http://schemas.microsoft.com/office/powerpoint/2010/main" val="240593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65D40AB-096E-45D6-B972-A52DA6CF153D}"/>
              </a:ext>
            </a:extLst>
          </p:cNvPr>
          <p:cNvSpPr txBox="1">
            <a:spLocks/>
          </p:cNvSpPr>
          <p:nvPr/>
        </p:nvSpPr>
        <p:spPr>
          <a:xfrm>
            <a:off x="913775" y="355472"/>
            <a:ext cx="10364451" cy="55952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dirty="0"/>
              <a:t> INTERVIEWE - Marika</a:t>
            </a:r>
          </a:p>
        </p:txBody>
      </p:sp>
      <p:sp>
        <p:nvSpPr>
          <p:cNvPr id="15" name="Rectangle 14">
            <a:extLst>
              <a:ext uri="{FF2B5EF4-FFF2-40B4-BE49-F238E27FC236}">
                <a16:creationId xmlns:a16="http://schemas.microsoft.com/office/drawing/2014/main" id="{58E7E34F-0E76-441D-9D18-F17356A436FC}"/>
              </a:ext>
            </a:extLst>
          </p:cNvPr>
          <p:cNvSpPr/>
          <p:nvPr/>
        </p:nvSpPr>
        <p:spPr>
          <a:xfrm>
            <a:off x="291219" y="1515059"/>
            <a:ext cx="11302664"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Q5. Have you tried learning Vocabulary using Apps, Which are specially design to learn vocabulary?  Which one?</a:t>
            </a:r>
          </a:p>
          <a:p>
            <a:pPr lvl="1"/>
            <a:r>
              <a:rPr lang="en-IN" dirty="0">
                <a:latin typeface="Times New Roman" panose="02020603050405020304" pitchFamily="18" charset="0"/>
                <a:cs typeface="Times New Roman" panose="02020603050405020304" pitchFamily="18" charset="0"/>
              </a:rPr>
              <a:t>I use “Der, Die Das” app in my mobile. I find difficulty in the appropriate article in German, so it help in learning.</a:t>
            </a:r>
          </a:p>
        </p:txBody>
      </p:sp>
      <p:sp>
        <p:nvSpPr>
          <p:cNvPr id="16" name="Rectangle 15">
            <a:extLst>
              <a:ext uri="{FF2B5EF4-FFF2-40B4-BE49-F238E27FC236}">
                <a16:creationId xmlns:a16="http://schemas.microsoft.com/office/drawing/2014/main" id="{7F1272A4-70AB-4F81-BCCE-A730BBFCA00C}"/>
              </a:ext>
            </a:extLst>
          </p:cNvPr>
          <p:cNvSpPr/>
          <p:nvPr/>
        </p:nvSpPr>
        <p:spPr>
          <a:xfrm>
            <a:off x="291219" y="2570482"/>
            <a:ext cx="11609563"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Q6. Would you please tell your experience of learning vocabulary with apps</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It is easy to use, it has its own dictionary with very good explanation and it practical to use any where even in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Public transports.</a:t>
            </a:r>
          </a:p>
        </p:txBody>
      </p:sp>
      <p:sp>
        <p:nvSpPr>
          <p:cNvPr id="17" name="Rectangle 16">
            <a:extLst>
              <a:ext uri="{FF2B5EF4-FFF2-40B4-BE49-F238E27FC236}">
                <a16:creationId xmlns:a16="http://schemas.microsoft.com/office/drawing/2014/main" id="{3D2CE21B-E5A8-4511-B2AB-AEF465B732CE}"/>
              </a:ext>
            </a:extLst>
          </p:cNvPr>
          <p:cNvSpPr/>
          <p:nvPr/>
        </p:nvSpPr>
        <p:spPr>
          <a:xfrm>
            <a:off x="291219" y="3902904"/>
            <a:ext cx="10095974"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Q7. How much time do you spent with these learning apps daily?</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 know, I have to learn fast but I am able to spent less than one hrs with this learning app.</a:t>
            </a:r>
          </a:p>
        </p:txBody>
      </p:sp>
      <p:sp>
        <p:nvSpPr>
          <p:cNvPr id="18" name="Rectangle 17">
            <a:extLst>
              <a:ext uri="{FF2B5EF4-FFF2-40B4-BE49-F238E27FC236}">
                <a16:creationId xmlns:a16="http://schemas.microsoft.com/office/drawing/2014/main" id="{EC2E2DBD-C274-475F-823C-D46E664DEE6F}"/>
              </a:ext>
            </a:extLst>
          </p:cNvPr>
          <p:cNvSpPr/>
          <p:nvPr/>
        </p:nvSpPr>
        <p:spPr>
          <a:xfrm>
            <a:off x="291219" y="4958327"/>
            <a:ext cx="11323525"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Q8.  If you want to make change in your currently using apps, What will be?</a:t>
            </a:r>
          </a:p>
          <a:p>
            <a:pPr lvl="1"/>
            <a:r>
              <a:rPr lang="en-IN" dirty="0">
                <a:latin typeface="Times New Roman" panose="02020603050405020304" pitchFamily="18" charset="0"/>
                <a:cs typeface="Times New Roman" panose="02020603050405020304" pitchFamily="18" charset="0"/>
              </a:rPr>
              <a:t>It has very fixed structure of learning. I would like to add some more features like Drag and drop item, Match the correct pair, and more graphical.</a:t>
            </a:r>
          </a:p>
        </p:txBody>
      </p:sp>
    </p:spTree>
    <p:extLst>
      <p:ext uri="{BB962C8B-B14F-4D97-AF65-F5344CB8AC3E}">
        <p14:creationId xmlns:p14="http://schemas.microsoft.com/office/powerpoint/2010/main" val="410777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BA7DF2F-7D94-4A4F-814A-9C8F2E5C6B03}"/>
              </a:ext>
            </a:extLst>
          </p:cNvPr>
          <p:cNvGrpSpPr/>
          <p:nvPr/>
        </p:nvGrpSpPr>
        <p:grpSpPr>
          <a:xfrm>
            <a:off x="9135394" y="1335067"/>
            <a:ext cx="1430632" cy="400110"/>
            <a:chOff x="9037529" y="1600841"/>
            <a:chExt cx="1430632" cy="400110"/>
          </a:xfrm>
        </p:grpSpPr>
        <p:sp>
          <p:nvSpPr>
            <p:cNvPr id="11" name="TextBox 10">
              <a:extLst>
                <a:ext uri="{FF2B5EF4-FFF2-40B4-BE49-F238E27FC236}">
                  <a16:creationId xmlns:a16="http://schemas.microsoft.com/office/drawing/2014/main" id="{7ED12DBF-6494-40A9-8E44-BE01C65F0220}"/>
                </a:ext>
              </a:extLst>
            </p:cNvPr>
            <p:cNvSpPr txBox="1"/>
            <p:nvPr/>
          </p:nvSpPr>
          <p:spPr>
            <a:xfrm>
              <a:off x="9479537" y="1600841"/>
              <a:ext cx="988624"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Feeling</a:t>
              </a:r>
            </a:p>
          </p:txBody>
        </p:sp>
        <p:sp>
          <p:nvSpPr>
            <p:cNvPr id="13" name="Heart 12">
              <a:extLst>
                <a:ext uri="{FF2B5EF4-FFF2-40B4-BE49-F238E27FC236}">
                  <a16:creationId xmlns:a16="http://schemas.microsoft.com/office/drawing/2014/main" id="{546A4E0A-F07F-44B7-8942-570DB41A3D32}"/>
                </a:ext>
              </a:extLst>
            </p:cNvPr>
            <p:cNvSpPr/>
            <p:nvPr/>
          </p:nvSpPr>
          <p:spPr>
            <a:xfrm>
              <a:off x="9037529" y="1637096"/>
              <a:ext cx="352800" cy="327600"/>
            </a:xfrm>
            <a:prstGeom prst="hear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a:extLst>
              <a:ext uri="{FF2B5EF4-FFF2-40B4-BE49-F238E27FC236}">
                <a16:creationId xmlns:a16="http://schemas.microsoft.com/office/drawing/2014/main" id="{05A82CCD-7A91-4984-B33D-2AE23D53A919}"/>
              </a:ext>
            </a:extLst>
          </p:cNvPr>
          <p:cNvGrpSpPr/>
          <p:nvPr/>
        </p:nvGrpSpPr>
        <p:grpSpPr>
          <a:xfrm>
            <a:off x="5262497" y="1335067"/>
            <a:ext cx="1667006" cy="400110"/>
            <a:chOff x="5085567" y="1454064"/>
            <a:chExt cx="1667006" cy="400110"/>
          </a:xfrm>
        </p:grpSpPr>
        <p:sp>
          <p:nvSpPr>
            <p:cNvPr id="10" name="TextBox 9">
              <a:extLst>
                <a:ext uri="{FF2B5EF4-FFF2-40B4-BE49-F238E27FC236}">
                  <a16:creationId xmlns:a16="http://schemas.microsoft.com/office/drawing/2014/main" id="{523679BA-95DE-4F82-B2CE-7CB944583DF4}"/>
                </a:ext>
              </a:extLst>
            </p:cNvPr>
            <p:cNvSpPr txBox="1"/>
            <p:nvPr/>
          </p:nvSpPr>
          <p:spPr>
            <a:xfrm>
              <a:off x="5480139" y="1454064"/>
              <a:ext cx="1272434"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 Thinking</a:t>
              </a:r>
            </a:p>
          </p:txBody>
        </p:sp>
        <p:sp>
          <p:nvSpPr>
            <p:cNvPr id="14" name="Thought Bubble: Cloud 13">
              <a:extLst>
                <a:ext uri="{FF2B5EF4-FFF2-40B4-BE49-F238E27FC236}">
                  <a16:creationId xmlns:a16="http://schemas.microsoft.com/office/drawing/2014/main" id="{87F29B6F-0047-4049-98B2-ED83145807E3}"/>
                </a:ext>
              </a:extLst>
            </p:cNvPr>
            <p:cNvSpPr/>
            <p:nvPr/>
          </p:nvSpPr>
          <p:spPr>
            <a:xfrm>
              <a:off x="5085567" y="1462415"/>
              <a:ext cx="350729" cy="383409"/>
            </a:xfrm>
            <a:prstGeom prst="cloudCallout">
              <a:avLst>
                <a:gd name="adj1" fmla="val -43442"/>
                <a:gd name="adj2" fmla="val 168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22D76E32-E039-45FC-AA86-BD76AD8CDD94}"/>
              </a:ext>
            </a:extLst>
          </p:cNvPr>
          <p:cNvGrpSpPr/>
          <p:nvPr/>
        </p:nvGrpSpPr>
        <p:grpSpPr>
          <a:xfrm>
            <a:off x="1564676" y="1335067"/>
            <a:ext cx="1553228" cy="400110"/>
            <a:chOff x="1459281" y="1503124"/>
            <a:chExt cx="1553228" cy="400110"/>
          </a:xfrm>
        </p:grpSpPr>
        <p:sp>
          <p:nvSpPr>
            <p:cNvPr id="9" name="TextBox 8">
              <a:extLst>
                <a:ext uri="{FF2B5EF4-FFF2-40B4-BE49-F238E27FC236}">
                  <a16:creationId xmlns:a16="http://schemas.microsoft.com/office/drawing/2014/main" id="{33DE0F30-ACE3-49FB-B9B6-A1C4E14DCEFB}"/>
                </a:ext>
              </a:extLst>
            </p:cNvPr>
            <p:cNvSpPr txBox="1"/>
            <p:nvPr/>
          </p:nvSpPr>
          <p:spPr>
            <a:xfrm>
              <a:off x="1954058" y="1503124"/>
              <a:ext cx="1058451"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Doing</a:t>
              </a:r>
            </a:p>
          </p:txBody>
        </p:sp>
        <p:sp>
          <p:nvSpPr>
            <p:cNvPr id="17" name="TextBox 16">
              <a:extLst>
                <a:ext uri="{FF2B5EF4-FFF2-40B4-BE49-F238E27FC236}">
                  <a16:creationId xmlns:a16="http://schemas.microsoft.com/office/drawing/2014/main" id="{33B64C72-D156-4470-A903-6F02E2061149}"/>
                </a:ext>
              </a:extLst>
            </p:cNvPr>
            <p:cNvSpPr txBox="1"/>
            <p:nvPr/>
          </p:nvSpPr>
          <p:spPr>
            <a:xfrm>
              <a:off x="1459281" y="1518513"/>
              <a:ext cx="494777" cy="36933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19050">
              <a:solidFill>
                <a:srgbClr val="FFC000"/>
              </a:solidFill>
            </a:ln>
          </p:spPr>
          <p:txBody>
            <a:bodyPr wrap="square" rtlCol="0">
              <a:spAutoFit/>
            </a:bodyPr>
            <a:lstStyle/>
            <a:p>
              <a:r>
                <a:rPr lang="en-IN" sz="700" b="1" dirty="0">
                  <a:latin typeface="Times New Roman" panose="02020603050405020304" pitchFamily="18" charset="0"/>
                  <a:cs typeface="Times New Roman" panose="02020603050405020304" pitchFamily="18" charset="0"/>
                </a:rPr>
                <a:t>XYZ</a:t>
              </a:r>
              <a:r>
                <a:rPr lang="en-IN" dirty="0"/>
                <a:t>..</a:t>
              </a:r>
            </a:p>
          </p:txBody>
        </p:sp>
      </p:grpSp>
      <p:sp>
        <p:nvSpPr>
          <p:cNvPr id="19" name="Flowchart: Alternate Process 18">
            <a:extLst>
              <a:ext uri="{FF2B5EF4-FFF2-40B4-BE49-F238E27FC236}">
                <a16:creationId xmlns:a16="http://schemas.microsoft.com/office/drawing/2014/main" id="{8E97DD9A-33F5-474F-A5B6-003D4D6F68AE}"/>
              </a:ext>
            </a:extLst>
          </p:cNvPr>
          <p:cNvSpPr/>
          <p:nvPr/>
        </p:nvSpPr>
        <p:spPr>
          <a:xfrm>
            <a:off x="634552" y="2179267"/>
            <a:ext cx="3413475" cy="4265111"/>
          </a:xfrm>
          <a:prstGeom prst="flowChartAlternateProcess">
            <a:avLst/>
          </a:prstGeom>
          <a:gradFill>
            <a:gsLst>
              <a:gs pos="0">
                <a:srgbClr val="4AD499"/>
              </a:gs>
              <a:gs pos="50000">
                <a:schemeClr val="accent2">
                  <a:tint val="98000"/>
                  <a:shade val="100000"/>
                  <a:satMod val="100000"/>
                  <a:lumMod val="100000"/>
                </a:schemeClr>
              </a:gs>
              <a:gs pos="100000">
                <a:schemeClr val="accent2">
                  <a:shade val="72000"/>
                  <a:satMod val="120000"/>
                  <a:lumMod val="100000"/>
                </a:schemeClr>
              </a:gs>
            </a:gsLst>
          </a:gradFill>
        </p:spPr>
        <p:style>
          <a:lnRef idx="0">
            <a:schemeClr val="accent2"/>
          </a:lnRef>
          <a:fillRef idx="3">
            <a:schemeClr val="accent2"/>
          </a:fillRef>
          <a:effectRef idx="3">
            <a:schemeClr val="accent2"/>
          </a:effectRef>
          <a:fontRef idx="minor">
            <a:schemeClr val="lt1"/>
          </a:fontRef>
        </p:style>
        <p:txBody>
          <a:bodyPr wrap="square" rtlCol="0">
            <a:noAutofit/>
          </a:bodyPr>
          <a:lstStyle/>
          <a:p>
            <a:pPr marL="285750" indent="-285750">
              <a:buFont typeface="Arial" panose="020B0604020202020204" pitchFamily="34" charset="0"/>
              <a:buChar char="•"/>
            </a:pPr>
            <a:r>
              <a:rPr lang="en-IN" dirty="0"/>
              <a:t>I am learning French for my hobby purpose</a:t>
            </a:r>
          </a:p>
          <a:p>
            <a:r>
              <a:rPr lang="en-IN" dirty="0"/>
              <a:t>•   I use so many app to learn </a:t>
            </a:r>
            <a:br>
              <a:rPr lang="en-IN" dirty="0"/>
            </a:br>
            <a:r>
              <a:rPr lang="en-IN" dirty="0"/>
              <a:t>    Vocabulary</a:t>
            </a:r>
          </a:p>
          <a:p>
            <a:r>
              <a:rPr lang="en-IN" dirty="0"/>
              <a:t>•   Try to use all possible </a:t>
            </a:r>
            <a:br>
              <a:rPr lang="en-IN" dirty="0"/>
            </a:br>
            <a:r>
              <a:rPr lang="en-IN" dirty="0"/>
              <a:t>     technology to learn new </a:t>
            </a:r>
            <a:br>
              <a:rPr lang="en-IN" dirty="0"/>
            </a:br>
            <a:r>
              <a:rPr lang="en-IN" dirty="0"/>
              <a:t>     language or vocabulary</a:t>
            </a:r>
          </a:p>
          <a:p>
            <a:r>
              <a:rPr lang="en-IN" dirty="0"/>
              <a:t>•   I use translating apps, to </a:t>
            </a:r>
            <a:br>
              <a:rPr lang="en-IN" dirty="0"/>
            </a:br>
            <a:r>
              <a:rPr lang="en-IN" dirty="0"/>
              <a:t>    translate and get the  </a:t>
            </a:r>
            <a:br>
              <a:rPr lang="en-IN" dirty="0"/>
            </a:br>
            <a:r>
              <a:rPr lang="en-IN" dirty="0"/>
              <a:t>    meaning </a:t>
            </a:r>
          </a:p>
          <a:p>
            <a:pPr marL="285750" indent="-285750">
              <a:buFont typeface="Arial" panose="020B0604020202020204" pitchFamily="34" charset="0"/>
              <a:buChar char="•"/>
            </a:pPr>
            <a:r>
              <a:rPr lang="en-IN" dirty="0"/>
              <a:t>I am currently using more than 5 mobile apps for vocabulary learning</a:t>
            </a:r>
          </a:p>
        </p:txBody>
      </p:sp>
      <p:sp>
        <p:nvSpPr>
          <p:cNvPr id="26" name="Flowchart: Alternate Process 25">
            <a:extLst>
              <a:ext uri="{FF2B5EF4-FFF2-40B4-BE49-F238E27FC236}">
                <a16:creationId xmlns:a16="http://schemas.microsoft.com/office/drawing/2014/main" id="{EE8FD4B9-EED2-4C5B-B7C2-C2B969511B66}"/>
              </a:ext>
            </a:extLst>
          </p:cNvPr>
          <p:cNvSpPr/>
          <p:nvPr/>
        </p:nvSpPr>
        <p:spPr>
          <a:xfrm>
            <a:off x="4389262" y="2192508"/>
            <a:ext cx="3413475" cy="4265111"/>
          </a:xfrm>
          <a:prstGeom prst="flowChartAlternateProcess">
            <a:avLst/>
          </a:prstGeom>
          <a:gradFill>
            <a:gsLst>
              <a:gs pos="0">
                <a:srgbClr val="4AD499"/>
              </a:gs>
              <a:gs pos="50000">
                <a:schemeClr val="accent2">
                  <a:tint val="98000"/>
                  <a:shade val="100000"/>
                  <a:satMod val="100000"/>
                  <a:lumMod val="100000"/>
                </a:schemeClr>
              </a:gs>
              <a:gs pos="100000">
                <a:schemeClr val="accent2">
                  <a:shade val="72000"/>
                  <a:satMod val="120000"/>
                  <a:lumMod val="100000"/>
                </a:schemeClr>
              </a:gs>
            </a:gsLst>
          </a:gradFill>
        </p:spPr>
        <p:style>
          <a:lnRef idx="0">
            <a:schemeClr val="accent2"/>
          </a:lnRef>
          <a:fillRef idx="3">
            <a:schemeClr val="accent2"/>
          </a:fillRef>
          <a:effectRef idx="3">
            <a:schemeClr val="accent2"/>
          </a:effectRef>
          <a:fontRef idx="minor">
            <a:schemeClr val="lt1"/>
          </a:fontRef>
        </p:style>
        <p:txBody>
          <a:bodyPr wrap="square" rtlCol="0">
            <a:noAutofit/>
          </a:bodyPr>
          <a:lstStyle/>
          <a:p>
            <a:pPr marL="285750" indent="-285750">
              <a:buFont typeface="Arial" panose="020B0604020202020204" pitchFamily="34" charset="0"/>
              <a:buChar char="•"/>
            </a:pPr>
            <a:r>
              <a:rPr lang="en-IN" dirty="0"/>
              <a:t>Vocabulary learning is useful to keeps your brain young. Also helps to survive in foreign countries</a:t>
            </a:r>
          </a:p>
          <a:p>
            <a:pPr marL="285750" indent="-285750">
              <a:buFont typeface="Arial" panose="020B0604020202020204" pitchFamily="34" charset="0"/>
              <a:buChar char="•"/>
            </a:pPr>
            <a:r>
              <a:rPr lang="en-IN" dirty="0"/>
              <a:t>With a foreign language,</a:t>
            </a:r>
          </a:p>
          <a:p>
            <a:r>
              <a:rPr lang="en-IN" dirty="0"/>
              <a:t>     I think having a rich </a:t>
            </a:r>
            <a:br>
              <a:rPr lang="en-IN" dirty="0"/>
            </a:br>
            <a:r>
              <a:rPr lang="en-IN" dirty="0"/>
              <a:t>     vocabulary is very</a:t>
            </a:r>
          </a:p>
          <a:p>
            <a:r>
              <a:rPr lang="en-IN" dirty="0"/>
              <a:t>     important.</a:t>
            </a:r>
          </a:p>
          <a:p>
            <a:r>
              <a:rPr lang="en-IN" dirty="0"/>
              <a:t>•  Practice, Practice and </a:t>
            </a:r>
            <a:br>
              <a:rPr lang="en-IN" dirty="0"/>
            </a:br>
            <a:r>
              <a:rPr lang="en-IN" dirty="0"/>
              <a:t>   practice is so important to </a:t>
            </a:r>
            <a:br>
              <a:rPr lang="en-IN" dirty="0"/>
            </a:br>
            <a:r>
              <a:rPr lang="en-IN" dirty="0"/>
              <a:t>   learn and memorise the </a:t>
            </a:r>
            <a:br>
              <a:rPr lang="en-IN" dirty="0"/>
            </a:br>
            <a:r>
              <a:rPr lang="en-IN" dirty="0"/>
              <a:t>   vocabulary</a:t>
            </a:r>
          </a:p>
        </p:txBody>
      </p:sp>
      <p:sp>
        <p:nvSpPr>
          <p:cNvPr id="27" name="Flowchart: Alternate Process 26">
            <a:extLst>
              <a:ext uri="{FF2B5EF4-FFF2-40B4-BE49-F238E27FC236}">
                <a16:creationId xmlns:a16="http://schemas.microsoft.com/office/drawing/2014/main" id="{9047913D-714C-4F8B-9003-ADCE76EAB760}"/>
              </a:ext>
            </a:extLst>
          </p:cNvPr>
          <p:cNvSpPr/>
          <p:nvPr/>
        </p:nvSpPr>
        <p:spPr>
          <a:xfrm>
            <a:off x="8143973" y="2212930"/>
            <a:ext cx="3413475" cy="4265111"/>
          </a:xfrm>
          <a:prstGeom prst="flowChartAlternateProcess">
            <a:avLst/>
          </a:prstGeom>
          <a:gradFill>
            <a:gsLst>
              <a:gs pos="0">
                <a:srgbClr val="4AD499"/>
              </a:gs>
              <a:gs pos="50000">
                <a:schemeClr val="accent2">
                  <a:tint val="98000"/>
                  <a:shade val="100000"/>
                  <a:satMod val="100000"/>
                  <a:lumMod val="100000"/>
                </a:schemeClr>
              </a:gs>
              <a:gs pos="100000">
                <a:schemeClr val="accent2">
                  <a:shade val="72000"/>
                  <a:satMod val="120000"/>
                  <a:lumMod val="100000"/>
                </a:schemeClr>
              </a:gs>
            </a:gsLst>
          </a:gradFill>
        </p:spPr>
        <p:style>
          <a:lnRef idx="0">
            <a:schemeClr val="accent2"/>
          </a:lnRef>
          <a:fillRef idx="3">
            <a:schemeClr val="accent2"/>
          </a:fillRef>
          <a:effectRef idx="3">
            <a:schemeClr val="accent2"/>
          </a:effectRef>
          <a:fontRef idx="minor">
            <a:schemeClr val="lt1"/>
          </a:fontRef>
        </p:style>
        <p:txBody>
          <a:bodyPr wrap="square" rtlCol="0">
            <a:noAutofit/>
          </a:bodyPr>
          <a:lstStyle/>
          <a:p>
            <a:pPr marL="285750" indent="-285750">
              <a:buFont typeface="Arial" panose="020B0604020202020204" pitchFamily="34" charset="0"/>
              <a:buChar char="•"/>
            </a:pPr>
            <a:r>
              <a:rPr lang="en-IN" dirty="0"/>
              <a:t>I feel relaxed when I learn the vocabulary that know, I stated it as my hobby</a:t>
            </a:r>
          </a:p>
          <a:p>
            <a:pPr marL="285750" indent="-285750">
              <a:buFont typeface="Arial" panose="020B0604020202020204" pitchFamily="34" charset="0"/>
              <a:buChar char="•"/>
            </a:pPr>
            <a:r>
              <a:rPr lang="en-IN" dirty="0"/>
              <a:t>I feel bad If any app is not fulfilling its purpose and fails to qualify the users satisfaction</a:t>
            </a:r>
          </a:p>
        </p:txBody>
      </p:sp>
      <p:cxnSp>
        <p:nvCxnSpPr>
          <p:cNvPr id="29" name="Straight Connector 28">
            <a:extLst>
              <a:ext uri="{FF2B5EF4-FFF2-40B4-BE49-F238E27FC236}">
                <a16:creationId xmlns:a16="http://schemas.microsoft.com/office/drawing/2014/main" id="{6A9383CF-0D47-4DF5-BD96-29CD72837406}"/>
              </a:ext>
            </a:extLst>
          </p:cNvPr>
          <p:cNvCxnSpPr>
            <a:cxnSpLocks/>
          </p:cNvCxnSpPr>
          <p:nvPr/>
        </p:nvCxnSpPr>
        <p:spPr>
          <a:xfrm>
            <a:off x="2341290" y="1829207"/>
            <a:ext cx="0" cy="350060"/>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88150BB5-3A71-488B-A7A3-02E183958BD5}"/>
              </a:ext>
            </a:extLst>
          </p:cNvPr>
          <p:cNvCxnSpPr>
            <a:cxnSpLocks/>
          </p:cNvCxnSpPr>
          <p:nvPr/>
        </p:nvCxnSpPr>
        <p:spPr>
          <a:xfrm>
            <a:off x="9850710" y="1902101"/>
            <a:ext cx="0" cy="338332"/>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DFE08F40-9FCA-4844-B2A2-8D39E270024B}"/>
              </a:ext>
            </a:extLst>
          </p:cNvPr>
          <p:cNvCxnSpPr>
            <a:cxnSpLocks/>
          </p:cNvCxnSpPr>
          <p:nvPr/>
        </p:nvCxnSpPr>
        <p:spPr>
          <a:xfrm>
            <a:off x="6096000" y="1887314"/>
            <a:ext cx="0" cy="338332"/>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Title 1">
            <a:extLst>
              <a:ext uri="{FF2B5EF4-FFF2-40B4-BE49-F238E27FC236}">
                <a16:creationId xmlns:a16="http://schemas.microsoft.com/office/drawing/2014/main" id="{48960111-D181-4F86-8FE4-A174207C1BC7}"/>
              </a:ext>
            </a:extLst>
          </p:cNvPr>
          <p:cNvSpPr txBox="1">
            <a:spLocks/>
          </p:cNvSpPr>
          <p:nvPr/>
        </p:nvSpPr>
        <p:spPr>
          <a:xfrm>
            <a:off x="913775" y="355472"/>
            <a:ext cx="10364451" cy="55952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dirty="0"/>
              <a:t> INTERVIEWE - </a:t>
            </a:r>
            <a:r>
              <a:rPr lang="en-IN" b="1" dirty="0" err="1"/>
              <a:t>gOPAL</a:t>
            </a:r>
            <a:endParaRPr lang="en-IN" b="1" dirty="0"/>
          </a:p>
        </p:txBody>
      </p:sp>
    </p:spTree>
    <p:extLst>
      <p:ext uri="{BB962C8B-B14F-4D97-AF65-F5344CB8AC3E}">
        <p14:creationId xmlns:p14="http://schemas.microsoft.com/office/powerpoint/2010/main" val="33660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D1086C-503B-4DDA-841D-0A55D1A7E49A}"/>
              </a:ext>
            </a:extLst>
          </p:cNvPr>
          <p:cNvSpPr/>
          <p:nvPr/>
        </p:nvSpPr>
        <p:spPr>
          <a:xfrm>
            <a:off x="218161" y="4075274"/>
            <a:ext cx="11232297" cy="1200329"/>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Q3. When last time you tried to learn new language ? Do you think the Vocabulary learning is first step to start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learning new language?</a:t>
            </a:r>
          </a:p>
          <a:p>
            <a:pPr lvl="1"/>
            <a:r>
              <a:rPr lang="en-IN" dirty="0">
                <a:latin typeface="Times New Roman" panose="02020603050405020304" pitchFamily="18" charset="0"/>
                <a:cs typeface="Times New Roman" panose="02020603050405020304" pitchFamily="18" charset="0"/>
              </a:rPr>
              <a:t>For sure before six months, I was stared learning French language for my hobby purpose. Yes, learning new vocabulary would be considered as a first step, because if we have vocabulary we can easily communicate.</a:t>
            </a:r>
          </a:p>
        </p:txBody>
      </p:sp>
      <p:sp>
        <p:nvSpPr>
          <p:cNvPr id="12" name="Rectangle 11">
            <a:extLst>
              <a:ext uri="{FF2B5EF4-FFF2-40B4-BE49-F238E27FC236}">
                <a16:creationId xmlns:a16="http://schemas.microsoft.com/office/drawing/2014/main" id="{FB51D14C-4CBE-4A93-8FCF-FBE2681B24D5}"/>
              </a:ext>
            </a:extLst>
          </p:cNvPr>
          <p:cNvSpPr/>
          <p:nvPr/>
        </p:nvSpPr>
        <p:spPr>
          <a:xfrm>
            <a:off x="218161" y="2186141"/>
            <a:ext cx="11755679" cy="1477328"/>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Q2. What do you think about learning foreign languages?  What do you like most about it?</a:t>
            </a:r>
          </a:p>
          <a:p>
            <a:pPr lvl="1"/>
            <a:r>
              <a:rPr lang="en-IN" dirty="0">
                <a:latin typeface="Times New Roman" panose="02020603050405020304" pitchFamily="18" charset="0"/>
                <a:cs typeface="Times New Roman" panose="02020603050405020304" pitchFamily="18" charset="0"/>
              </a:rPr>
              <a:t>Foreign languages is very important to survives or to work with MNC. You can’t able to speak in your native language with your clients. Hindi is my native language but still I use to speak and work with English with my clients. The most important part is to learn pronunciation of new words in correct manner otherwise it means different. Learning new language means learning  vocabulary, it keep you busy to my mind and that’s best thing like about it.</a:t>
            </a:r>
          </a:p>
        </p:txBody>
      </p:sp>
      <p:sp>
        <p:nvSpPr>
          <p:cNvPr id="13" name="Rectangle 12">
            <a:extLst>
              <a:ext uri="{FF2B5EF4-FFF2-40B4-BE49-F238E27FC236}">
                <a16:creationId xmlns:a16="http://schemas.microsoft.com/office/drawing/2014/main" id="{CC386878-4E8F-4ECA-A4D6-B28C0915B58D}"/>
              </a:ext>
            </a:extLst>
          </p:cNvPr>
          <p:cNvSpPr/>
          <p:nvPr/>
        </p:nvSpPr>
        <p:spPr>
          <a:xfrm>
            <a:off x="218161" y="5687408"/>
            <a:ext cx="10992228"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Q4 Which method you prefer to learn new vocabulary?</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It might be any thing like hearing podcasts, watching news, playing with apps, searching on web or hit to library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to find dictionary.</a:t>
            </a:r>
          </a:p>
        </p:txBody>
      </p:sp>
      <p:sp>
        <p:nvSpPr>
          <p:cNvPr id="14" name="Rectangle 13">
            <a:extLst>
              <a:ext uri="{FF2B5EF4-FFF2-40B4-BE49-F238E27FC236}">
                <a16:creationId xmlns:a16="http://schemas.microsoft.com/office/drawing/2014/main" id="{BEA07D0D-8AED-4C8C-BE81-0BBBD2B70A23}"/>
              </a:ext>
            </a:extLst>
          </p:cNvPr>
          <p:cNvSpPr/>
          <p:nvPr/>
        </p:nvSpPr>
        <p:spPr>
          <a:xfrm>
            <a:off x="218160" y="1405003"/>
            <a:ext cx="10497855"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Q1. Are you a Student or Professional or House maker?</a:t>
            </a:r>
          </a:p>
          <a:p>
            <a:pPr lvl="1"/>
            <a:r>
              <a:rPr lang="en-IN" dirty="0">
                <a:latin typeface="Times New Roman" panose="02020603050405020304" pitchFamily="18" charset="0"/>
                <a:cs typeface="Times New Roman" panose="02020603050405020304" pitchFamily="18" charset="0"/>
              </a:rPr>
              <a:t>I am Software Engineer. Based in India and currently working with one of the top MNC in the world. </a:t>
            </a:r>
          </a:p>
        </p:txBody>
      </p:sp>
      <p:sp>
        <p:nvSpPr>
          <p:cNvPr id="9" name="Title 1">
            <a:extLst>
              <a:ext uri="{FF2B5EF4-FFF2-40B4-BE49-F238E27FC236}">
                <a16:creationId xmlns:a16="http://schemas.microsoft.com/office/drawing/2014/main" id="{6D07734A-A1A1-49B4-BE8E-2B5DC29237D0}"/>
              </a:ext>
            </a:extLst>
          </p:cNvPr>
          <p:cNvSpPr txBox="1">
            <a:spLocks/>
          </p:cNvSpPr>
          <p:nvPr/>
        </p:nvSpPr>
        <p:spPr>
          <a:xfrm>
            <a:off x="913775" y="355472"/>
            <a:ext cx="10364451" cy="55952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dirty="0"/>
              <a:t> INTERVIEWE - </a:t>
            </a:r>
            <a:r>
              <a:rPr lang="en-IN" b="1" dirty="0" err="1"/>
              <a:t>gOPAL</a:t>
            </a:r>
            <a:endParaRPr lang="en-IN" b="1" dirty="0"/>
          </a:p>
        </p:txBody>
      </p:sp>
    </p:spTree>
    <p:extLst>
      <p:ext uri="{BB962C8B-B14F-4D97-AF65-F5344CB8AC3E}">
        <p14:creationId xmlns:p14="http://schemas.microsoft.com/office/powerpoint/2010/main" val="294825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8E7E34F-0E76-441D-9D18-F17356A436FC}"/>
              </a:ext>
            </a:extLst>
          </p:cNvPr>
          <p:cNvSpPr/>
          <p:nvPr/>
        </p:nvSpPr>
        <p:spPr>
          <a:xfrm>
            <a:off x="291219" y="1583952"/>
            <a:ext cx="11302664" cy="923330"/>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Q5. Have you tried learning Vocabulary using Apps, Which are specially design to learn vocabulary?  Which one?</a:t>
            </a:r>
          </a:p>
          <a:p>
            <a:pPr lvl="1"/>
            <a:r>
              <a:rPr lang="en-IN" dirty="0">
                <a:latin typeface="Times New Roman" panose="02020603050405020304" pitchFamily="18" charset="0"/>
                <a:cs typeface="Times New Roman" panose="02020603050405020304" pitchFamily="18" charset="0"/>
              </a:rPr>
              <a:t>Yes, off course currently I am using 5 different app in my mobile. I use different apps for different purpose e.g. Quizzes, matching, flash cards, mnemonics, lectures…etc</a:t>
            </a:r>
          </a:p>
        </p:txBody>
      </p:sp>
      <p:sp>
        <p:nvSpPr>
          <p:cNvPr id="16" name="Rectangle 15">
            <a:extLst>
              <a:ext uri="{FF2B5EF4-FFF2-40B4-BE49-F238E27FC236}">
                <a16:creationId xmlns:a16="http://schemas.microsoft.com/office/drawing/2014/main" id="{7F1272A4-70AB-4F81-BCCE-A730BBFCA00C}"/>
              </a:ext>
            </a:extLst>
          </p:cNvPr>
          <p:cNvSpPr/>
          <p:nvPr/>
        </p:nvSpPr>
        <p:spPr>
          <a:xfrm>
            <a:off x="291219" y="2916374"/>
            <a:ext cx="11609563"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Q6. Would you please tell your experience of learning vocabulary with apps</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Some are very basic, some apps features are best and full fills the users requirements. Some apps are fails to qualify.</a:t>
            </a:r>
          </a:p>
        </p:txBody>
      </p:sp>
      <p:sp>
        <p:nvSpPr>
          <p:cNvPr id="17" name="Rectangle 16">
            <a:extLst>
              <a:ext uri="{FF2B5EF4-FFF2-40B4-BE49-F238E27FC236}">
                <a16:creationId xmlns:a16="http://schemas.microsoft.com/office/drawing/2014/main" id="{3D2CE21B-E5A8-4511-B2AB-AEF465B732CE}"/>
              </a:ext>
            </a:extLst>
          </p:cNvPr>
          <p:cNvSpPr/>
          <p:nvPr/>
        </p:nvSpPr>
        <p:spPr>
          <a:xfrm>
            <a:off x="291219" y="3971797"/>
            <a:ext cx="10095974"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Q7. How much time do you spent with these learning apps daily?</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Mostly more than one hrs a day. I use this apps while my daily commute and that benefits me a lot.</a:t>
            </a:r>
          </a:p>
        </p:txBody>
      </p:sp>
      <p:sp>
        <p:nvSpPr>
          <p:cNvPr id="18" name="Rectangle 17">
            <a:extLst>
              <a:ext uri="{FF2B5EF4-FFF2-40B4-BE49-F238E27FC236}">
                <a16:creationId xmlns:a16="http://schemas.microsoft.com/office/drawing/2014/main" id="{EC2E2DBD-C274-475F-823C-D46E664DEE6F}"/>
              </a:ext>
            </a:extLst>
          </p:cNvPr>
          <p:cNvSpPr/>
          <p:nvPr/>
        </p:nvSpPr>
        <p:spPr>
          <a:xfrm>
            <a:off x="291219" y="5027220"/>
            <a:ext cx="11323525" cy="646331"/>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Q8.  If you want to make change in your currently using apps, What will be?</a:t>
            </a:r>
          </a:p>
          <a:p>
            <a:pPr lvl="1"/>
            <a:r>
              <a:rPr lang="en-IN" dirty="0">
                <a:latin typeface="Times New Roman" panose="02020603050405020304" pitchFamily="18" charset="0"/>
                <a:cs typeface="Times New Roman" panose="02020603050405020304" pitchFamily="18" charset="0"/>
              </a:rPr>
              <a:t>All features are not working, If you are using it offline, I would like to change that thing. </a:t>
            </a:r>
          </a:p>
        </p:txBody>
      </p:sp>
      <p:sp>
        <p:nvSpPr>
          <p:cNvPr id="8" name="Title 1">
            <a:extLst>
              <a:ext uri="{FF2B5EF4-FFF2-40B4-BE49-F238E27FC236}">
                <a16:creationId xmlns:a16="http://schemas.microsoft.com/office/drawing/2014/main" id="{61FF954E-00F6-4C35-9C2E-35E1DEBA43A2}"/>
              </a:ext>
            </a:extLst>
          </p:cNvPr>
          <p:cNvSpPr txBox="1">
            <a:spLocks/>
          </p:cNvSpPr>
          <p:nvPr/>
        </p:nvSpPr>
        <p:spPr>
          <a:xfrm>
            <a:off x="913775" y="355472"/>
            <a:ext cx="10364451" cy="55952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b="1" dirty="0"/>
              <a:t> INTERVIEWE - </a:t>
            </a:r>
            <a:r>
              <a:rPr lang="en-IN" b="1" dirty="0" err="1"/>
              <a:t>gOPAL</a:t>
            </a:r>
            <a:endParaRPr lang="en-IN" b="1" dirty="0"/>
          </a:p>
        </p:txBody>
      </p:sp>
    </p:spTree>
    <p:extLst>
      <p:ext uri="{BB962C8B-B14F-4D97-AF65-F5344CB8AC3E}">
        <p14:creationId xmlns:p14="http://schemas.microsoft.com/office/powerpoint/2010/main" val="283529623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689</TotalTime>
  <Words>1421</Words>
  <Application>Microsoft Office PowerPoint</Application>
  <PresentationFormat>Widescreen</PresentationFormat>
  <Paragraphs>166</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Tw Cen MT</vt:lpstr>
      <vt:lpstr>Droplet</vt:lpstr>
      <vt:lpstr>   UX Fundamentals Introduction to UX &amp; Design Thinking   Task 1.2  User Research User Interview </vt:lpstr>
      <vt:lpstr>INTERVIEW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reviewing!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 Fundamentals Introduction to UX &amp; Design Thinking   Task 1.2 User Research User Interview</dc:title>
  <dc:creator>vivek bombatkar</dc:creator>
  <cp:lastModifiedBy>vivek bombatkar</cp:lastModifiedBy>
  <cp:revision>84</cp:revision>
  <dcterms:created xsi:type="dcterms:W3CDTF">2019-03-19T10:06:08Z</dcterms:created>
  <dcterms:modified xsi:type="dcterms:W3CDTF">2019-03-19T21:35:36Z</dcterms:modified>
</cp:coreProperties>
</file>