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67" d="100"/>
          <a:sy n="67"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9A80B72-7E10-4E51-B02C-9FFD8F8E15B0}" type="datetimeFigureOut">
              <a:rPr lang="en-IN" smtClean="0"/>
              <a:t>23-03-2019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14653030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80B72-7E10-4E51-B02C-9FFD8F8E15B0}" type="datetimeFigureOut">
              <a:rPr lang="en-IN" smtClean="0"/>
              <a:t>23-03-2019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264925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80B72-7E10-4E51-B02C-9FFD8F8E15B0}" type="datetimeFigureOut">
              <a:rPr lang="en-IN" smtClean="0"/>
              <a:t>23-03-2019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66884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80B72-7E10-4E51-B02C-9FFD8F8E15B0}" type="datetimeFigureOut">
              <a:rPr lang="en-IN" smtClean="0"/>
              <a:t>23-03-2019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208123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9A80B72-7E10-4E51-B02C-9FFD8F8E15B0}" type="datetimeFigureOut">
              <a:rPr lang="en-IN" smtClean="0"/>
              <a:t>23-03-2019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29316026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A80B72-7E10-4E51-B02C-9FFD8F8E15B0}" type="datetimeFigureOut">
              <a:rPr lang="en-IN" smtClean="0"/>
              <a:t>23-03-2019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66962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9A80B72-7E10-4E51-B02C-9FFD8F8E15B0}" type="datetimeFigureOut">
              <a:rPr lang="en-IN" smtClean="0"/>
              <a:t>23-03-2019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5E20D8-D081-43C1-BA93-F6F1DFE6893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913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80B72-7E10-4E51-B02C-9FFD8F8E15B0}" type="datetimeFigureOut">
              <a:rPr lang="en-IN" smtClean="0"/>
              <a:t>23-03-2019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173231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80B72-7E10-4E51-B02C-9FFD8F8E15B0}" type="datetimeFigureOut">
              <a:rPr lang="en-IN" smtClean="0"/>
              <a:t>23-03-2019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353585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9A80B72-7E10-4E51-B02C-9FFD8F8E15B0}" type="datetimeFigureOut">
              <a:rPr lang="en-IN" smtClean="0"/>
              <a:t>23-03-2019</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44524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A80B72-7E10-4E51-B02C-9FFD8F8E15B0}" type="datetimeFigureOut">
              <a:rPr lang="en-IN" smtClean="0"/>
              <a:t>23-03-2019</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C5E20D8-D081-43C1-BA93-F6F1DFE6893D}" type="slidenum">
              <a:rPr lang="en-IN" smtClean="0"/>
              <a:t>‹#›</a:t>
            </a:fld>
            <a:endParaRPr lang="en-IN"/>
          </a:p>
        </p:txBody>
      </p:sp>
    </p:spTree>
    <p:extLst>
      <p:ext uri="{BB962C8B-B14F-4D97-AF65-F5344CB8AC3E}">
        <p14:creationId xmlns:p14="http://schemas.microsoft.com/office/powerpoint/2010/main" val="261480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9A80B72-7E10-4E51-B02C-9FFD8F8E15B0}" type="datetimeFigureOut">
              <a:rPr lang="en-IN" smtClean="0"/>
              <a:t>23-03-2019</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C5E20D8-D081-43C1-BA93-F6F1DFE6893D}" type="slidenum">
              <a:rPr lang="en-IN" smtClean="0"/>
              <a:t>‹#›</a:t>
            </a:fld>
            <a:endParaRPr lang="en-IN"/>
          </a:p>
        </p:txBody>
      </p:sp>
    </p:spTree>
    <p:extLst>
      <p:ext uri="{BB962C8B-B14F-4D97-AF65-F5344CB8AC3E}">
        <p14:creationId xmlns:p14="http://schemas.microsoft.com/office/powerpoint/2010/main" val="119163167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D475-6E62-4403-89A5-5052DFC53EC7}"/>
              </a:ext>
            </a:extLst>
          </p:cNvPr>
          <p:cNvSpPr>
            <a:spLocks noGrp="1"/>
          </p:cNvSpPr>
          <p:nvPr>
            <p:ph type="ctrTitle"/>
          </p:nvPr>
        </p:nvSpPr>
        <p:spPr/>
        <p:txBody>
          <a:bodyPr/>
          <a:lstStyle/>
          <a:p>
            <a:r>
              <a:rPr lang="en-IN" dirty="0"/>
              <a:t>Task 1.1 Exploring Vocabulary Learning Apps</a:t>
            </a:r>
          </a:p>
        </p:txBody>
      </p:sp>
      <p:sp>
        <p:nvSpPr>
          <p:cNvPr id="3" name="Subtitle 2">
            <a:extLst>
              <a:ext uri="{FF2B5EF4-FFF2-40B4-BE49-F238E27FC236}">
                <a16:creationId xmlns:a16="http://schemas.microsoft.com/office/drawing/2014/main" id="{FC71F204-4A59-40FF-BEBD-DEDAD284C440}"/>
              </a:ext>
            </a:extLst>
          </p:cNvPr>
          <p:cNvSpPr>
            <a:spLocks noGrp="1"/>
          </p:cNvSpPr>
          <p:nvPr>
            <p:ph type="subTitle" idx="1"/>
          </p:nvPr>
        </p:nvSpPr>
        <p:spPr>
          <a:xfrm>
            <a:off x="2695194" y="4352544"/>
            <a:ext cx="6801612" cy="522351"/>
          </a:xfrm>
        </p:spPr>
        <p:txBody>
          <a:bodyPr/>
          <a:lstStyle/>
          <a:p>
            <a:r>
              <a:rPr lang="en-IN" dirty="0"/>
              <a:t>Submitted By – Minal Bombatkar</a:t>
            </a:r>
          </a:p>
        </p:txBody>
      </p:sp>
    </p:spTree>
    <p:extLst>
      <p:ext uri="{BB962C8B-B14F-4D97-AF65-F5344CB8AC3E}">
        <p14:creationId xmlns:p14="http://schemas.microsoft.com/office/powerpoint/2010/main" val="371409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E3988F-A6D3-44E7-BFD5-5569A1B2025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253457" y="2289316"/>
            <a:ext cx="1544319" cy="27454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7F3496D8-3263-4FD7-B38B-38263561A7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6332" y="2288857"/>
            <a:ext cx="1544121" cy="27451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D4323ADD-DE74-4178-9117-C6BD3A593A2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187924" y="2288857"/>
            <a:ext cx="1544121" cy="27451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6075045" y="1990666"/>
            <a:ext cx="5943600" cy="3046988"/>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On boarding: It’s easy to set up account and get started</a:t>
            </a:r>
          </a:p>
          <a:p>
            <a:pPr marL="342900" indent="-342900">
              <a:buFont typeface="+mj-lt"/>
              <a:buAutoNum type="arabicPeriod"/>
            </a:pPr>
            <a:r>
              <a:rPr lang="en-IN" sz="1600" dirty="0">
                <a:latin typeface="Calibri" panose="020F0502020204030204" pitchFamily="34" charset="0"/>
                <a:cs typeface="Calibri" panose="020F0502020204030204" pitchFamily="34" charset="0"/>
              </a:rPr>
              <a:t>Navigation: Simple, concise home screen makes navigation easy</a:t>
            </a:r>
          </a:p>
          <a:p>
            <a:pPr marL="342900" indent="-342900">
              <a:buFont typeface="+mj-lt"/>
              <a:buAutoNum type="arabicPeriod"/>
            </a:pPr>
            <a:r>
              <a:rPr lang="en-IN" sz="1600" dirty="0">
                <a:latin typeface="Calibri" panose="020F0502020204030204" pitchFamily="34" charset="0"/>
                <a:cs typeface="Calibri" panose="020F0502020204030204" pitchFamily="34" charset="0"/>
              </a:rPr>
              <a:t>Interface: Interactive and intuitive interface and built-in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gamification elements</a:t>
            </a:r>
          </a:p>
          <a:p>
            <a:r>
              <a:rPr lang="en-IN" sz="1600" dirty="0">
                <a:latin typeface="Calibri" panose="020F0502020204030204" pitchFamily="34" charset="0"/>
                <a:cs typeface="Calibri" panose="020F0502020204030204" pitchFamily="34" charset="0"/>
              </a:rPr>
              <a:t>4.    Variety of learning methods: Multiple study tools such as flash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cards, matching, quizzes, tests, etc. It helps to keep learning</a:t>
            </a:r>
          </a:p>
          <a:p>
            <a:r>
              <a:rPr lang="en-IN" sz="1600" dirty="0">
                <a:latin typeface="Calibri" panose="020F0502020204030204" pitchFamily="34" charset="0"/>
                <a:cs typeface="Calibri" panose="020F0502020204030204" pitchFamily="34" charset="0"/>
              </a:rPr>
              <a:t>5.     Learn from mistakes: Gives reasoning behind learning methods</a:t>
            </a:r>
          </a:p>
          <a:p>
            <a:r>
              <a:rPr lang="en-IN" sz="1600" dirty="0">
                <a:latin typeface="Calibri" panose="020F0502020204030204" pitchFamily="34" charset="0"/>
                <a:cs typeface="Calibri" panose="020F0502020204030204" pitchFamily="34" charset="0"/>
              </a:rPr>
              <a:t>        and sets goals to achieve. Displays correct answers so user can</a:t>
            </a:r>
          </a:p>
          <a:p>
            <a:r>
              <a:rPr lang="en-IN" sz="1600" dirty="0">
                <a:latin typeface="Calibri" panose="020F0502020204030204" pitchFamily="34" charset="0"/>
                <a:cs typeface="Calibri" panose="020F0502020204030204" pitchFamily="34" charset="0"/>
              </a:rPr>
              <a:t>        Learn from mistakes</a:t>
            </a:r>
          </a:p>
          <a:p>
            <a:r>
              <a:rPr lang="en-IN" sz="1600" dirty="0">
                <a:latin typeface="Calibri" panose="020F0502020204030204" pitchFamily="34" charset="0"/>
                <a:cs typeface="Calibri" panose="020F0502020204030204" pitchFamily="34" charset="0"/>
              </a:rPr>
              <a:t>6.    Create your own flashcards: It provides feature in which user can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create own Flash card and study sets or choose from millions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created by other students  </a:t>
            </a:r>
          </a:p>
        </p:txBody>
      </p:sp>
      <p:sp>
        <p:nvSpPr>
          <p:cNvPr id="13" name="TextBox 12">
            <a:extLst>
              <a:ext uri="{FF2B5EF4-FFF2-40B4-BE49-F238E27FC236}">
                <a16:creationId xmlns:a16="http://schemas.microsoft.com/office/drawing/2014/main" id="{42C9093C-26C3-4AAF-9C85-E299401732DD}"/>
              </a:ext>
            </a:extLst>
          </p:cNvPr>
          <p:cNvSpPr txBox="1"/>
          <p:nvPr/>
        </p:nvSpPr>
        <p:spPr>
          <a:xfrm>
            <a:off x="6075045" y="162133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Positive:</a:t>
            </a:r>
            <a:endParaRPr lang="en-IN"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377CC21F-12EB-41D7-A6E7-CC5810C361B9}"/>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Quizlet</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flashcards &amp; study tools</a:t>
            </a:r>
            <a:br>
              <a:rPr lang="en-IN" dirty="0"/>
            </a:br>
            <a:endParaRPr lang="en-IN" dirty="0"/>
          </a:p>
        </p:txBody>
      </p:sp>
    </p:spTree>
    <p:extLst>
      <p:ext uri="{BB962C8B-B14F-4D97-AF65-F5344CB8AC3E}">
        <p14:creationId xmlns:p14="http://schemas.microsoft.com/office/powerpoint/2010/main" val="321233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520BC7-DA60-4D15-9544-8F53AFB16EE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9086" y="2072461"/>
            <a:ext cx="1544319" cy="27454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a:extLst>
              <a:ext uri="{FF2B5EF4-FFF2-40B4-BE49-F238E27FC236}">
                <a16:creationId xmlns:a16="http://schemas.microsoft.com/office/drawing/2014/main" id="{1088534A-4262-4893-B245-C255E549196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43541" y="2072002"/>
            <a:ext cx="1544121" cy="27451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E985FF0A-DE00-4322-9B27-B70B0583DE3B}"/>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975199" y="2072002"/>
            <a:ext cx="1544121" cy="27451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1201FFA7-9B28-4AFB-A36C-C2BF4C52A039}"/>
              </a:ext>
            </a:extLst>
          </p:cNvPr>
          <p:cNvSpPr txBox="1"/>
          <p:nvPr/>
        </p:nvSpPr>
        <p:spPr>
          <a:xfrm>
            <a:off x="6075045" y="1990666"/>
            <a:ext cx="5817869" cy="1569660"/>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Not all features are available to free users. Such as ad-free studying, Night Theme and offline access or get Quizlet Plus for all that AND image uploading, an unlimited number of classes and even more.</a:t>
            </a:r>
          </a:p>
          <a:p>
            <a:pPr marL="342900" indent="-342900">
              <a:buFont typeface="+mj-lt"/>
              <a:buAutoNum type="arabicPeriod"/>
            </a:pPr>
            <a:r>
              <a:rPr lang="en-IN" sz="1600" dirty="0">
                <a:latin typeface="Calibri" panose="020F0502020204030204" pitchFamily="34" charset="0"/>
                <a:cs typeface="Calibri" panose="020F0502020204030204" pitchFamily="34" charset="0"/>
              </a:rPr>
              <a:t>Ads appear on screen while studying, can be distracting to user.</a:t>
            </a:r>
          </a:p>
          <a:p>
            <a:pPr marL="342900" indent="-342900">
              <a:buFont typeface="+mj-lt"/>
              <a:buAutoNum type="arabicPeriod"/>
            </a:pPr>
            <a:r>
              <a:rPr lang="en-IN" sz="1600" dirty="0">
                <a:latin typeface="Calibri" panose="020F0502020204030204" pitchFamily="34" charset="0"/>
                <a:cs typeface="Calibri" panose="020F0502020204030204" pitchFamily="34" charset="0"/>
              </a:rPr>
              <a:t>Lack of motivational things to keep user engaging.</a:t>
            </a:r>
          </a:p>
        </p:txBody>
      </p:sp>
      <p:sp>
        <p:nvSpPr>
          <p:cNvPr id="13" name="TextBox 12">
            <a:extLst>
              <a:ext uri="{FF2B5EF4-FFF2-40B4-BE49-F238E27FC236}">
                <a16:creationId xmlns:a16="http://schemas.microsoft.com/office/drawing/2014/main" id="{BF9034A0-D067-4601-9815-77BA2E367B89}"/>
              </a:ext>
            </a:extLst>
          </p:cNvPr>
          <p:cNvSpPr txBox="1"/>
          <p:nvPr/>
        </p:nvSpPr>
        <p:spPr>
          <a:xfrm>
            <a:off x="914400" y="5558879"/>
            <a:ext cx="122424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Summary</a:t>
            </a:r>
            <a:endParaRPr lang="en-IN"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91EECCD-6B51-4827-B4DD-39AE6D5A9DD2}"/>
              </a:ext>
            </a:extLst>
          </p:cNvPr>
          <p:cNvSpPr txBox="1"/>
          <p:nvPr/>
        </p:nvSpPr>
        <p:spPr>
          <a:xfrm rot="10800000" flipV="1">
            <a:off x="2080260" y="5628529"/>
            <a:ext cx="7835265" cy="830997"/>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This app successful because it provides Multiple study tools such as flash cards, matching, quizzes, tests, etc. It does Not provide all features to free users and monthly fees is costly that is point this app fails.</a:t>
            </a:r>
          </a:p>
        </p:txBody>
      </p:sp>
      <p:sp>
        <p:nvSpPr>
          <p:cNvPr id="15" name="TextBox 14">
            <a:extLst>
              <a:ext uri="{FF2B5EF4-FFF2-40B4-BE49-F238E27FC236}">
                <a16:creationId xmlns:a16="http://schemas.microsoft.com/office/drawing/2014/main" id="{5B5AB30C-57D8-4897-9D4E-AF43CE9EBA44}"/>
              </a:ext>
            </a:extLst>
          </p:cNvPr>
          <p:cNvSpPr txBox="1"/>
          <p:nvPr/>
        </p:nvSpPr>
        <p:spPr>
          <a:xfrm>
            <a:off x="6075045" y="163657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Negative:</a:t>
            </a:r>
            <a:endParaRPr lang="en-IN"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5270A101-7C40-4FDD-92EE-8A8B40F19F76}"/>
              </a:ext>
            </a:extLst>
          </p:cNvPr>
          <p:cNvSpPr>
            <a:spLocks noGrp="1"/>
          </p:cNvSpPr>
          <p:nvPr>
            <p:ph type="title"/>
          </p:nvPr>
        </p:nvSpPr>
        <p:spPr>
          <a:xfrm>
            <a:off x="2231136" y="405765"/>
            <a:ext cx="7792974" cy="794385"/>
          </a:xfrm>
        </p:spPr>
        <p:txBody>
          <a:bodyPr>
            <a:normAutofit fontScale="90000"/>
          </a:bodyPr>
          <a:lstStyle/>
          <a:p>
            <a:r>
              <a:rPr lang="en-US" sz="2200" dirty="0">
                <a:latin typeface="Calibri" panose="020F0502020204030204" pitchFamily="34" charset="0"/>
                <a:ea typeface="MS Mincho" panose="020B0400000000000000" pitchFamily="49" charset="-128"/>
                <a:cs typeface="Times New Roman" panose="02020603050405020304" pitchFamily="18" charset="0"/>
              </a:rPr>
              <a:t>Quizlet</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flashcards &amp; study tools</a:t>
            </a:r>
            <a:endParaRPr lang="en-IN" dirty="0"/>
          </a:p>
        </p:txBody>
      </p:sp>
    </p:spTree>
    <p:extLst>
      <p:ext uri="{BB962C8B-B14F-4D97-AF65-F5344CB8AC3E}">
        <p14:creationId xmlns:p14="http://schemas.microsoft.com/office/powerpoint/2010/main" val="38691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DA83-F0AE-41AC-84F8-A4804769A7F8}"/>
              </a:ext>
            </a:extLst>
          </p:cNvPr>
          <p:cNvSpPr>
            <a:spLocks noGrp="1"/>
          </p:cNvSpPr>
          <p:nvPr>
            <p:ph type="title"/>
          </p:nvPr>
        </p:nvSpPr>
        <p:spPr>
          <a:xfrm>
            <a:off x="2231136" y="707517"/>
            <a:ext cx="7729728" cy="1188720"/>
          </a:xfrm>
        </p:spPr>
        <p:txBody>
          <a:bodyPr/>
          <a:lstStyle/>
          <a:p>
            <a:r>
              <a:rPr lang="en-IN" dirty="0"/>
              <a:t>The apps I will be looking at are</a:t>
            </a:r>
          </a:p>
        </p:txBody>
      </p:sp>
      <p:pic>
        <p:nvPicPr>
          <p:cNvPr id="9" name="Picture 8">
            <a:extLst>
              <a:ext uri="{FF2B5EF4-FFF2-40B4-BE49-F238E27FC236}">
                <a16:creationId xmlns:a16="http://schemas.microsoft.com/office/drawing/2014/main" id="{DA2572A0-A9B8-4BEF-A385-FF4725E37C30}"/>
              </a:ext>
            </a:extLst>
          </p:cNvPr>
          <p:cNvPicPr/>
          <p:nvPr/>
        </p:nvPicPr>
        <p:blipFill rotWithShape="1">
          <a:blip r:embed="rId2">
            <a:extLst>
              <a:ext uri="{28A0092B-C50C-407E-A947-70E740481C1C}">
                <a14:useLocalDpi xmlns:a14="http://schemas.microsoft.com/office/drawing/2010/main" val="0"/>
              </a:ext>
            </a:extLst>
          </a:blip>
          <a:srcRect l="4405"/>
          <a:stretch/>
        </p:blipFill>
        <p:spPr>
          <a:xfrm>
            <a:off x="8067127" y="2326070"/>
            <a:ext cx="1908000" cy="1908000"/>
          </a:xfrm>
          <a:prstGeom prst="rect">
            <a:avLst/>
          </a:prstGeom>
        </p:spPr>
      </p:pic>
      <p:grpSp>
        <p:nvGrpSpPr>
          <p:cNvPr id="14" name="Group 13">
            <a:extLst>
              <a:ext uri="{FF2B5EF4-FFF2-40B4-BE49-F238E27FC236}">
                <a16:creationId xmlns:a16="http://schemas.microsoft.com/office/drawing/2014/main" id="{2C44919A-114C-4530-BBAA-100796DCD798}"/>
              </a:ext>
            </a:extLst>
          </p:cNvPr>
          <p:cNvGrpSpPr/>
          <p:nvPr/>
        </p:nvGrpSpPr>
        <p:grpSpPr>
          <a:xfrm>
            <a:off x="1899952" y="2326070"/>
            <a:ext cx="2301240" cy="2966467"/>
            <a:chOff x="1734217" y="2326070"/>
            <a:chExt cx="2301240" cy="2966467"/>
          </a:xfrm>
        </p:grpSpPr>
        <p:pic>
          <p:nvPicPr>
            <p:cNvPr id="4" name="Picture 3">
              <a:extLst>
                <a:ext uri="{FF2B5EF4-FFF2-40B4-BE49-F238E27FC236}">
                  <a16:creationId xmlns:a16="http://schemas.microsoft.com/office/drawing/2014/main" id="{5070C312-B1B1-4225-BD8B-8B847E8005F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30837" y="2326070"/>
              <a:ext cx="1908000" cy="1906795"/>
            </a:xfrm>
            <a:prstGeom prst="rect">
              <a:avLst/>
            </a:prstGeom>
          </p:spPr>
        </p:pic>
        <p:sp>
          <p:nvSpPr>
            <p:cNvPr id="10" name="Rectangle 9">
              <a:extLst>
                <a:ext uri="{FF2B5EF4-FFF2-40B4-BE49-F238E27FC236}">
                  <a16:creationId xmlns:a16="http://schemas.microsoft.com/office/drawing/2014/main" id="{F2EAD2B7-2D21-4D27-9390-9B46347F737B}"/>
                </a:ext>
              </a:extLst>
            </p:cNvPr>
            <p:cNvSpPr/>
            <p:nvPr/>
          </p:nvSpPr>
          <p:spPr>
            <a:xfrm>
              <a:off x="1734217" y="4369207"/>
              <a:ext cx="2301240" cy="923330"/>
            </a:xfrm>
            <a:prstGeom prst="rect">
              <a:avLst/>
            </a:prstGeom>
          </p:spPr>
          <p:txBody>
            <a:bodyPr wrap="square">
              <a:spAutoFit/>
            </a:bodyPr>
            <a:lstStyle/>
            <a:p>
              <a:pPr algn="ctr"/>
              <a:r>
                <a:rPr lang="en-US" dirty="0" err="1">
                  <a:latin typeface="Calibri" panose="020F0502020204030204" pitchFamily="34" charset="0"/>
                  <a:ea typeface="MS Mincho" panose="020B0400000000000000" pitchFamily="49" charset="-128"/>
                  <a:cs typeface="Times New Roman" panose="02020603050405020304" pitchFamily="18" charset="0"/>
                </a:rPr>
                <a:t>Vocabu</a:t>
              </a:r>
              <a:r>
                <a:rPr lang="en-US" dirty="0">
                  <a:latin typeface="Calibri" panose="020F0502020204030204" pitchFamily="34" charset="0"/>
                  <a:ea typeface="MS Mincho" panose="020B0400000000000000" pitchFamily="49" charset="-128"/>
                  <a:cs typeface="Times New Roman" panose="02020603050405020304" pitchFamily="18" charset="0"/>
                </a:rPr>
                <a:t> words</a:t>
              </a:r>
            </a:p>
            <a:p>
              <a:pPr algn="ctr"/>
              <a:r>
                <a:rPr lang="en-US" dirty="0">
                  <a:latin typeface="Calibri" panose="020F0502020204030204" pitchFamily="34" charset="0"/>
                  <a:ea typeface="MS Mincho" panose="020B0400000000000000" pitchFamily="49" charset="-128"/>
                  <a:cs typeface="Arial" panose="020B0604020202020204" pitchFamily="34" charset="0"/>
                </a:rPr>
                <a:t>Vocabulary Builder English Words offline</a:t>
              </a:r>
              <a:endParaRPr lang="en-IN" dirty="0"/>
            </a:p>
          </p:txBody>
        </p:sp>
      </p:grpSp>
      <p:sp>
        <p:nvSpPr>
          <p:cNvPr id="12" name="Rectangle 11">
            <a:extLst>
              <a:ext uri="{FF2B5EF4-FFF2-40B4-BE49-F238E27FC236}">
                <a16:creationId xmlns:a16="http://schemas.microsoft.com/office/drawing/2014/main" id="{933EC721-3656-4F95-9F7C-6D41A261415F}"/>
              </a:ext>
            </a:extLst>
          </p:cNvPr>
          <p:cNvSpPr/>
          <p:nvPr/>
        </p:nvSpPr>
        <p:spPr>
          <a:xfrm>
            <a:off x="7766685" y="4369207"/>
            <a:ext cx="2508885" cy="646331"/>
          </a:xfrm>
          <a:prstGeom prst="rect">
            <a:avLst/>
          </a:prstGeom>
        </p:spPr>
        <p:txBody>
          <a:bodyPr wrap="square">
            <a:spAutoFit/>
          </a:bodyPr>
          <a:lstStyle/>
          <a:p>
            <a:pPr algn="ctr"/>
            <a:r>
              <a:rPr lang="en-US" dirty="0">
                <a:latin typeface="Calibri" panose="020F0502020204030204" pitchFamily="34" charset="0"/>
                <a:ea typeface="MS Mincho" panose="020B0400000000000000" pitchFamily="49" charset="-128"/>
                <a:cs typeface="Arial" panose="020B0604020202020204" pitchFamily="34" charset="0"/>
              </a:rPr>
              <a:t>Quizlet</a:t>
            </a:r>
          </a:p>
          <a:p>
            <a:pPr algn="ctr"/>
            <a:r>
              <a:rPr lang="en-US" dirty="0">
                <a:latin typeface="Calibri" panose="020F0502020204030204" pitchFamily="34" charset="0"/>
                <a:ea typeface="MS Mincho" panose="020B0400000000000000" pitchFamily="49" charset="-128"/>
                <a:cs typeface="Arial" panose="020B0604020202020204" pitchFamily="34" charset="0"/>
              </a:rPr>
              <a:t>flashcards &amp; study tools</a:t>
            </a:r>
            <a:endParaRPr lang="en-IN" dirty="0"/>
          </a:p>
        </p:txBody>
      </p:sp>
      <p:grpSp>
        <p:nvGrpSpPr>
          <p:cNvPr id="15" name="Group 14">
            <a:extLst>
              <a:ext uri="{FF2B5EF4-FFF2-40B4-BE49-F238E27FC236}">
                <a16:creationId xmlns:a16="http://schemas.microsoft.com/office/drawing/2014/main" id="{1AC6DF2A-2FB5-41E3-ADE5-675337158F2E}"/>
              </a:ext>
            </a:extLst>
          </p:cNvPr>
          <p:cNvGrpSpPr/>
          <p:nvPr/>
        </p:nvGrpSpPr>
        <p:grpSpPr>
          <a:xfrm>
            <a:off x="4840855" y="2327275"/>
            <a:ext cx="2451902" cy="2689468"/>
            <a:chOff x="4773846" y="2326070"/>
            <a:chExt cx="2451902" cy="2689468"/>
          </a:xfrm>
        </p:grpSpPr>
        <p:pic>
          <p:nvPicPr>
            <p:cNvPr id="5" name="Picture 4">
              <a:extLst>
                <a:ext uri="{FF2B5EF4-FFF2-40B4-BE49-F238E27FC236}">
                  <a16:creationId xmlns:a16="http://schemas.microsoft.com/office/drawing/2014/main" id="{34F12934-0C5C-4AF0-82F5-1E791CA5959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045797" y="2326070"/>
              <a:ext cx="1908000" cy="1908000"/>
            </a:xfrm>
            <a:prstGeom prst="rect">
              <a:avLst/>
            </a:prstGeom>
          </p:spPr>
        </p:pic>
        <p:sp>
          <p:nvSpPr>
            <p:cNvPr id="13" name="Rectangle 12">
              <a:extLst>
                <a:ext uri="{FF2B5EF4-FFF2-40B4-BE49-F238E27FC236}">
                  <a16:creationId xmlns:a16="http://schemas.microsoft.com/office/drawing/2014/main" id="{929A987D-2A6E-4C69-9D1C-305CD0116701}"/>
                </a:ext>
              </a:extLst>
            </p:cNvPr>
            <p:cNvSpPr/>
            <p:nvPr/>
          </p:nvSpPr>
          <p:spPr>
            <a:xfrm>
              <a:off x="4773846" y="4369207"/>
              <a:ext cx="2451902" cy="646331"/>
            </a:xfrm>
            <a:prstGeom prst="rect">
              <a:avLst/>
            </a:prstGeom>
          </p:spPr>
          <p:txBody>
            <a:bodyPr wrap="square">
              <a:spAutoFit/>
            </a:bodyPr>
            <a:lstStyle/>
            <a:p>
              <a:pPr algn="ctr"/>
              <a:r>
                <a:rPr lang="en-IN" dirty="0">
                  <a:latin typeface="Calibri" panose="020F0502020204030204" pitchFamily="34" charset="0"/>
                  <a:cs typeface="Calibri" panose="020F0502020204030204" pitchFamily="34" charset="0"/>
                </a:rPr>
                <a:t>Duolingo</a:t>
              </a:r>
            </a:p>
            <a:p>
              <a:pPr algn="ctr"/>
              <a:r>
                <a:rPr lang="en-IN" dirty="0">
                  <a:latin typeface="Calibri" panose="020F0502020204030204" pitchFamily="34" charset="0"/>
                  <a:cs typeface="Calibri" panose="020F0502020204030204" pitchFamily="34" charset="0"/>
                </a:rPr>
                <a:t>Learn Languages Free </a:t>
              </a:r>
            </a:p>
          </p:txBody>
        </p:sp>
      </p:grpSp>
      <p:pic>
        <p:nvPicPr>
          <p:cNvPr id="16" name="Picture 15">
            <a:extLst>
              <a:ext uri="{FF2B5EF4-FFF2-40B4-BE49-F238E27FC236}">
                <a16:creationId xmlns:a16="http://schemas.microsoft.com/office/drawing/2014/main" id="{7C6FFAB7-1587-4B84-A724-26384C086FDF}"/>
              </a:ext>
            </a:extLst>
          </p:cNvPr>
          <p:cNvPicPr/>
          <p:nvPr/>
        </p:nvPicPr>
        <p:blipFill rotWithShape="1">
          <a:blip r:embed="rId2">
            <a:extLst>
              <a:ext uri="{28A0092B-C50C-407E-A947-70E740481C1C}">
                <a14:useLocalDpi xmlns:a14="http://schemas.microsoft.com/office/drawing/2010/main" val="0"/>
              </a:ext>
            </a:extLst>
          </a:blip>
          <a:srcRect l="4405"/>
          <a:stretch/>
        </p:blipFill>
        <p:spPr>
          <a:xfrm>
            <a:off x="8210002" y="2326070"/>
            <a:ext cx="1908000" cy="1908000"/>
          </a:xfrm>
          <a:prstGeom prst="rect">
            <a:avLst/>
          </a:prstGeom>
        </p:spPr>
      </p:pic>
    </p:spTree>
    <p:extLst>
      <p:ext uri="{BB962C8B-B14F-4D97-AF65-F5344CB8AC3E}">
        <p14:creationId xmlns:p14="http://schemas.microsoft.com/office/powerpoint/2010/main" val="309401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98B-1141-424D-9087-E6A9910C446A}"/>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err="1">
                <a:latin typeface="Calibri" panose="020F0502020204030204" pitchFamily="34" charset="0"/>
                <a:ea typeface="MS Mincho" panose="020B0400000000000000" pitchFamily="49" charset="-128"/>
                <a:cs typeface="Times New Roman" panose="02020603050405020304" pitchFamily="18" charset="0"/>
              </a:rPr>
              <a:t>Vocabu</a:t>
            </a:r>
            <a:r>
              <a:rPr lang="en-US" sz="2200" dirty="0">
                <a:latin typeface="Calibri" panose="020F0502020204030204" pitchFamily="34" charset="0"/>
                <a:ea typeface="MS Mincho" panose="020B0400000000000000" pitchFamily="49" charset="-128"/>
                <a:cs typeface="Times New Roman" panose="02020603050405020304" pitchFamily="18" charset="0"/>
              </a:rPr>
              <a:t> words</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Vocabulary Builder English Words offline</a:t>
            </a:r>
            <a:br>
              <a:rPr lang="en-IN" dirty="0"/>
            </a:br>
            <a:endParaRPr lang="en-IN" dirty="0"/>
          </a:p>
        </p:txBody>
      </p:sp>
      <p:pic>
        <p:nvPicPr>
          <p:cNvPr id="4" name="Picture 3">
            <a:extLst>
              <a:ext uri="{FF2B5EF4-FFF2-40B4-BE49-F238E27FC236}">
                <a16:creationId xmlns:a16="http://schemas.microsoft.com/office/drawing/2014/main" id="{9EDC0D98-5603-492B-8B38-899F00B183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166" y="1461452"/>
            <a:ext cx="2165668" cy="36991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291465" y="5286375"/>
            <a:ext cx="11384280" cy="1077218"/>
          </a:xfrm>
          <a:prstGeom prst="rect">
            <a:avLst/>
          </a:prstGeom>
          <a:noFill/>
        </p:spPr>
        <p:txBody>
          <a:bodyPr wrap="square" rtlCol="0">
            <a:spAutoFit/>
          </a:bodyPr>
          <a:lstStyle/>
          <a:p>
            <a:pPr algn="ctr"/>
            <a:r>
              <a:rPr lang="en-US" sz="1600" dirty="0" err="1">
                <a:latin typeface="Calibri" panose="020F0502020204030204" pitchFamily="34" charset="0"/>
                <a:cs typeface="Calibri" panose="020F0502020204030204" pitchFamily="34" charset="0"/>
              </a:rPr>
              <a:t>Vocabu</a:t>
            </a:r>
            <a:r>
              <a:rPr lang="en-US" sz="1600" dirty="0">
                <a:latin typeface="Calibri" panose="020F0502020204030204" pitchFamily="34" charset="0"/>
                <a:cs typeface="Calibri" panose="020F0502020204030204" pitchFamily="34" charset="0"/>
              </a:rPr>
              <a:t> words app that lets to learn new English words using its interactive Flashcard Quiz format and help to improve English Vocabulary.</a:t>
            </a:r>
            <a:r>
              <a:rPr lang="en-IN" sz="1600" dirty="0">
                <a:latin typeface="Calibri" panose="020F0502020204030204" pitchFamily="34" charset="0"/>
                <a:cs typeface="Calibri" panose="020F0502020204030204" pitchFamily="34" charset="0"/>
              </a:rPr>
              <a:t> This app has WORD OF THE DAY feature provides user with an English Word every day so that learn a new English word every single day, user are reminded to learn new Vocabulary words by playing this Vocabulary Builder app every day with motivational quotes, so you don't lag behind.</a:t>
            </a:r>
          </a:p>
        </p:txBody>
      </p:sp>
    </p:spTree>
    <p:extLst>
      <p:ext uri="{BB962C8B-B14F-4D97-AF65-F5344CB8AC3E}">
        <p14:creationId xmlns:p14="http://schemas.microsoft.com/office/powerpoint/2010/main" val="420948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98B-1141-424D-9087-E6A9910C446A}"/>
              </a:ext>
            </a:extLst>
          </p:cNvPr>
          <p:cNvSpPr>
            <a:spLocks noGrp="1"/>
          </p:cNvSpPr>
          <p:nvPr>
            <p:ph type="title"/>
          </p:nvPr>
        </p:nvSpPr>
        <p:spPr>
          <a:xfrm>
            <a:off x="2231136" y="58864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err="1">
                <a:latin typeface="Calibri" panose="020F0502020204030204" pitchFamily="34" charset="0"/>
                <a:ea typeface="MS Mincho" panose="020B0400000000000000" pitchFamily="49" charset="-128"/>
                <a:cs typeface="Times New Roman" panose="02020603050405020304" pitchFamily="18" charset="0"/>
              </a:rPr>
              <a:t>Vocabu</a:t>
            </a:r>
            <a:r>
              <a:rPr lang="en-US" sz="2200" dirty="0">
                <a:latin typeface="Calibri" panose="020F0502020204030204" pitchFamily="34" charset="0"/>
                <a:ea typeface="MS Mincho" panose="020B0400000000000000" pitchFamily="49" charset="-128"/>
                <a:cs typeface="Times New Roman" panose="02020603050405020304" pitchFamily="18" charset="0"/>
              </a:rPr>
              <a:t> words</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Vocabulary Builder English Words offline</a:t>
            </a:r>
            <a:br>
              <a:rPr lang="en-IN" dirty="0"/>
            </a:br>
            <a:endParaRPr lang="en-IN" dirty="0"/>
          </a:p>
        </p:txBody>
      </p:sp>
      <p:pic>
        <p:nvPicPr>
          <p:cNvPr id="7" name="Picture 6">
            <a:extLst>
              <a:ext uri="{FF2B5EF4-FFF2-40B4-BE49-F238E27FC236}">
                <a16:creationId xmlns:a16="http://schemas.microsoft.com/office/drawing/2014/main" id="{F2E3988F-A6D3-44E7-BFD5-5569A1B2025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3457" y="2288857"/>
            <a:ext cx="1544320" cy="2746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7F3496D8-3263-4FD7-B38B-38263561A7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233" y="2288857"/>
            <a:ext cx="1544320"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D4323ADD-DE74-4178-9117-C6BD3A593A2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680" y="2288857"/>
            <a:ext cx="1544320"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6075045" y="1990666"/>
            <a:ext cx="5817869" cy="3785652"/>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Offline mode: It perfectly works offline, just to take updates it requires internet</a:t>
            </a:r>
          </a:p>
          <a:p>
            <a:pPr marL="342900" indent="-342900">
              <a:buFont typeface="+mj-lt"/>
              <a:buAutoNum type="arabicPeriod"/>
            </a:pPr>
            <a:r>
              <a:rPr lang="en-IN" sz="1600" dirty="0">
                <a:latin typeface="Calibri" panose="020F0502020204030204" pitchFamily="34" charset="0"/>
                <a:cs typeface="Calibri" panose="020F0502020204030204" pitchFamily="34" charset="0"/>
              </a:rPr>
              <a:t>Start with your level: a very good way to start your learning journey, as the app gives you a possibility to start from Entry level to Expert level options</a:t>
            </a:r>
          </a:p>
          <a:p>
            <a:pPr marL="342900" indent="-342900">
              <a:buFont typeface="+mj-lt"/>
              <a:buAutoNum type="arabicPeriod"/>
            </a:pPr>
            <a:r>
              <a:rPr lang="en-IN" sz="1600" dirty="0">
                <a:latin typeface="Calibri" panose="020F0502020204030204" pitchFamily="34" charset="0"/>
                <a:cs typeface="Calibri" panose="020F0502020204030204" pitchFamily="34" charset="0"/>
              </a:rPr>
              <a:t>Easy to navigate: It is easy to make your way through the app</a:t>
            </a:r>
          </a:p>
          <a:p>
            <a:r>
              <a:rPr lang="en-IN" sz="1600" dirty="0">
                <a:latin typeface="Calibri" panose="020F0502020204030204" pitchFamily="34" charset="0"/>
                <a:cs typeface="Calibri" panose="020F0502020204030204" pitchFamily="34" charset="0"/>
              </a:rPr>
              <a:t>       and find what you need</a:t>
            </a:r>
          </a:p>
          <a:p>
            <a:r>
              <a:rPr lang="en-IN" sz="1600" dirty="0">
                <a:latin typeface="Calibri" panose="020F0502020204030204" pitchFamily="34" charset="0"/>
                <a:cs typeface="Calibri" panose="020F0502020204030204" pitchFamily="34" charset="0"/>
              </a:rPr>
              <a:t>4.    Pronunciation feature: New words in lessons come with a</a:t>
            </a:r>
          </a:p>
          <a:p>
            <a:r>
              <a:rPr lang="en-IN" sz="1600" dirty="0">
                <a:latin typeface="Calibri" panose="020F0502020204030204" pitchFamily="34" charset="0"/>
                <a:cs typeface="Calibri" panose="020F0502020204030204" pitchFamily="34" charset="0"/>
              </a:rPr>
              <a:t>       Audio which gives a human touch to the the learning process</a:t>
            </a:r>
          </a:p>
          <a:p>
            <a:pPr marL="342900" indent="-342900">
              <a:buAutoNum type="arabicPeriod" startAt="5"/>
            </a:pPr>
            <a:r>
              <a:rPr lang="en-IN" sz="1600" dirty="0">
                <a:latin typeface="Calibri" panose="020F0502020204030204" pitchFamily="34" charset="0"/>
                <a:cs typeface="Calibri" panose="020F0502020204030204" pitchFamily="34" charset="0"/>
              </a:rPr>
              <a:t>Fluency % wheel: a great indicator to see learning process,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which also helps to set goals</a:t>
            </a:r>
          </a:p>
          <a:p>
            <a:pPr marL="342900" indent="-342900">
              <a:buAutoNum type="arabicPeriod" startAt="5"/>
            </a:pPr>
            <a:r>
              <a:rPr lang="en-IN" sz="1600" dirty="0">
                <a:latin typeface="Calibri" panose="020F0502020204030204" pitchFamily="34" charset="0"/>
                <a:cs typeface="Calibri" panose="020F0502020204030204" pitchFamily="34" charset="0"/>
              </a:rPr>
              <a:t>Daily remainder: The best feature to keep user engaging is daily remainder alarm, It comes with auto pop up on users mobile</a:t>
            </a:r>
          </a:p>
          <a:p>
            <a:pPr marL="342900" indent="-342900">
              <a:buAutoNum type="arabicPeriod" startAt="5"/>
            </a:pPr>
            <a:r>
              <a:rPr lang="en-IN" sz="1600" dirty="0">
                <a:latin typeface="Calibri" panose="020F0502020204030204" pitchFamily="34" charset="0"/>
                <a:cs typeface="Calibri" panose="020F0502020204030204" pitchFamily="34" charset="0"/>
              </a:rPr>
              <a:t>Advertise free: This app is totally advertise free, It is good quality to keep away from distraction while learning</a:t>
            </a:r>
          </a:p>
        </p:txBody>
      </p:sp>
      <p:sp>
        <p:nvSpPr>
          <p:cNvPr id="13" name="TextBox 12">
            <a:extLst>
              <a:ext uri="{FF2B5EF4-FFF2-40B4-BE49-F238E27FC236}">
                <a16:creationId xmlns:a16="http://schemas.microsoft.com/office/drawing/2014/main" id="{42C9093C-26C3-4AAF-9C85-E299401732DD}"/>
              </a:ext>
            </a:extLst>
          </p:cNvPr>
          <p:cNvSpPr txBox="1"/>
          <p:nvPr/>
        </p:nvSpPr>
        <p:spPr>
          <a:xfrm>
            <a:off x="6075045" y="162133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Positive: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21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98B-1141-424D-9087-E6A9910C446A}"/>
              </a:ext>
            </a:extLst>
          </p:cNvPr>
          <p:cNvSpPr>
            <a:spLocks noGrp="1"/>
          </p:cNvSpPr>
          <p:nvPr>
            <p:ph type="title"/>
          </p:nvPr>
        </p:nvSpPr>
        <p:spPr>
          <a:xfrm>
            <a:off x="2231136" y="58864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err="1">
                <a:latin typeface="Calibri" panose="020F0502020204030204" pitchFamily="34" charset="0"/>
                <a:ea typeface="MS Mincho" panose="020B0400000000000000" pitchFamily="49" charset="-128"/>
                <a:cs typeface="Times New Roman" panose="02020603050405020304" pitchFamily="18" charset="0"/>
              </a:rPr>
              <a:t>Vocabu</a:t>
            </a:r>
            <a:r>
              <a:rPr lang="en-US" sz="2200" dirty="0">
                <a:latin typeface="Calibri" panose="020F0502020204030204" pitchFamily="34" charset="0"/>
                <a:ea typeface="MS Mincho" panose="020B0400000000000000" pitchFamily="49" charset="-128"/>
                <a:cs typeface="Times New Roman" panose="02020603050405020304" pitchFamily="18" charset="0"/>
              </a:rPr>
              <a:t> words</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Vocabulary Builder English Words offline</a:t>
            </a:r>
            <a:br>
              <a:rPr lang="en-IN" dirty="0"/>
            </a:br>
            <a:endParaRPr lang="en-IN" dirty="0"/>
          </a:p>
        </p:txBody>
      </p:sp>
      <p:pic>
        <p:nvPicPr>
          <p:cNvPr id="9" name="Picture 8">
            <a:extLst>
              <a:ext uri="{FF2B5EF4-FFF2-40B4-BE49-F238E27FC236}">
                <a16:creationId xmlns:a16="http://schemas.microsoft.com/office/drawing/2014/main" id="{CC520BC7-DA60-4D15-9544-8F53AFB16E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85" y="2072002"/>
            <a:ext cx="1544320" cy="27463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a:extLst>
              <a:ext uri="{FF2B5EF4-FFF2-40B4-BE49-F238E27FC236}">
                <a16:creationId xmlns:a16="http://schemas.microsoft.com/office/drawing/2014/main" id="{1088534A-4262-4893-B245-C255E54919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442" y="2072002"/>
            <a:ext cx="1544320"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E985FF0A-DE00-4322-9B27-B70B0583DE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100" y="2072002"/>
            <a:ext cx="1544320"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1201FFA7-9B28-4AFB-A36C-C2BF4C52A039}"/>
              </a:ext>
            </a:extLst>
          </p:cNvPr>
          <p:cNvSpPr txBox="1"/>
          <p:nvPr/>
        </p:nvSpPr>
        <p:spPr>
          <a:xfrm>
            <a:off x="6075045" y="1990666"/>
            <a:ext cx="5817869" cy="2554545"/>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Unlaunched Multiplayers option : Multiplayers option is not available to play game with friends </a:t>
            </a:r>
          </a:p>
          <a:p>
            <a:pPr marL="342900" indent="-342900">
              <a:buFont typeface="+mj-lt"/>
              <a:buAutoNum type="arabicPeriod"/>
            </a:pPr>
            <a:r>
              <a:rPr lang="en-IN" sz="1600" dirty="0">
                <a:latin typeface="Calibri" panose="020F0502020204030204" pitchFamily="34" charset="0"/>
                <a:cs typeface="Calibri" panose="020F0502020204030204" pitchFamily="34" charset="0"/>
              </a:rPr>
              <a:t>Basic Design: Design is not bad, but not great, The design is grey based and it lacks of animation factor.</a:t>
            </a:r>
          </a:p>
          <a:p>
            <a:pPr marL="342900" indent="-342900">
              <a:buFont typeface="+mj-lt"/>
              <a:buAutoNum type="arabicPeriod"/>
            </a:pPr>
            <a:r>
              <a:rPr lang="en-IN" sz="1600" dirty="0">
                <a:latin typeface="Calibri" panose="020F0502020204030204" pitchFamily="34" charset="0"/>
                <a:cs typeface="Calibri" panose="020F0502020204030204" pitchFamily="34" charset="0"/>
              </a:rPr>
              <a:t>Lack of learning methods: The app fails to provide learning options such as picking the right word, matching pairs, fill in the blank etc.</a:t>
            </a:r>
          </a:p>
          <a:p>
            <a:pPr marL="342900" indent="-342900">
              <a:buFont typeface="+mj-lt"/>
              <a:buAutoNum type="arabicPeriod"/>
            </a:pPr>
            <a:r>
              <a:rPr lang="en-IN" sz="1600" dirty="0">
                <a:latin typeface="Calibri" panose="020F0502020204030204" pitchFamily="34" charset="0"/>
                <a:cs typeface="Calibri" panose="020F0502020204030204" pitchFamily="34" charset="0"/>
              </a:rPr>
              <a:t>Missing interaction: Missing of interactive interaction, it helps to keep the user active and relax  </a:t>
            </a:r>
          </a:p>
          <a:p>
            <a:pPr marL="342900" indent="-342900">
              <a:buFont typeface="+mj-lt"/>
              <a:buAutoNum type="arabicPeriod"/>
            </a:pPr>
            <a:endParaRPr lang="en-IN" sz="16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F9034A0-D067-4601-9815-77BA2E367B89}"/>
              </a:ext>
            </a:extLst>
          </p:cNvPr>
          <p:cNvSpPr txBox="1"/>
          <p:nvPr/>
        </p:nvSpPr>
        <p:spPr>
          <a:xfrm>
            <a:off x="914400" y="5558879"/>
            <a:ext cx="122424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Summary</a:t>
            </a:r>
            <a:endParaRPr lang="en-IN"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91EECCD-6B51-4827-B4DD-39AE6D5A9DD2}"/>
              </a:ext>
            </a:extLst>
          </p:cNvPr>
          <p:cNvSpPr txBox="1"/>
          <p:nvPr/>
        </p:nvSpPr>
        <p:spPr>
          <a:xfrm rot="10800000" flipV="1">
            <a:off x="2543173" y="5266490"/>
            <a:ext cx="9075421" cy="1323439"/>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This app successful because it work offline as well as it has feature such as Flashcard quiz format ,See Your Progress, Word repetition, Words categorised based on difficulty, Save favourite words, Definitions and Examples for every word  also it’s daily remainder to keep user engaging with learning. Even through it is fail to provide varieties of learning methods and interaction design. Which is must in today world.</a:t>
            </a:r>
          </a:p>
          <a:p>
            <a:endParaRPr lang="en-IN" sz="16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B5AB30C-57D8-4897-9D4E-AF43CE9EBA44}"/>
              </a:ext>
            </a:extLst>
          </p:cNvPr>
          <p:cNvSpPr txBox="1"/>
          <p:nvPr/>
        </p:nvSpPr>
        <p:spPr>
          <a:xfrm>
            <a:off x="6075045" y="163657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Negative: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4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98B-1141-424D-9087-E6A9910C446A}"/>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Duolingo</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Learn Languages Free </a:t>
            </a:r>
            <a:br>
              <a:rPr lang="en-IN" dirty="0"/>
            </a:br>
            <a:endParaRPr lang="en-IN" dirty="0"/>
          </a:p>
        </p:txBody>
      </p:sp>
      <p:pic>
        <p:nvPicPr>
          <p:cNvPr id="4" name="Picture 3">
            <a:extLst>
              <a:ext uri="{FF2B5EF4-FFF2-40B4-BE49-F238E27FC236}">
                <a16:creationId xmlns:a16="http://schemas.microsoft.com/office/drawing/2014/main" id="{9EDC0D98-5603-492B-8B38-899F00B183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055602" y="1461452"/>
            <a:ext cx="2080796" cy="369919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291465" y="5286375"/>
            <a:ext cx="11384280" cy="1077218"/>
          </a:xfrm>
          <a:prstGeom prst="rect">
            <a:avLst/>
          </a:prstGeom>
          <a:noFill/>
        </p:spPr>
        <p:txBody>
          <a:bodyPr wrap="square" rtlCol="0">
            <a:spAutoFit/>
          </a:bodyPr>
          <a:lstStyle/>
          <a:p>
            <a:pPr algn="ctr"/>
            <a:r>
              <a:rPr lang="en-IN" sz="1600" dirty="0">
                <a:latin typeface="Calibri" panose="020F0502020204030204" pitchFamily="34" charset="0"/>
                <a:cs typeface="Calibri" panose="020F0502020204030204" pitchFamily="34" charset="0"/>
              </a:rPr>
              <a:t>It help in practice speaking, reading, listening and writing skills while playing a game! User will improve vocabulary and grammar skills by answering questions and completing lessons. Start with basic verbs, phrases, and sentences, and learn new words daily. It is a free platform that includes a language-learning app, as well as a digital language proficiency assessment exam. As of it offer 85 different language courses in 24 languages. The app has about 300 million registered users across the world.</a:t>
            </a:r>
          </a:p>
        </p:txBody>
      </p:sp>
    </p:spTree>
    <p:extLst>
      <p:ext uri="{BB962C8B-B14F-4D97-AF65-F5344CB8AC3E}">
        <p14:creationId xmlns:p14="http://schemas.microsoft.com/office/powerpoint/2010/main" val="347606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E3988F-A6D3-44E7-BFD5-5569A1B2025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253457" y="2289316"/>
            <a:ext cx="1544320" cy="27454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7F3496D8-3263-4FD7-B38B-38263561A7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6332" y="2288857"/>
            <a:ext cx="1544121"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D4323ADD-DE74-4178-9117-C6BD3A593A2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170779" y="2288857"/>
            <a:ext cx="1544121"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6075045" y="1990666"/>
            <a:ext cx="5943600" cy="4031873"/>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User-friendly design: The mobile app is very with neutral</a:t>
            </a:r>
          </a:p>
          <a:p>
            <a:r>
              <a:rPr lang="en-IN" sz="1600" dirty="0">
                <a:latin typeface="Calibri" panose="020F0502020204030204" pitchFamily="34" charset="0"/>
                <a:cs typeface="Calibri" panose="020F0502020204030204" pitchFamily="34" charset="0"/>
              </a:rPr>
              <a:t>       design and without extra fuzz, simplicity is the key </a:t>
            </a:r>
          </a:p>
          <a:p>
            <a:r>
              <a:rPr lang="en-IN" sz="1600" dirty="0">
                <a:latin typeface="Calibri" panose="020F0502020204030204" pitchFamily="34" charset="0"/>
                <a:cs typeface="Calibri" panose="020F0502020204030204" pitchFamily="34" charset="0"/>
              </a:rPr>
              <a:t>2.    Interface: Duolingo’s design is clean, intuitive, and highly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engaging, with a straightforward interface and built-in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gamification elements</a:t>
            </a:r>
          </a:p>
          <a:p>
            <a:r>
              <a:rPr lang="en-IN" sz="1600" dirty="0">
                <a:latin typeface="Calibri" panose="020F0502020204030204" pitchFamily="34" charset="0"/>
                <a:cs typeface="Calibri" panose="020F0502020204030204" pitchFamily="34" charset="0"/>
              </a:rPr>
              <a:t>3.     Smooth onboarding: Especially important for first-timers,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Duolingo goes out of its way to make language learning fun</a:t>
            </a:r>
          </a:p>
          <a:p>
            <a:pPr marL="342900" indent="-342900">
              <a:buAutoNum type="arabicPeriod" startAt="2"/>
            </a:pPr>
            <a:r>
              <a:rPr lang="en-IN" sz="1600" dirty="0">
                <a:latin typeface="Calibri" panose="020F0502020204030204" pitchFamily="34" charset="0"/>
                <a:cs typeface="Calibri" panose="020F0502020204030204" pitchFamily="34" charset="0"/>
              </a:rPr>
              <a:t>Variety of learning methods: The lessons offer a variety of</a:t>
            </a:r>
          </a:p>
          <a:p>
            <a:r>
              <a:rPr lang="en-IN" sz="1600" dirty="0">
                <a:latin typeface="Calibri" panose="020F0502020204030204" pitchFamily="34" charset="0"/>
                <a:cs typeface="Calibri" panose="020F0502020204030204" pitchFamily="34" charset="0"/>
              </a:rPr>
              <a:t>        learning options such as picking the right word, matching</a:t>
            </a:r>
          </a:p>
          <a:p>
            <a:r>
              <a:rPr lang="en-IN" sz="1600" dirty="0">
                <a:latin typeface="Calibri" panose="020F0502020204030204" pitchFamily="34" charset="0"/>
                <a:cs typeface="Calibri" panose="020F0502020204030204" pitchFamily="34" charset="0"/>
              </a:rPr>
              <a:t>        pairs, pronouncing the word</a:t>
            </a:r>
          </a:p>
          <a:p>
            <a:r>
              <a:rPr lang="en-IN" sz="1600" dirty="0">
                <a:latin typeface="Calibri" panose="020F0502020204030204" pitchFamily="34" charset="0"/>
                <a:cs typeface="Calibri" panose="020F0502020204030204" pitchFamily="34" charset="0"/>
              </a:rPr>
              <a:t>4.     Motivational elements: the user can achieve higher level</a:t>
            </a:r>
          </a:p>
          <a:p>
            <a:r>
              <a:rPr lang="en-IN" sz="1600" dirty="0">
                <a:latin typeface="Calibri" panose="020F0502020204030204" pitchFamily="34" charset="0"/>
                <a:cs typeface="Calibri" panose="020F0502020204030204" pitchFamily="34" charset="0"/>
              </a:rPr>
              <a:t>         crowns, power-ups, earn </a:t>
            </a:r>
            <a:r>
              <a:rPr lang="en-IN" sz="1600" dirty="0" err="1">
                <a:latin typeface="Calibri" panose="020F0502020204030204" pitchFamily="34" charset="0"/>
                <a:cs typeface="Calibri" panose="020F0502020204030204" pitchFamily="34" charset="0"/>
              </a:rPr>
              <a:t>lingot</a:t>
            </a:r>
            <a:r>
              <a:rPr lang="en-IN" sz="1600" dirty="0">
                <a:latin typeface="Calibri" panose="020F0502020204030204" pitchFamily="34" charset="0"/>
                <a:cs typeface="Calibri" panose="020F0502020204030204" pitchFamily="34" charset="0"/>
              </a:rPr>
              <a:t> – this should definitely keep</a:t>
            </a:r>
          </a:p>
          <a:p>
            <a:r>
              <a:rPr lang="en-IN" sz="1600" dirty="0">
                <a:latin typeface="Calibri" panose="020F0502020204030204" pitchFamily="34" charset="0"/>
                <a:cs typeface="Calibri" panose="020F0502020204030204" pitchFamily="34" charset="0"/>
              </a:rPr>
              <a:t>         the user engaged</a:t>
            </a:r>
          </a:p>
          <a:p>
            <a:r>
              <a:rPr lang="en-IN" sz="1600" dirty="0">
                <a:latin typeface="Calibri" panose="020F0502020204030204" pitchFamily="34" charset="0"/>
                <a:cs typeface="Calibri" panose="020F0502020204030204" pitchFamily="34" charset="0"/>
              </a:rPr>
              <a:t>5.     Resources: In addition to interactive lessons, Duolingo offers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practice quizzes, explanations, a grammar guide. Which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encourage learners to follow and translate real-world dialogue.</a:t>
            </a:r>
          </a:p>
        </p:txBody>
      </p:sp>
      <p:sp>
        <p:nvSpPr>
          <p:cNvPr id="13" name="TextBox 12">
            <a:extLst>
              <a:ext uri="{FF2B5EF4-FFF2-40B4-BE49-F238E27FC236}">
                <a16:creationId xmlns:a16="http://schemas.microsoft.com/office/drawing/2014/main" id="{42C9093C-26C3-4AAF-9C85-E299401732DD}"/>
              </a:ext>
            </a:extLst>
          </p:cNvPr>
          <p:cNvSpPr txBox="1"/>
          <p:nvPr/>
        </p:nvSpPr>
        <p:spPr>
          <a:xfrm>
            <a:off x="6075045" y="162133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Positive:</a:t>
            </a:r>
            <a:endParaRPr lang="en-IN"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377CC21F-12EB-41D7-A6E7-CC5810C361B9}"/>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Duolingo</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Learn Languages Free </a:t>
            </a:r>
            <a:br>
              <a:rPr lang="en-IN" dirty="0"/>
            </a:br>
            <a:endParaRPr lang="en-IN" dirty="0"/>
          </a:p>
        </p:txBody>
      </p:sp>
    </p:spTree>
    <p:extLst>
      <p:ext uri="{BB962C8B-B14F-4D97-AF65-F5344CB8AC3E}">
        <p14:creationId xmlns:p14="http://schemas.microsoft.com/office/powerpoint/2010/main" val="349161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520BC7-DA60-4D15-9544-8F53AFB16EE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9086" y="2072461"/>
            <a:ext cx="1544320" cy="27454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a:extLst>
              <a:ext uri="{FF2B5EF4-FFF2-40B4-BE49-F238E27FC236}">
                <a16:creationId xmlns:a16="http://schemas.microsoft.com/office/drawing/2014/main" id="{1088534A-4262-4893-B245-C255E549196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43541" y="2072002"/>
            <a:ext cx="1544121"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E985FF0A-DE00-4322-9B27-B70B0583DE3B}"/>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975199" y="2072002"/>
            <a:ext cx="1544121" cy="274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1201FFA7-9B28-4AFB-A36C-C2BF4C52A039}"/>
              </a:ext>
            </a:extLst>
          </p:cNvPr>
          <p:cNvSpPr txBox="1"/>
          <p:nvPr/>
        </p:nvSpPr>
        <p:spPr>
          <a:xfrm>
            <a:off x="6075045" y="1990666"/>
            <a:ext cx="5817869" cy="1815882"/>
          </a:xfrm>
          <a:prstGeom prst="rect">
            <a:avLst/>
          </a:prstGeom>
          <a:noFill/>
        </p:spPr>
        <p:txBody>
          <a:bodyPr wrap="square" rtlCol="0">
            <a:spAutoFit/>
          </a:bodyPr>
          <a:lstStyle/>
          <a:p>
            <a:pPr marL="342900" indent="-342900">
              <a:buFont typeface="+mj-lt"/>
              <a:buAutoNum type="arabicPeriod"/>
            </a:pPr>
            <a:r>
              <a:rPr lang="en-IN" sz="1600" dirty="0">
                <a:latin typeface="Calibri" panose="020F0502020204030204" pitchFamily="34" charset="0"/>
                <a:cs typeface="Calibri" panose="020F0502020204030204" pitchFamily="34" charset="0"/>
              </a:rPr>
              <a:t>It create occasionally awkward sentence constructions, i.e., sentences that had probably never use in the real world </a:t>
            </a:r>
          </a:p>
          <a:p>
            <a:pPr marL="342900" indent="-342900">
              <a:buFont typeface="+mj-lt"/>
              <a:buAutoNum type="arabicPeriod"/>
            </a:pPr>
            <a:r>
              <a:rPr lang="en-IN" sz="1600" dirty="0">
                <a:latin typeface="Calibri" panose="020F0502020204030204" pitchFamily="34" charset="0"/>
                <a:cs typeface="Calibri" panose="020F0502020204030204" pitchFamily="34" charset="0"/>
              </a:rPr>
              <a:t>The voices are lower than the "ding!“ that is pronunciation of the word should be louder than submitting sound. </a:t>
            </a:r>
          </a:p>
          <a:p>
            <a:pPr marL="342900" indent="-342900">
              <a:buFont typeface="+mj-lt"/>
              <a:buAutoNum type="arabicPeriod"/>
            </a:pPr>
            <a:r>
              <a:rPr lang="en-IN" sz="1600" dirty="0">
                <a:latin typeface="Calibri" panose="020F0502020204030204" pitchFamily="34" charset="0"/>
                <a:cs typeface="Calibri" panose="020F0502020204030204" pitchFamily="34" charset="0"/>
              </a:rPr>
              <a:t>Level up is revision: level up does not open new content and</a:t>
            </a:r>
          </a:p>
          <a:p>
            <a:r>
              <a:rPr lang="en-IN" sz="1600" dirty="0">
                <a:latin typeface="Calibri" panose="020F0502020204030204" pitchFamily="34" charset="0"/>
                <a:cs typeface="Calibri" panose="020F0502020204030204" pitchFamily="34" charset="0"/>
              </a:rPr>
              <a:t>        learning material, but will just give access to the same lesson</a:t>
            </a:r>
          </a:p>
          <a:p>
            <a:r>
              <a:rPr lang="en-IN" sz="1600" dirty="0">
                <a:latin typeface="Calibri" panose="020F0502020204030204" pitchFamily="34" charset="0"/>
                <a:cs typeface="Calibri" panose="020F0502020204030204" pitchFamily="34" charset="0"/>
              </a:rPr>
              <a:t>        in different order and format.</a:t>
            </a:r>
          </a:p>
        </p:txBody>
      </p:sp>
      <p:sp>
        <p:nvSpPr>
          <p:cNvPr id="13" name="TextBox 12">
            <a:extLst>
              <a:ext uri="{FF2B5EF4-FFF2-40B4-BE49-F238E27FC236}">
                <a16:creationId xmlns:a16="http://schemas.microsoft.com/office/drawing/2014/main" id="{BF9034A0-D067-4601-9815-77BA2E367B89}"/>
              </a:ext>
            </a:extLst>
          </p:cNvPr>
          <p:cNvSpPr txBox="1"/>
          <p:nvPr/>
        </p:nvSpPr>
        <p:spPr>
          <a:xfrm>
            <a:off x="914400" y="5558879"/>
            <a:ext cx="122424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Summary</a:t>
            </a:r>
            <a:endParaRPr lang="en-IN"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91EECCD-6B51-4827-B4DD-39AE6D5A9DD2}"/>
              </a:ext>
            </a:extLst>
          </p:cNvPr>
          <p:cNvSpPr txBox="1"/>
          <p:nvPr/>
        </p:nvSpPr>
        <p:spPr>
          <a:xfrm rot="10800000" flipV="1">
            <a:off x="2543173" y="5266490"/>
            <a:ext cx="9075421" cy="1323439"/>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This app successful because it provides speaking, reading, listening and writing skills while playing a game! Motivational elements that user can achieve higher level crowns, power-ups, earn coins, it make </a:t>
            </a:r>
          </a:p>
          <a:p>
            <a:r>
              <a:rPr lang="en-IN" sz="1600" dirty="0">
                <a:latin typeface="Calibri" panose="020F0502020204030204" pitchFamily="34" charset="0"/>
                <a:cs typeface="Calibri" panose="020F0502020204030204" pitchFamily="34" charset="0"/>
              </a:rPr>
              <a:t>the user engaged. It’s User-friendly design make it best to paly with it. Even through it is fails by create occasionally awkward sentence constructions with may not be use in real life. </a:t>
            </a:r>
          </a:p>
          <a:p>
            <a:endParaRPr lang="en-IN" sz="16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B5AB30C-57D8-4897-9D4E-AF43CE9EBA44}"/>
              </a:ext>
            </a:extLst>
          </p:cNvPr>
          <p:cNvSpPr txBox="1"/>
          <p:nvPr/>
        </p:nvSpPr>
        <p:spPr>
          <a:xfrm>
            <a:off x="6075045" y="1636574"/>
            <a:ext cx="1178243"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Negative:</a:t>
            </a:r>
            <a:endParaRPr lang="en-IN" dirty="0">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5270A101-7C40-4FDD-92EE-8A8B40F19F76}"/>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Duolingo</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Arial" panose="020B0604020202020204" pitchFamily="34" charset="0"/>
              </a:rPr>
              <a:t>Learn Languages Free </a:t>
            </a:r>
            <a:br>
              <a:rPr lang="en-IN" dirty="0"/>
            </a:br>
            <a:endParaRPr lang="en-IN" dirty="0"/>
          </a:p>
        </p:txBody>
      </p:sp>
    </p:spTree>
    <p:extLst>
      <p:ext uri="{BB962C8B-B14F-4D97-AF65-F5344CB8AC3E}">
        <p14:creationId xmlns:p14="http://schemas.microsoft.com/office/powerpoint/2010/main" val="194803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98B-1141-424D-9087-E6A9910C446A}"/>
              </a:ext>
            </a:extLst>
          </p:cNvPr>
          <p:cNvSpPr>
            <a:spLocks noGrp="1"/>
          </p:cNvSpPr>
          <p:nvPr>
            <p:ph type="title"/>
          </p:nvPr>
        </p:nvSpPr>
        <p:spPr>
          <a:xfrm>
            <a:off x="2231136" y="405765"/>
            <a:ext cx="7792974" cy="794385"/>
          </a:xfrm>
        </p:spPr>
        <p:txBody>
          <a:bodyPr>
            <a:normAutofit fontScale="90000"/>
          </a:bodyPr>
          <a:lstStyle/>
          <a:p>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Quizlet</a:t>
            </a:r>
            <a:br>
              <a:rPr lang="en-US" sz="2200" dirty="0">
                <a:latin typeface="Calibri" panose="020F0502020204030204" pitchFamily="34" charset="0"/>
                <a:ea typeface="MS Mincho" panose="020B0400000000000000" pitchFamily="49" charset="-128"/>
                <a:cs typeface="Times New Roman" panose="02020603050405020304" pitchFamily="18" charset="0"/>
              </a:rPr>
            </a:br>
            <a:r>
              <a:rPr lang="en-US" sz="2200" dirty="0">
                <a:latin typeface="Calibri" panose="020F0502020204030204" pitchFamily="34" charset="0"/>
                <a:ea typeface="MS Mincho" panose="020B0400000000000000" pitchFamily="49" charset="-128"/>
                <a:cs typeface="Times New Roman" panose="02020603050405020304" pitchFamily="18" charset="0"/>
              </a:rPr>
              <a:t>flashcards &amp; study tools</a:t>
            </a:r>
            <a:br>
              <a:rPr lang="en-IN" dirty="0"/>
            </a:br>
            <a:endParaRPr lang="en-IN" dirty="0"/>
          </a:p>
        </p:txBody>
      </p:sp>
      <p:pic>
        <p:nvPicPr>
          <p:cNvPr id="4" name="Picture 3">
            <a:extLst>
              <a:ext uri="{FF2B5EF4-FFF2-40B4-BE49-F238E27FC236}">
                <a16:creationId xmlns:a16="http://schemas.microsoft.com/office/drawing/2014/main" id="{9EDC0D98-5603-492B-8B38-899F00B183D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055602" y="1461452"/>
            <a:ext cx="2080796" cy="36991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4B3E1E97-804E-4CA0-A924-478033C5F7EC}"/>
              </a:ext>
            </a:extLst>
          </p:cNvPr>
          <p:cNvSpPr txBox="1"/>
          <p:nvPr/>
        </p:nvSpPr>
        <p:spPr>
          <a:xfrm>
            <a:off x="291465" y="5286375"/>
            <a:ext cx="11384280" cy="830997"/>
          </a:xfrm>
          <a:prstGeom prst="rect">
            <a:avLst/>
          </a:prstGeom>
          <a:noFill/>
        </p:spPr>
        <p:txBody>
          <a:bodyPr wrap="square" rtlCol="0">
            <a:spAutoFit/>
          </a:bodyPr>
          <a:lstStyle/>
          <a:p>
            <a:pPr algn="ctr"/>
            <a:r>
              <a:rPr lang="en-IN" sz="1600" dirty="0">
                <a:latin typeface="Calibri" panose="020F0502020204030204" pitchFamily="34" charset="0"/>
                <a:cs typeface="Calibri" panose="020F0502020204030204" pitchFamily="34" charset="0"/>
              </a:rPr>
              <a:t>Quizlet is the easiest way to practice and master you’re learning. Create your own flashcards and study sets or choose from millions created by other students. More than 30 million students study with Quizlet each month because it’s the leading education and flashcard app that makes studying languages, history, vocab and science simple and effective. </a:t>
            </a:r>
          </a:p>
        </p:txBody>
      </p:sp>
    </p:spTree>
    <p:extLst>
      <p:ext uri="{BB962C8B-B14F-4D97-AF65-F5344CB8AC3E}">
        <p14:creationId xmlns:p14="http://schemas.microsoft.com/office/powerpoint/2010/main" val="6538872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446</TotalTime>
  <Words>854</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Task 1.1 Exploring Vocabulary Learning Apps</vt:lpstr>
      <vt:lpstr>The apps I will be looking at are</vt:lpstr>
      <vt:lpstr> Vocabu words Vocabulary Builder English Words offline </vt:lpstr>
      <vt:lpstr> Vocabu words Vocabulary Builder English Words offline </vt:lpstr>
      <vt:lpstr> Vocabu words Vocabulary Builder English Words offline </vt:lpstr>
      <vt:lpstr> Duolingo Learn Languages Free  </vt:lpstr>
      <vt:lpstr> Duolingo Learn Languages Free  </vt:lpstr>
      <vt:lpstr> Duolingo Learn Languages Free  </vt:lpstr>
      <vt:lpstr> Quizlet flashcards &amp; study tools </vt:lpstr>
      <vt:lpstr> Quizlet flashcards &amp; study tools </vt:lpstr>
      <vt:lpstr>Quizlet flashcards &amp; study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Exploring Vocabulary Learning Apps</dc:title>
  <dc:creator>vivek bombatkar</dc:creator>
  <cp:lastModifiedBy>vivek bombatkar</cp:lastModifiedBy>
  <cp:revision>73</cp:revision>
  <dcterms:created xsi:type="dcterms:W3CDTF">2019-03-23T09:50:40Z</dcterms:created>
  <dcterms:modified xsi:type="dcterms:W3CDTF">2019-03-23T17:17:36Z</dcterms:modified>
</cp:coreProperties>
</file>