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7F7F7F"/>
        </a:fontRef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1969B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1969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1969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143"/>
  </p:normalViewPr>
  <p:slideViewPr>
    <p:cSldViewPr snapToGrid="0" snapToObjects="1">
      <p:cViewPr varScale="1">
        <p:scale>
          <a:sx n="34" d="100"/>
          <a:sy n="34" d="100"/>
        </p:scale>
        <p:origin x="1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cbook_pro Fea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ject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7821468" y="12979618"/>
            <a:ext cx="153964" cy="152401"/>
          </a:xfrm>
          <a:prstGeom prst="rect">
            <a:avLst/>
          </a:prstGeom>
        </p:spPr>
        <p:txBody>
          <a:bodyPr lIns="0" tIns="0" rIns="0" bIns="0" anchor="b"/>
          <a:lstStyle>
            <a:lvl1pPr defTabSz="796636">
              <a:lnSpc>
                <a:spcPct val="110000"/>
              </a:lnSpc>
              <a:defRPr sz="1000" b="1" cap="all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ject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7821468" y="12979618"/>
            <a:ext cx="153964" cy="152401"/>
          </a:xfrm>
          <a:prstGeom prst="rect">
            <a:avLst/>
          </a:prstGeom>
        </p:spPr>
        <p:txBody>
          <a:bodyPr lIns="0" tIns="0" rIns="0" bIns="0" anchor="b"/>
          <a:lstStyle>
            <a:lvl1pPr defTabSz="796636">
              <a:lnSpc>
                <a:spcPct val="110000"/>
              </a:lnSpc>
              <a:defRPr sz="1000" b="1" cap="all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1939694" y="1262379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57109" marR="0" indent="-457109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1pPr>
      <a:lvl2pPr marL="1462747" marR="0" indent="-54853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2pPr>
      <a:lvl3pPr marL="2437912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3pPr>
      <a:lvl4pPr marL="3428314" marR="0" indent="-685663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4pPr>
      <a:lvl5pPr marL="4342531" marR="0" indent="-685663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5pPr>
      <a:lvl6pPr marL="33826056" marR="0" indent="-2925497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6pPr>
      <a:lvl7pPr marL="34740273" marR="0" indent="-2925497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7pPr>
      <a:lvl8pPr marL="35654490" marR="0" indent="-2925497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8pPr>
      <a:lvl9pPr marL="36568707" marR="0" indent="-2925497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.ti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.ti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.ti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CF-Desk-Image.jpg"/>
          <p:cNvPicPr>
            <a:picLocks noChangeAspect="1"/>
          </p:cNvPicPr>
          <p:nvPr/>
        </p:nvPicPr>
        <p:blipFill>
          <a:blip r:embed="rId2">
            <a:alphaModFix amt="75000"/>
            <a:extLst/>
          </a:blip>
          <a:srcRect l="4378" r="4378"/>
          <a:stretch>
            <a:fillRect/>
          </a:stretch>
        </p:blipFill>
        <p:spPr>
          <a:xfrm>
            <a:off x="-6350" y="0"/>
            <a:ext cx="2437765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9499641" y="7690041"/>
            <a:ext cx="3616375" cy="2146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08744" tIns="108744" rIns="108744" bIns="108744">
            <a:spAutoFit/>
          </a:bodyPr>
          <a:lstStyle/>
          <a:p>
            <a:pPr defTabSz="1087636">
              <a:lnSpc>
                <a:spcPct val="120000"/>
              </a:lnSpc>
              <a:spcBef>
                <a:spcPts val="600"/>
              </a:spcBef>
              <a:defRPr sz="3200" b="1">
                <a:solidFill>
                  <a:srgbClr val="00CEAE"/>
                </a:solidFill>
              </a:defRPr>
            </a:pPr>
            <a:r>
              <a:rPr lang="en-US" dirty="0"/>
              <a:t>PROJECT </a:t>
            </a:r>
            <a:r>
              <a:rPr dirty="0"/>
              <a:t>NAME</a:t>
            </a:r>
            <a:r>
              <a:rPr lang="en-US" dirty="0"/>
              <a:t>:</a:t>
            </a:r>
            <a:endParaRPr dirty="0"/>
          </a:p>
          <a:p>
            <a:pPr defTabSz="1087636">
              <a:lnSpc>
                <a:spcPct val="120000"/>
              </a:lnSpc>
              <a:spcBef>
                <a:spcPts val="600"/>
              </a:spcBef>
              <a:defRPr sz="3200" b="1">
                <a:solidFill>
                  <a:srgbClr val="00CEAE"/>
                </a:solidFill>
              </a:defRPr>
            </a:pPr>
            <a:endParaRPr lang="en-US" dirty="0"/>
          </a:p>
          <a:p>
            <a:pPr defTabSz="1087636">
              <a:lnSpc>
                <a:spcPct val="120000"/>
              </a:lnSpc>
              <a:spcBef>
                <a:spcPts val="600"/>
              </a:spcBef>
              <a:defRPr sz="3200" b="1">
                <a:solidFill>
                  <a:srgbClr val="00CEAE"/>
                </a:solidFill>
              </a:defRPr>
            </a:pPr>
            <a:r>
              <a:rPr dirty="0"/>
              <a:t>YOUR NAME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8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3881" y="6135687"/>
            <a:ext cx="8255000" cy="1444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0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1271250" y="1630891"/>
            <a:ext cx="1828800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40650" y="868891"/>
            <a:ext cx="8890000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Learnings</a:t>
            </a:r>
          </a:p>
        </p:txBody>
      </p:sp>
      <p:sp>
        <p:nvSpPr>
          <p:cNvPr id="227" name="Shape 227"/>
          <p:cNvSpPr/>
          <p:nvPr/>
        </p:nvSpPr>
        <p:spPr>
          <a:xfrm>
            <a:off x="592517" y="2222852"/>
            <a:ext cx="195560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did you learn from the design process that you can use in future designs or design cycles?</a:t>
            </a:r>
          </a:p>
        </p:txBody>
      </p:sp>
      <p:sp>
        <p:nvSpPr>
          <p:cNvPr id="228" name="Shape 228"/>
          <p:cNvSpPr/>
          <p:nvPr/>
        </p:nvSpPr>
        <p:spPr>
          <a:xfrm>
            <a:off x="16590636" y="1473552"/>
            <a:ext cx="6539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sp>
        <p:nvSpPr>
          <p:cNvPr id="229" name="Shape 229"/>
          <p:cNvSpPr/>
          <p:nvPr/>
        </p:nvSpPr>
        <p:spPr>
          <a:xfrm flipV="1">
            <a:off x="12185649" y="2953539"/>
            <a:ext cx="1" cy="10224463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946478" y="4004380"/>
            <a:ext cx="10543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Pros</a:t>
            </a:r>
          </a:p>
        </p:txBody>
      </p:sp>
      <p:sp>
        <p:nvSpPr>
          <p:cNvPr id="231" name="Shape 231"/>
          <p:cNvSpPr/>
          <p:nvPr/>
        </p:nvSpPr>
        <p:spPr>
          <a:xfrm>
            <a:off x="14310281" y="4004380"/>
            <a:ext cx="1181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Cons</a:t>
            </a:r>
          </a:p>
        </p:txBody>
      </p:sp>
      <p:pic>
        <p:nvPicPr>
          <p:cNvPr id="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688975" y="1488369"/>
            <a:ext cx="1828801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-2841625" y="726369"/>
            <a:ext cx="8890001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Persona</a:t>
            </a:r>
          </a:p>
        </p:txBody>
      </p:sp>
      <p:pic>
        <p:nvPicPr>
          <p:cNvPr id="91" name="Interview.jpg"/>
          <p:cNvPicPr>
            <a:picLocks noChangeAspect="1"/>
          </p:cNvPicPr>
          <p:nvPr/>
        </p:nvPicPr>
        <p:blipFill>
          <a:blip r:embed="rId2">
            <a:alphaModFix amt="75000"/>
            <a:extLst/>
          </a:blip>
          <a:srcRect l="16691" r="10308"/>
          <a:stretch>
            <a:fillRect/>
          </a:stretch>
        </p:blipFill>
        <p:spPr>
          <a:xfrm>
            <a:off x="15748000" y="0"/>
            <a:ext cx="1501902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592517" y="2222852"/>
            <a:ext cx="45615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Who is your persona?</a:t>
            </a:r>
          </a:p>
        </p:txBody>
      </p:sp>
      <p:sp>
        <p:nvSpPr>
          <p:cNvPr id="93" name="Shape 93"/>
          <p:cNvSpPr/>
          <p:nvPr/>
        </p:nvSpPr>
        <p:spPr>
          <a:xfrm>
            <a:off x="554343" y="7282391"/>
            <a:ext cx="46378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Goals and Motivations</a:t>
            </a:r>
          </a:p>
        </p:txBody>
      </p:sp>
      <p:sp>
        <p:nvSpPr>
          <p:cNvPr id="94" name="Shape 94"/>
          <p:cNvSpPr/>
          <p:nvPr/>
        </p:nvSpPr>
        <p:spPr>
          <a:xfrm>
            <a:off x="16590637" y="1473552"/>
            <a:ext cx="653902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pic>
        <p:nvPicPr>
          <p:cNvPr id="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271250" y="1630891"/>
            <a:ext cx="1828801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740650" y="868891"/>
            <a:ext cx="8890001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Problem Brief</a:t>
            </a:r>
          </a:p>
        </p:txBody>
      </p:sp>
      <p:sp>
        <p:nvSpPr>
          <p:cNvPr id="98" name="Shape 98"/>
          <p:cNvSpPr/>
          <p:nvPr/>
        </p:nvSpPr>
        <p:spPr>
          <a:xfrm>
            <a:off x="592517" y="2222852"/>
            <a:ext cx="64166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problem are you solving?</a:t>
            </a:r>
          </a:p>
        </p:txBody>
      </p:sp>
      <p:sp>
        <p:nvSpPr>
          <p:cNvPr id="99" name="Shape 99"/>
          <p:cNvSpPr/>
          <p:nvPr/>
        </p:nvSpPr>
        <p:spPr>
          <a:xfrm>
            <a:off x="554343" y="7282391"/>
            <a:ext cx="40277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Problem Statement</a:t>
            </a:r>
          </a:p>
        </p:txBody>
      </p:sp>
      <p:sp>
        <p:nvSpPr>
          <p:cNvPr id="100" name="Shape 100"/>
          <p:cNvSpPr/>
          <p:nvPr/>
        </p:nvSpPr>
        <p:spPr>
          <a:xfrm>
            <a:off x="16590636" y="1473552"/>
            <a:ext cx="6539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271250" y="1630891"/>
            <a:ext cx="1828800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7740650" y="868891"/>
            <a:ext cx="8890000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Challenges Faced by Persona</a:t>
            </a:r>
          </a:p>
        </p:txBody>
      </p:sp>
      <p:sp>
        <p:nvSpPr>
          <p:cNvPr id="104" name="Shape 104"/>
          <p:cNvSpPr/>
          <p:nvPr/>
        </p:nvSpPr>
        <p:spPr>
          <a:xfrm>
            <a:off x="592517" y="2222852"/>
            <a:ext cx="194033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challenges do your personas face when working with the problem you are trying to solve?</a:t>
            </a:r>
          </a:p>
        </p:txBody>
      </p:sp>
      <p:sp>
        <p:nvSpPr>
          <p:cNvPr id="105" name="Shape 105"/>
          <p:cNvSpPr/>
          <p:nvPr/>
        </p:nvSpPr>
        <p:spPr>
          <a:xfrm>
            <a:off x="16590636" y="1473552"/>
            <a:ext cx="6539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sp>
        <p:nvSpPr>
          <p:cNvPr id="106" name="Shape 106"/>
          <p:cNvSpPr/>
          <p:nvPr/>
        </p:nvSpPr>
        <p:spPr>
          <a:xfrm>
            <a:off x="592517" y="7844267"/>
            <a:ext cx="1486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0000"/>
                </a:solidFill>
              </a:defRPr>
            </a:lvl1pPr>
          </a:lstStyle>
          <a:p>
            <a:r>
              <a:t>Quote:</a:t>
            </a: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1271250" y="1630891"/>
            <a:ext cx="1828800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740650" y="868891"/>
            <a:ext cx="8890000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Prototypes</a:t>
            </a:r>
          </a:p>
        </p:txBody>
      </p:sp>
      <p:sp>
        <p:nvSpPr>
          <p:cNvPr id="110" name="Shape 110"/>
          <p:cNvSpPr/>
          <p:nvPr/>
        </p:nvSpPr>
        <p:spPr>
          <a:xfrm>
            <a:off x="16590636" y="1473552"/>
            <a:ext cx="6539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sp>
        <p:nvSpPr>
          <p:cNvPr id="111" name="Shape 111"/>
          <p:cNvSpPr/>
          <p:nvPr/>
        </p:nvSpPr>
        <p:spPr>
          <a:xfrm>
            <a:off x="1162606" y="2222852"/>
            <a:ext cx="78648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Show wireframing/prototyping process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17230332" y="3185791"/>
            <a:ext cx="5259634" cy="8540334"/>
            <a:chOff x="0" y="0"/>
            <a:chExt cx="5259633" cy="8540333"/>
          </a:xfrm>
        </p:grpSpPr>
        <p:sp>
          <p:nvSpPr>
            <p:cNvPr id="112" name="Shape 112"/>
            <p:cNvSpPr/>
            <p:nvPr/>
          </p:nvSpPr>
          <p:spPr>
            <a:xfrm>
              <a:off x="568598" y="8156731"/>
              <a:ext cx="4691036" cy="38360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8177184"/>
              <a:ext cx="792663" cy="29361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46319" y="0"/>
              <a:ext cx="4151069" cy="839306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95407" y="40906"/>
              <a:ext cx="4056985" cy="829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58"/>
                  </a:moveTo>
                  <a:cubicBezTo>
                    <a:pt x="21600" y="20950"/>
                    <a:pt x="20273" y="21600"/>
                    <a:pt x="18595" y="21600"/>
                  </a:cubicBezTo>
                  <a:cubicBezTo>
                    <a:pt x="3035" y="21600"/>
                    <a:pt x="3035" y="21600"/>
                    <a:pt x="3035" y="21600"/>
                  </a:cubicBezTo>
                  <a:cubicBezTo>
                    <a:pt x="1357" y="21600"/>
                    <a:pt x="0" y="20950"/>
                    <a:pt x="0" y="20158"/>
                  </a:cubicBezTo>
                  <a:cubicBezTo>
                    <a:pt x="0" y="1442"/>
                    <a:pt x="0" y="1442"/>
                    <a:pt x="0" y="1442"/>
                  </a:cubicBezTo>
                  <a:cubicBezTo>
                    <a:pt x="0" y="650"/>
                    <a:pt x="1357" y="0"/>
                    <a:pt x="3035" y="0"/>
                  </a:cubicBezTo>
                  <a:cubicBezTo>
                    <a:pt x="18595" y="0"/>
                    <a:pt x="18595" y="0"/>
                    <a:pt x="18595" y="0"/>
                  </a:cubicBezTo>
                  <a:cubicBezTo>
                    <a:pt x="20243" y="0"/>
                    <a:pt x="21600" y="650"/>
                    <a:pt x="21600" y="1442"/>
                  </a:cubicBezTo>
                  <a:cubicBezTo>
                    <a:pt x="21600" y="20158"/>
                    <a:pt x="21600" y="20158"/>
                    <a:pt x="21600" y="20158"/>
                  </a:cubicBezTo>
                </a:path>
              </a:pathLst>
            </a:custGeom>
            <a:solidFill>
              <a:srgbClr val="ECEC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7673" y="1059476"/>
              <a:ext cx="3860635" cy="637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9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4E4E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049407" y="539966"/>
              <a:ext cx="142262" cy="134097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082134" y="568598"/>
              <a:ext cx="72766" cy="7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971"/>
                    <a:pt x="16971" y="21600"/>
                    <a:pt x="10800" y="21600"/>
                  </a:cubicBezTo>
                  <a:cubicBezTo>
                    <a:pt x="4629" y="21600"/>
                    <a:pt x="0" y="16971"/>
                    <a:pt x="0" y="10800"/>
                  </a:cubicBezTo>
                  <a:cubicBezTo>
                    <a:pt x="0" y="4629"/>
                    <a:pt x="4629" y="0"/>
                    <a:pt x="10800" y="0"/>
                  </a:cubicBezTo>
                  <a:cubicBezTo>
                    <a:pt x="16971" y="0"/>
                    <a:pt x="21600" y="4629"/>
                    <a:pt x="21600" y="10800"/>
                  </a:cubicBezTo>
                </a:path>
              </a:pathLst>
            </a:custGeom>
            <a:solidFill>
              <a:srgbClr val="0A0B0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094406" y="580869"/>
              <a:ext cx="64554" cy="56417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60430" y="5762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10800" y="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3600"/>
                    <a:pt x="21600" y="10800"/>
                    <a:pt x="21600" y="3600"/>
                  </a:cubicBezTo>
                  <a:lnTo>
                    <a:pt x="21600" y="21600"/>
                  </a:lnTo>
                  <a:cubicBezTo>
                    <a:pt x="21600" y="3600"/>
                    <a:pt x="21600" y="0"/>
                    <a:pt x="21600" y="3600"/>
                  </a:cubicBezTo>
                  <a:lnTo>
                    <a:pt x="10800" y="360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454382" y="568598"/>
              <a:ext cx="678125" cy="7276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433929" y="7534952"/>
              <a:ext cx="633127" cy="61676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458472" y="7555405"/>
              <a:ext cx="588132" cy="5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7"/>
                  </a:moveTo>
                  <a:cubicBezTo>
                    <a:pt x="21600" y="16835"/>
                    <a:pt x="16766" y="21600"/>
                    <a:pt x="10918" y="21600"/>
                  </a:cubicBezTo>
                  <a:cubicBezTo>
                    <a:pt x="4868" y="21600"/>
                    <a:pt x="0" y="16835"/>
                    <a:pt x="0" y="10817"/>
                  </a:cubicBezTo>
                  <a:cubicBezTo>
                    <a:pt x="0" y="4974"/>
                    <a:pt x="4868" y="0"/>
                    <a:pt x="10918" y="0"/>
                  </a:cubicBezTo>
                  <a:cubicBezTo>
                    <a:pt x="16766" y="0"/>
                    <a:pt x="21600" y="4765"/>
                    <a:pt x="21600" y="10817"/>
                  </a:cubicBezTo>
                </a:path>
              </a:pathLst>
            </a:custGeom>
            <a:solidFill>
              <a:srgbClr val="CD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57088" y="7845843"/>
              <a:ext cx="289520" cy="28542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458472" y="7845843"/>
              <a:ext cx="588132" cy="28542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21" name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1271250" y="1630891"/>
            <a:ext cx="1828800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740650" y="868891"/>
            <a:ext cx="8890000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Usability Test Plan</a:t>
            </a:r>
          </a:p>
        </p:txBody>
      </p:sp>
      <p:sp>
        <p:nvSpPr>
          <p:cNvPr id="130" name="Shape 130"/>
          <p:cNvSpPr/>
          <p:nvPr/>
        </p:nvSpPr>
        <p:spPr>
          <a:xfrm>
            <a:off x="592517" y="2222852"/>
            <a:ext cx="78404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did you decide to test, and why?</a:t>
            </a:r>
          </a:p>
        </p:txBody>
      </p:sp>
      <p:sp>
        <p:nvSpPr>
          <p:cNvPr id="131" name="Shape 131"/>
          <p:cNvSpPr/>
          <p:nvPr/>
        </p:nvSpPr>
        <p:spPr>
          <a:xfrm>
            <a:off x="16590636" y="1473552"/>
            <a:ext cx="6539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sp>
        <p:nvSpPr>
          <p:cNvPr id="132" name="Shape 132"/>
          <p:cNvSpPr/>
          <p:nvPr/>
        </p:nvSpPr>
        <p:spPr>
          <a:xfrm>
            <a:off x="18345339" y="2337153"/>
            <a:ext cx="1918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Image(s)</a:t>
            </a: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1271250" y="1630891"/>
            <a:ext cx="1828800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740650" y="868891"/>
            <a:ext cx="8890000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Early Prototypes</a:t>
            </a:r>
          </a:p>
        </p:txBody>
      </p:sp>
      <p:sp>
        <p:nvSpPr>
          <p:cNvPr id="136" name="Shape 136"/>
          <p:cNvSpPr/>
          <p:nvPr/>
        </p:nvSpPr>
        <p:spPr>
          <a:xfrm>
            <a:off x="6321189" y="12232562"/>
            <a:ext cx="117289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failed, and how do you think you can fix the issues?</a:t>
            </a:r>
          </a:p>
        </p:txBody>
      </p:sp>
      <p:sp>
        <p:nvSpPr>
          <p:cNvPr id="137" name="Shape 137"/>
          <p:cNvSpPr/>
          <p:nvPr/>
        </p:nvSpPr>
        <p:spPr>
          <a:xfrm>
            <a:off x="16590636" y="1473552"/>
            <a:ext cx="6539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grpSp>
        <p:nvGrpSpPr>
          <p:cNvPr id="152" name="Group 152"/>
          <p:cNvGrpSpPr/>
          <p:nvPr/>
        </p:nvGrpSpPr>
        <p:grpSpPr>
          <a:xfrm>
            <a:off x="16758866" y="3114530"/>
            <a:ext cx="5259634" cy="8540334"/>
            <a:chOff x="0" y="0"/>
            <a:chExt cx="5259633" cy="8540333"/>
          </a:xfrm>
        </p:grpSpPr>
        <p:sp>
          <p:nvSpPr>
            <p:cNvPr id="138" name="Shape 138"/>
            <p:cNvSpPr/>
            <p:nvPr/>
          </p:nvSpPr>
          <p:spPr>
            <a:xfrm>
              <a:off x="568598" y="8156731"/>
              <a:ext cx="4691036" cy="38360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8177184"/>
              <a:ext cx="792663" cy="29361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46319" y="0"/>
              <a:ext cx="4151069" cy="839306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95407" y="40906"/>
              <a:ext cx="4056985" cy="829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58"/>
                  </a:moveTo>
                  <a:cubicBezTo>
                    <a:pt x="21600" y="20950"/>
                    <a:pt x="20273" y="21600"/>
                    <a:pt x="18595" y="21600"/>
                  </a:cubicBezTo>
                  <a:cubicBezTo>
                    <a:pt x="3035" y="21600"/>
                    <a:pt x="3035" y="21600"/>
                    <a:pt x="3035" y="21600"/>
                  </a:cubicBezTo>
                  <a:cubicBezTo>
                    <a:pt x="1357" y="21600"/>
                    <a:pt x="0" y="20950"/>
                    <a:pt x="0" y="20158"/>
                  </a:cubicBezTo>
                  <a:cubicBezTo>
                    <a:pt x="0" y="1442"/>
                    <a:pt x="0" y="1442"/>
                    <a:pt x="0" y="1442"/>
                  </a:cubicBezTo>
                  <a:cubicBezTo>
                    <a:pt x="0" y="650"/>
                    <a:pt x="1357" y="0"/>
                    <a:pt x="3035" y="0"/>
                  </a:cubicBezTo>
                  <a:cubicBezTo>
                    <a:pt x="18595" y="0"/>
                    <a:pt x="18595" y="0"/>
                    <a:pt x="18595" y="0"/>
                  </a:cubicBezTo>
                  <a:cubicBezTo>
                    <a:pt x="20243" y="0"/>
                    <a:pt x="21600" y="650"/>
                    <a:pt x="21600" y="1442"/>
                  </a:cubicBezTo>
                  <a:cubicBezTo>
                    <a:pt x="21600" y="20158"/>
                    <a:pt x="21600" y="20158"/>
                    <a:pt x="21600" y="20158"/>
                  </a:cubicBezTo>
                </a:path>
              </a:pathLst>
            </a:custGeom>
            <a:solidFill>
              <a:srgbClr val="ECEC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97673" y="1059476"/>
              <a:ext cx="3860635" cy="637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9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4E4E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049407" y="539966"/>
              <a:ext cx="142262" cy="134097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082134" y="568598"/>
              <a:ext cx="72766" cy="7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971"/>
                    <a:pt x="16971" y="21600"/>
                    <a:pt x="10800" y="21600"/>
                  </a:cubicBezTo>
                  <a:cubicBezTo>
                    <a:pt x="4629" y="21600"/>
                    <a:pt x="0" y="16971"/>
                    <a:pt x="0" y="10800"/>
                  </a:cubicBezTo>
                  <a:cubicBezTo>
                    <a:pt x="0" y="4629"/>
                    <a:pt x="4629" y="0"/>
                    <a:pt x="10800" y="0"/>
                  </a:cubicBezTo>
                  <a:cubicBezTo>
                    <a:pt x="16971" y="0"/>
                    <a:pt x="21600" y="4629"/>
                    <a:pt x="21600" y="10800"/>
                  </a:cubicBezTo>
                </a:path>
              </a:pathLst>
            </a:custGeom>
            <a:solidFill>
              <a:srgbClr val="0A0B0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094406" y="580869"/>
              <a:ext cx="64554" cy="56417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660430" y="5762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10800" y="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3600"/>
                    <a:pt x="21600" y="10800"/>
                    <a:pt x="21600" y="3600"/>
                  </a:cubicBezTo>
                  <a:lnTo>
                    <a:pt x="21600" y="21600"/>
                  </a:lnTo>
                  <a:cubicBezTo>
                    <a:pt x="21600" y="3600"/>
                    <a:pt x="21600" y="0"/>
                    <a:pt x="21600" y="3600"/>
                  </a:cubicBezTo>
                  <a:lnTo>
                    <a:pt x="10800" y="360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454382" y="568598"/>
              <a:ext cx="678125" cy="7276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433929" y="7534952"/>
              <a:ext cx="633127" cy="61676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458472" y="7555405"/>
              <a:ext cx="588132" cy="5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7"/>
                  </a:moveTo>
                  <a:cubicBezTo>
                    <a:pt x="21600" y="16835"/>
                    <a:pt x="16766" y="21600"/>
                    <a:pt x="10918" y="21600"/>
                  </a:cubicBezTo>
                  <a:cubicBezTo>
                    <a:pt x="4868" y="21600"/>
                    <a:pt x="0" y="16835"/>
                    <a:pt x="0" y="10817"/>
                  </a:cubicBezTo>
                  <a:cubicBezTo>
                    <a:pt x="0" y="4974"/>
                    <a:pt x="4868" y="0"/>
                    <a:pt x="10918" y="0"/>
                  </a:cubicBezTo>
                  <a:cubicBezTo>
                    <a:pt x="16766" y="0"/>
                    <a:pt x="21600" y="4765"/>
                    <a:pt x="21600" y="10817"/>
                  </a:cubicBezTo>
                </a:path>
              </a:pathLst>
            </a:custGeom>
            <a:solidFill>
              <a:srgbClr val="CD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757088" y="7845843"/>
              <a:ext cx="289520" cy="28542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458472" y="7845843"/>
              <a:ext cx="588132" cy="28542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9555833" y="3114530"/>
            <a:ext cx="5259634" cy="8540334"/>
            <a:chOff x="0" y="0"/>
            <a:chExt cx="5259633" cy="8540333"/>
          </a:xfrm>
        </p:grpSpPr>
        <p:sp>
          <p:nvSpPr>
            <p:cNvPr id="153" name="Shape 153"/>
            <p:cNvSpPr/>
            <p:nvPr/>
          </p:nvSpPr>
          <p:spPr>
            <a:xfrm>
              <a:off x="568598" y="8156731"/>
              <a:ext cx="4691036" cy="38360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8177184"/>
              <a:ext cx="792663" cy="29361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46319" y="0"/>
              <a:ext cx="4151069" cy="839306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95407" y="40906"/>
              <a:ext cx="4056985" cy="829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58"/>
                  </a:moveTo>
                  <a:cubicBezTo>
                    <a:pt x="21600" y="20950"/>
                    <a:pt x="20273" y="21600"/>
                    <a:pt x="18595" y="21600"/>
                  </a:cubicBezTo>
                  <a:cubicBezTo>
                    <a:pt x="3035" y="21600"/>
                    <a:pt x="3035" y="21600"/>
                    <a:pt x="3035" y="21600"/>
                  </a:cubicBezTo>
                  <a:cubicBezTo>
                    <a:pt x="1357" y="21600"/>
                    <a:pt x="0" y="20950"/>
                    <a:pt x="0" y="20158"/>
                  </a:cubicBezTo>
                  <a:cubicBezTo>
                    <a:pt x="0" y="1442"/>
                    <a:pt x="0" y="1442"/>
                    <a:pt x="0" y="1442"/>
                  </a:cubicBezTo>
                  <a:cubicBezTo>
                    <a:pt x="0" y="650"/>
                    <a:pt x="1357" y="0"/>
                    <a:pt x="3035" y="0"/>
                  </a:cubicBezTo>
                  <a:cubicBezTo>
                    <a:pt x="18595" y="0"/>
                    <a:pt x="18595" y="0"/>
                    <a:pt x="18595" y="0"/>
                  </a:cubicBezTo>
                  <a:cubicBezTo>
                    <a:pt x="20243" y="0"/>
                    <a:pt x="21600" y="650"/>
                    <a:pt x="21600" y="1442"/>
                  </a:cubicBezTo>
                  <a:cubicBezTo>
                    <a:pt x="21600" y="20158"/>
                    <a:pt x="21600" y="20158"/>
                    <a:pt x="21600" y="20158"/>
                  </a:cubicBezTo>
                </a:path>
              </a:pathLst>
            </a:custGeom>
            <a:solidFill>
              <a:srgbClr val="ECEC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797673" y="1059476"/>
              <a:ext cx="3860635" cy="637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9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4E4E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049407" y="539966"/>
              <a:ext cx="142262" cy="134097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082134" y="568598"/>
              <a:ext cx="72766" cy="7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971"/>
                    <a:pt x="16971" y="21600"/>
                    <a:pt x="10800" y="21600"/>
                  </a:cubicBezTo>
                  <a:cubicBezTo>
                    <a:pt x="4629" y="21600"/>
                    <a:pt x="0" y="16971"/>
                    <a:pt x="0" y="10800"/>
                  </a:cubicBezTo>
                  <a:cubicBezTo>
                    <a:pt x="0" y="4629"/>
                    <a:pt x="4629" y="0"/>
                    <a:pt x="10800" y="0"/>
                  </a:cubicBezTo>
                  <a:cubicBezTo>
                    <a:pt x="16971" y="0"/>
                    <a:pt x="21600" y="4629"/>
                    <a:pt x="21600" y="10800"/>
                  </a:cubicBezTo>
                </a:path>
              </a:pathLst>
            </a:custGeom>
            <a:solidFill>
              <a:srgbClr val="0A0B0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094406" y="580869"/>
              <a:ext cx="64554" cy="56417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0430" y="5762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10800" y="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3600"/>
                    <a:pt x="21600" y="10800"/>
                    <a:pt x="21600" y="3600"/>
                  </a:cubicBezTo>
                  <a:lnTo>
                    <a:pt x="21600" y="21600"/>
                  </a:lnTo>
                  <a:cubicBezTo>
                    <a:pt x="21600" y="3600"/>
                    <a:pt x="21600" y="0"/>
                    <a:pt x="21600" y="3600"/>
                  </a:cubicBezTo>
                  <a:lnTo>
                    <a:pt x="10800" y="360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454382" y="568598"/>
              <a:ext cx="678125" cy="7276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433929" y="7534952"/>
              <a:ext cx="633127" cy="61676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458472" y="7555405"/>
              <a:ext cx="588132" cy="5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7"/>
                  </a:moveTo>
                  <a:cubicBezTo>
                    <a:pt x="21600" y="16835"/>
                    <a:pt x="16766" y="21600"/>
                    <a:pt x="10918" y="21600"/>
                  </a:cubicBezTo>
                  <a:cubicBezTo>
                    <a:pt x="4868" y="21600"/>
                    <a:pt x="0" y="16835"/>
                    <a:pt x="0" y="10817"/>
                  </a:cubicBezTo>
                  <a:cubicBezTo>
                    <a:pt x="0" y="4974"/>
                    <a:pt x="4868" y="0"/>
                    <a:pt x="10918" y="0"/>
                  </a:cubicBezTo>
                  <a:cubicBezTo>
                    <a:pt x="16766" y="0"/>
                    <a:pt x="21600" y="4765"/>
                    <a:pt x="21600" y="10817"/>
                  </a:cubicBezTo>
                </a:path>
              </a:pathLst>
            </a:custGeom>
            <a:solidFill>
              <a:srgbClr val="CD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757088" y="7845843"/>
              <a:ext cx="289520" cy="28542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458472" y="7845843"/>
              <a:ext cx="588132" cy="28542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2139016" y="3114530"/>
            <a:ext cx="5259634" cy="8540334"/>
            <a:chOff x="0" y="0"/>
            <a:chExt cx="5259633" cy="8540333"/>
          </a:xfrm>
        </p:grpSpPr>
        <p:sp>
          <p:nvSpPr>
            <p:cNvPr id="168" name="Shape 168"/>
            <p:cNvSpPr/>
            <p:nvPr/>
          </p:nvSpPr>
          <p:spPr>
            <a:xfrm>
              <a:off x="568598" y="8156731"/>
              <a:ext cx="4691036" cy="38360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8177184"/>
              <a:ext cx="792663" cy="29361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46319" y="0"/>
              <a:ext cx="4151069" cy="839306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95407" y="40906"/>
              <a:ext cx="4056985" cy="829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58"/>
                  </a:moveTo>
                  <a:cubicBezTo>
                    <a:pt x="21600" y="20950"/>
                    <a:pt x="20273" y="21600"/>
                    <a:pt x="18595" y="21600"/>
                  </a:cubicBezTo>
                  <a:cubicBezTo>
                    <a:pt x="3035" y="21600"/>
                    <a:pt x="3035" y="21600"/>
                    <a:pt x="3035" y="21600"/>
                  </a:cubicBezTo>
                  <a:cubicBezTo>
                    <a:pt x="1357" y="21600"/>
                    <a:pt x="0" y="20950"/>
                    <a:pt x="0" y="20158"/>
                  </a:cubicBezTo>
                  <a:cubicBezTo>
                    <a:pt x="0" y="1442"/>
                    <a:pt x="0" y="1442"/>
                    <a:pt x="0" y="1442"/>
                  </a:cubicBezTo>
                  <a:cubicBezTo>
                    <a:pt x="0" y="650"/>
                    <a:pt x="1357" y="0"/>
                    <a:pt x="3035" y="0"/>
                  </a:cubicBezTo>
                  <a:cubicBezTo>
                    <a:pt x="18595" y="0"/>
                    <a:pt x="18595" y="0"/>
                    <a:pt x="18595" y="0"/>
                  </a:cubicBezTo>
                  <a:cubicBezTo>
                    <a:pt x="20243" y="0"/>
                    <a:pt x="21600" y="650"/>
                    <a:pt x="21600" y="1442"/>
                  </a:cubicBezTo>
                  <a:cubicBezTo>
                    <a:pt x="21600" y="20158"/>
                    <a:pt x="21600" y="20158"/>
                    <a:pt x="21600" y="20158"/>
                  </a:cubicBezTo>
                </a:path>
              </a:pathLst>
            </a:custGeom>
            <a:solidFill>
              <a:srgbClr val="ECEC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97673" y="1059476"/>
              <a:ext cx="3860635" cy="637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9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4E4E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049407" y="539966"/>
              <a:ext cx="142262" cy="134097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082134" y="568598"/>
              <a:ext cx="72766" cy="7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971"/>
                    <a:pt x="16971" y="21600"/>
                    <a:pt x="10800" y="21600"/>
                  </a:cubicBezTo>
                  <a:cubicBezTo>
                    <a:pt x="4629" y="21600"/>
                    <a:pt x="0" y="16971"/>
                    <a:pt x="0" y="10800"/>
                  </a:cubicBezTo>
                  <a:cubicBezTo>
                    <a:pt x="0" y="4629"/>
                    <a:pt x="4629" y="0"/>
                    <a:pt x="10800" y="0"/>
                  </a:cubicBezTo>
                  <a:cubicBezTo>
                    <a:pt x="16971" y="0"/>
                    <a:pt x="21600" y="4629"/>
                    <a:pt x="21600" y="10800"/>
                  </a:cubicBezTo>
                </a:path>
              </a:pathLst>
            </a:custGeom>
            <a:solidFill>
              <a:srgbClr val="0A0B0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094406" y="580869"/>
              <a:ext cx="64554" cy="56417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660430" y="5762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10800" y="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3600"/>
                    <a:pt x="21600" y="10800"/>
                    <a:pt x="21600" y="3600"/>
                  </a:cubicBezTo>
                  <a:lnTo>
                    <a:pt x="21600" y="21600"/>
                  </a:lnTo>
                  <a:cubicBezTo>
                    <a:pt x="21600" y="3600"/>
                    <a:pt x="21600" y="0"/>
                    <a:pt x="21600" y="3600"/>
                  </a:cubicBezTo>
                  <a:lnTo>
                    <a:pt x="10800" y="360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454382" y="568598"/>
              <a:ext cx="678125" cy="7276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433929" y="7534952"/>
              <a:ext cx="633127" cy="61676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458472" y="7555405"/>
              <a:ext cx="588132" cy="5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7"/>
                  </a:moveTo>
                  <a:cubicBezTo>
                    <a:pt x="21600" y="16835"/>
                    <a:pt x="16766" y="21600"/>
                    <a:pt x="10918" y="21600"/>
                  </a:cubicBezTo>
                  <a:cubicBezTo>
                    <a:pt x="4868" y="21600"/>
                    <a:pt x="0" y="16835"/>
                    <a:pt x="0" y="10817"/>
                  </a:cubicBezTo>
                  <a:cubicBezTo>
                    <a:pt x="0" y="4974"/>
                    <a:pt x="4868" y="0"/>
                    <a:pt x="10918" y="0"/>
                  </a:cubicBezTo>
                  <a:cubicBezTo>
                    <a:pt x="16766" y="0"/>
                    <a:pt x="21600" y="4765"/>
                    <a:pt x="21600" y="10817"/>
                  </a:cubicBezTo>
                </a:path>
              </a:pathLst>
            </a:custGeom>
            <a:solidFill>
              <a:srgbClr val="CD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757088" y="7845843"/>
              <a:ext cx="289520" cy="28542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458472" y="7845843"/>
              <a:ext cx="588132" cy="28542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51" name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1271250" y="1630891"/>
            <a:ext cx="1828800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7740650" y="868891"/>
            <a:ext cx="8890000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Improvements</a:t>
            </a:r>
          </a:p>
        </p:txBody>
      </p:sp>
      <p:sp>
        <p:nvSpPr>
          <p:cNvPr id="186" name="Shape 186"/>
          <p:cNvSpPr/>
          <p:nvPr/>
        </p:nvSpPr>
        <p:spPr>
          <a:xfrm>
            <a:off x="592517" y="2222852"/>
            <a:ext cx="155139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have you improved (or plan to improve) as a result of usability testing?</a:t>
            </a:r>
          </a:p>
        </p:txBody>
      </p:sp>
      <p:sp>
        <p:nvSpPr>
          <p:cNvPr id="187" name="Shape 187"/>
          <p:cNvSpPr/>
          <p:nvPr/>
        </p:nvSpPr>
        <p:spPr>
          <a:xfrm>
            <a:off x="16590636" y="1473552"/>
            <a:ext cx="6539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sp>
        <p:nvSpPr>
          <p:cNvPr id="188" name="Shape 188"/>
          <p:cNvSpPr/>
          <p:nvPr/>
        </p:nvSpPr>
        <p:spPr>
          <a:xfrm>
            <a:off x="17445770" y="8707614"/>
            <a:ext cx="17153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Quotes: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642533" y="4005294"/>
            <a:ext cx="5259634" cy="8540334"/>
            <a:chOff x="0" y="0"/>
            <a:chExt cx="5259633" cy="8540333"/>
          </a:xfrm>
        </p:grpSpPr>
        <p:sp>
          <p:nvSpPr>
            <p:cNvPr id="189" name="Shape 189"/>
            <p:cNvSpPr/>
            <p:nvPr/>
          </p:nvSpPr>
          <p:spPr>
            <a:xfrm>
              <a:off x="568598" y="8156731"/>
              <a:ext cx="4691036" cy="38360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8177184"/>
              <a:ext cx="792663" cy="29361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46319" y="0"/>
              <a:ext cx="4151069" cy="839306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95407" y="40906"/>
              <a:ext cx="4056985" cy="829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58"/>
                  </a:moveTo>
                  <a:cubicBezTo>
                    <a:pt x="21600" y="20950"/>
                    <a:pt x="20273" y="21600"/>
                    <a:pt x="18595" y="21600"/>
                  </a:cubicBezTo>
                  <a:cubicBezTo>
                    <a:pt x="3035" y="21600"/>
                    <a:pt x="3035" y="21600"/>
                    <a:pt x="3035" y="21600"/>
                  </a:cubicBezTo>
                  <a:cubicBezTo>
                    <a:pt x="1357" y="21600"/>
                    <a:pt x="0" y="20950"/>
                    <a:pt x="0" y="20158"/>
                  </a:cubicBezTo>
                  <a:cubicBezTo>
                    <a:pt x="0" y="1442"/>
                    <a:pt x="0" y="1442"/>
                    <a:pt x="0" y="1442"/>
                  </a:cubicBezTo>
                  <a:cubicBezTo>
                    <a:pt x="0" y="650"/>
                    <a:pt x="1357" y="0"/>
                    <a:pt x="3035" y="0"/>
                  </a:cubicBezTo>
                  <a:cubicBezTo>
                    <a:pt x="18595" y="0"/>
                    <a:pt x="18595" y="0"/>
                    <a:pt x="18595" y="0"/>
                  </a:cubicBezTo>
                  <a:cubicBezTo>
                    <a:pt x="20243" y="0"/>
                    <a:pt x="21600" y="650"/>
                    <a:pt x="21600" y="1442"/>
                  </a:cubicBezTo>
                  <a:cubicBezTo>
                    <a:pt x="21600" y="20158"/>
                    <a:pt x="21600" y="20158"/>
                    <a:pt x="21600" y="20158"/>
                  </a:cubicBezTo>
                </a:path>
              </a:pathLst>
            </a:custGeom>
            <a:solidFill>
              <a:srgbClr val="ECEC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7673" y="1059476"/>
              <a:ext cx="3860635" cy="637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9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4E4E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049407" y="539966"/>
              <a:ext cx="142262" cy="134097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082134" y="568598"/>
              <a:ext cx="72766" cy="7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971"/>
                    <a:pt x="16971" y="21600"/>
                    <a:pt x="10800" y="21600"/>
                  </a:cubicBezTo>
                  <a:cubicBezTo>
                    <a:pt x="4629" y="21600"/>
                    <a:pt x="0" y="16971"/>
                    <a:pt x="0" y="10800"/>
                  </a:cubicBezTo>
                  <a:cubicBezTo>
                    <a:pt x="0" y="4629"/>
                    <a:pt x="4629" y="0"/>
                    <a:pt x="10800" y="0"/>
                  </a:cubicBezTo>
                  <a:cubicBezTo>
                    <a:pt x="16971" y="0"/>
                    <a:pt x="21600" y="4629"/>
                    <a:pt x="21600" y="10800"/>
                  </a:cubicBezTo>
                </a:path>
              </a:pathLst>
            </a:custGeom>
            <a:solidFill>
              <a:srgbClr val="0A0B0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094406" y="580869"/>
              <a:ext cx="64554" cy="56417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660430" y="5762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10800" y="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3600"/>
                    <a:pt x="21600" y="10800"/>
                    <a:pt x="21600" y="3600"/>
                  </a:cubicBezTo>
                  <a:lnTo>
                    <a:pt x="21600" y="21600"/>
                  </a:lnTo>
                  <a:cubicBezTo>
                    <a:pt x="21600" y="3600"/>
                    <a:pt x="21600" y="0"/>
                    <a:pt x="21600" y="3600"/>
                  </a:cubicBezTo>
                  <a:lnTo>
                    <a:pt x="10800" y="360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454382" y="568598"/>
              <a:ext cx="678125" cy="7276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433929" y="7534952"/>
              <a:ext cx="633127" cy="61676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458472" y="7555405"/>
              <a:ext cx="588132" cy="5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7"/>
                  </a:moveTo>
                  <a:cubicBezTo>
                    <a:pt x="21600" y="16835"/>
                    <a:pt x="16766" y="21600"/>
                    <a:pt x="10918" y="21600"/>
                  </a:cubicBezTo>
                  <a:cubicBezTo>
                    <a:pt x="4868" y="21600"/>
                    <a:pt x="0" y="16835"/>
                    <a:pt x="0" y="10817"/>
                  </a:cubicBezTo>
                  <a:cubicBezTo>
                    <a:pt x="0" y="4974"/>
                    <a:pt x="4868" y="0"/>
                    <a:pt x="10918" y="0"/>
                  </a:cubicBezTo>
                  <a:cubicBezTo>
                    <a:pt x="16766" y="0"/>
                    <a:pt x="21600" y="4765"/>
                    <a:pt x="21600" y="10817"/>
                  </a:cubicBezTo>
                </a:path>
              </a:pathLst>
            </a:custGeom>
            <a:solidFill>
              <a:srgbClr val="CD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757088" y="7845843"/>
              <a:ext cx="289520" cy="28542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458472" y="7845843"/>
              <a:ext cx="588132" cy="28542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6699727" y="4005294"/>
            <a:ext cx="5259634" cy="8540334"/>
            <a:chOff x="0" y="0"/>
            <a:chExt cx="5259633" cy="8540333"/>
          </a:xfrm>
        </p:grpSpPr>
        <p:sp>
          <p:nvSpPr>
            <p:cNvPr id="204" name="Shape 204"/>
            <p:cNvSpPr/>
            <p:nvPr/>
          </p:nvSpPr>
          <p:spPr>
            <a:xfrm>
              <a:off x="568598" y="8156731"/>
              <a:ext cx="4691036" cy="38360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8177184"/>
              <a:ext cx="792663" cy="29361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46319" y="0"/>
              <a:ext cx="4151069" cy="839306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95407" y="40906"/>
              <a:ext cx="4056985" cy="829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58"/>
                  </a:moveTo>
                  <a:cubicBezTo>
                    <a:pt x="21600" y="20950"/>
                    <a:pt x="20273" y="21600"/>
                    <a:pt x="18595" y="21600"/>
                  </a:cubicBezTo>
                  <a:cubicBezTo>
                    <a:pt x="3035" y="21600"/>
                    <a:pt x="3035" y="21600"/>
                    <a:pt x="3035" y="21600"/>
                  </a:cubicBezTo>
                  <a:cubicBezTo>
                    <a:pt x="1357" y="21600"/>
                    <a:pt x="0" y="20950"/>
                    <a:pt x="0" y="20158"/>
                  </a:cubicBezTo>
                  <a:cubicBezTo>
                    <a:pt x="0" y="1442"/>
                    <a:pt x="0" y="1442"/>
                    <a:pt x="0" y="1442"/>
                  </a:cubicBezTo>
                  <a:cubicBezTo>
                    <a:pt x="0" y="650"/>
                    <a:pt x="1357" y="0"/>
                    <a:pt x="3035" y="0"/>
                  </a:cubicBezTo>
                  <a:cubicBezTo>
                    <a:pt x="18595" y="0"/>
                    <a:pt x="18595" y="0"/>
                    <a:pt x="18595" y="0"/>
                  </a:cubicBezTo>
                  <a:cubicBezTo>
                    <a:pt x="20243" y="0"/>
                    <a:pt x="21600" y="650"/>
                    <a:pt x="21600" y="1442"/>
                  </a:cubicBezTo>
                  <a:cubicBezTo>
                    <a:pt x="21600" y="20158"/>
                    <a:pt x="21600" y="20158"/>
                    <a:pt x="21600" y="20158"/>
                  </a:cubicBezTo>
                </a:path>
              </a:pathLst>
            </a:custGeom>
            <a:solidFill>
              <a:srgbClr val="ECEC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7673" y="1059476"/>
              <a:ext cx="3860635" cy="637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9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4E4E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049407" y="539966"/>
              <a:ext cx="142262" cy="134097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082134" y="568598"/>
              <a:ext cx="72766" cy="7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971"/>
                    <a:pt x="16971" y="21600"/>
                    <a:pt x="10800" y="21600"/>
                  </a:cubicBezTo>
                  <a:cubicBezTo>
                    <a:pt x="4629" y="21600"/>
                    <a:pt x="0" y="16971"/>
                    <a:pt x="0" y="10800"/>
                  </a:cubicBezTo>
                  <a:cubicBezTo>
                    <a:pt x="0" y="4629"/>
                    <a:pt x="4629" y="0"/>
                    <a:pt x="10800" y="0"/>
                  </a:cubicBezTo>
                  <a:cubicBezTo>
                    <a:pt x="16971" y="0"/>
                    <a:pt x="21600" y="4629"/>
                    <a:pt x="21600" y="10800"/>
                  </a:cubicBezTo>
                </a:path>
              </a:pathLst>
            </a:custGeom>
            <a:solidFill>
              <a:srgbClr val="0A0B0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094406" y="580869"/>
              <a:ext cx="64554" cy="56417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660430" y="5762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10800" y="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3600"/>
                    <a:pt x="21600" y="10800"/>
                    <a:pt x="21600" y="3600"/>
                  </a:cubicBezTo>
                  <a:lnTo>
                    <a:pt x="21600" y="21600"/>
                  </a:lnTo>
                  <a:cubicBezTo>
                    <a:pt x="21600" y="3600"/>
                    <a:pt x="21600" y="0"/>
                    <a:pt x="21600" y="3600"/>
                  </a:cubicBezTo>
                  <a:lnTo>
                    <a:pt x="10800" y="360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454382" y="568598"/>
              <a:ext cx="678125" cy="7276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433929" y="7534952"/>
              <a:ext cx="633127" cy="61676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2458472" y="7555405"/>
              <a:ext cx="588132" cy="5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7"/>
                  </a:moveTo>
                  <a:cubicBezTo>
                    <a:pt x="21600" y="16835"/>
                    <a:pt x="16766" y="21600"/>
                    <a:pt x="10918" y="21600"/>
                  </a:cubicBezTo>
                  <a:cubicBezTo>
                    <a:pt x="4868" y="21600"/>
                    <a:pt x="0" y="16835"/>
                    <a:pt x="0" y="10817"/>
                  </a:cubicBezTo>
                  <a:cubicBezTo>
                    <a:pt x="0" y="4974"/>
                    <a:pt x="4868" y="0"/>
                    <a:pt x="10918" y="0"/>
                  </a:cubicBezTo>
                  <a:cubicBezTo>
                    <a:pt x="16766" y="0"/>
                    <a:pt x="21600" y="4765"/>
                    <a:pt x="21600" y="10817"/>
                  </a:cubicBezTo>
                </a:path>
              </a:pathLst>
            </a:custGeom>
            <a:solidFill>
              <a:srgbClr val="CD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757088" y="7845843"/>
              <a:ext cx="289520" cy="28542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458472" y="7845843"/>
              <a:ext cx="588132" cy="28542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37" name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1271250" y="1630891"/>
            <a:ext cx="1828800" cy="1371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740650" y="868891"/>
            <a:ext cx="8890000" cy="71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3200" b="1">
                <a:solidFill>
                  <a:srgbClr val="000000"/>
                </a:solidFill>
              </a:defRPr>
            </a:lvl1pPr>
          </a:lstStyle>
          <a:p>
            <a:r>
              <a:t>Next Steps</a:t>
            </a:r>
          </a:p>
        </p:txBody>
      </p:sp>
      <p:sp>
        <p:nvSpPr>
          <p:cNvPr id="222" name="Shape 222"/>
          <p:cNvSpPr/>
          <p:nvPr/>
        </p:nvSpPr>
        <p:spPr>
          <a:xfrm>
            <a:off x="592517" y="2222852"/>
            <a:ext cx="99996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will you do next to improve your prototype?</a:t>
            </a:r>
          </a:p>
        </p:txBody>
      </p:sp>
      <p:sp>
        <p:nvSpPr>
          <p:cNvPr id="223" name="Shape 223"/>
          <p:cNvSpPr/>
          <p:nvPr/>
        </p:nvSpPr>
        <p:spPr>
          <a:xfrm>
            <a:off x="16590636" y="1473552"/>
            <a:ext cx="6539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Your Persona’s Picture</a:t>
            </a:r>
          </a:p>
        </p:txBody>
      </p:sp>
      <p:pic>
        <p:nvPicPr>
          <p:cNvPr id="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801600"/>
            <a:ext cx="5068019" cy="8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7F7F7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bombatkar</dc:creator>
  <cp:lastModifiedBy>vivek bombatkar</cp:lastModifiedBy>
  <cp:revision>8</cp:revision>
  <dcterms:modified xsi:type="dcterms:W3CDTF">2019-03-26T16:57:24Z</dcterms:modified>
</cp:coreProperties>
</file>