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bookmarkIdSeed="5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1603" r:id="rId5"/>
    <p:sldId id="1637" r:id="rId6"/>
    <p:sldId id="1635" r:id="rId7"/>
    <p:sldId id="1636" r:id="rId8"/>
    <p:sldId id="1639" r:id="rId9"/>
    <p:sldId id="1638" r:id="rId10"/>
    <p:sldId id="1640" r:id="rId11"/>
    <p:sldId id="1642" r:id="rId12"/>
    <p:sldId id="1643" r:id="rId13"/>
    <p:sldId id="1641" r:id="rId14"/>
    <p:sldId id="1634" r:id="rId15"/>
  </p:sldIdLst>
  <p:sldSz cx="9906000" cy="6858000" type="A4"/>
  <p:notesSz cx="6858000" cy="9926638"/>
  <p:custDataLst>
    <p:tags r:id="rId1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1pPr>
    <a:lvl2pPr marL="488602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2pPr>
    <a:lvl3pPr marL="977201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3pPr>
    <a:lvl4pPr marL="1465803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4pPr>
    <a:lvl5pPr marL="1954404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5pPr>
    <a:lvl6pPr marL="2443004" algn="l" defTabSz="977201" rtl="0" eaLnBrk="1" latinLnBrk="0" hangingPunct="1">
      <a:defRPr sz="1700" kern="1200">
        <a:solidFill>
          <a:schemeClr val="tx1"/>
        </a:solidFill>
        <a:latin typeface="Arial" charset="0"/>
        <a:ea typeface="+mn-ea"/>
        <a:cs typeface="+mn-cs"/>
      </a:defRPr>
    </a:lvl6pPr>
    <a:lvl7pPr marL="2931606" algn="l" defTabSz="977201" rtl="0" eaLnBrk="1" latinLnBrk="0" hangingPunct="1">
      <a:defRPr sz="1700" kern="1200">
        <a:solidFill>
          <a:schemeClr val="tx1"/>
        </a:solidFill>
        <a:latin typeface="Arial" charset="0"/>
        <a:ea typeface="+mn-ea"/>
        <a:cs typeface="+mn-cs"/>
      </a:defRPr>
    </a:lvl7pPr>
    <a:lvl8pPr marL="3420206" algn="l" defTabSz="977201" rtl="0" eaLnBrk="1" latinLnBrk="0" hangingPunct="1">
      <a:defRPr sz="1700" kern="1200">
        <a:solidFill>
          <a:schemeClr val="tx1"/>
        </a:solidFill>
        <a:latin typeface="Arial" charset="0"/>
        <a:ea typeface="+mn-ea"/>
        <a:cs typeface="+mn-cs"/>
      </a:defRPr>
    </a:lvl8pPr>
    <a:lvl9pPr marL="3908807" algn="l" defTabSz="977201" rtl="0" eaLnBrk="1" latinLnBrk="0" hangingPunct="1">
      <a:defRPr sz="17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orient="horz" pos="412">
          <p15:clr>
            <a:srgbClr val="A4A3A4"/>
          </p15:clr>
        </p15:guide>
        <p15:guide id="3" pos="676">
          <p15:clr>
            <a:srgbClr val="A4A3A4"/>
          </p15:clr>
        </p15:guide>
        <p15:guide id="4" pos="4884">
          <p15:clr>
            <a:srgbClr val="A4A3A4"/>
          </p15:clr>
        </p15:guide>
        <p15:guide id="5" pos="5943">
          <p15:clr>
            <a:srgbClr val="A4A3A4"/>
          </p15:clr>
        </p15:guide>
        <p15:guide id="6" pos="2666">
          <p15:clr>
            <a:srgbClr val="A4A3A4"/>
          </p15:clr>
        </p15:guide>
        <p15:guide id="7" pos="468">
          <p15:clr>
            <a:srgbClr val="A4A3A4"/>
          </p15:clr>
        </p15:guide>
        <p15:guide id="8" pos="18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2">
          <p15:clr>
            <a:srgbClr val="A4A3A4"/>
          </p15:clr>
        </p15:guide>
        <p15:guide id="3" orient="horz" pos="3121">
          <p15:clr>
            <a:srgbClr val="A4A3A4"/>
          </p15:clr>
        </p15:guide>
        <p15:guide id="4" pos="2141">
          <p15:clr>
            <a:srgbClr val="A4A3A4"/>
          </p15:clr>
        </p15:guide>
        <p15:guide id="5" orient="horz" pos="3135">
          <p15:clr>
            <a:srgbClr val="A4A3A4"/>
          </p15:clr>
        </p15:guide>
        <p15:guide id="6" pos="2143">
          <p15:clr>
            <a:srgbClr val="A4A3A4"/>
          </p15:clr>
        </p15:guide>
        <p15:guide id="7" orient="horz" pos="3127">
          <p15:clr>
            <a:srgbClr val="A4A3A4"/>
          </p15:clr>
        </p15:guide>
        <p15:guide id="8" orient="horz" pos="3134">
          <p15:clr>
            <a:srgbClr val="A4A3A4"/>
          </p15:clr>
        </p15:guide>
        <p15:guide id="9" pos="2161">
          <p15:clr>
            <a:srgbClr val="A4A3A4"/>
          </p15:clr>
        </p15:guide>
        <p15:guide id="10" pos="2160">
          <p15:clr>
            <a:srgbClr val="A4A3A4"/>
          </p15:clr>
        </p15:guide>
        <p15:guide id="11" pos="216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epu K" initials="DK" lastIdx="2" clrIdx="0"/>
  <p:cmAuthor id="1" name="Unniraj P" initials="UP" lastIdx="2" clrIdx="1"/>
  <p:cmAuthor id="2" name="Daniel Georgescu" initials="DG" lastIdx="2" clrIdx="2">
    <p:extLst>
      <p:ext uri="{19B8F6BF-5375-455C-9EA6-DF929625EA0E}">
        <p15:presenceInfo xmlns:p15="http://schemas.microsoft.com/office/powerpoint/2012/main" userId="S-1-5-21-1606980848-1965331169-1417001333-274845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B0B0"/>
    <a:srgbClr val="A9387A"/>
    <a:srgbClr val="7790B6"/>
    <a:srgbClr val="609600"/>
    <a:srgbClr val="0098DB"/>
    <a:srgbClr val="002244"/>
    <a:srgbClr val="113557"/>
    <a:srgbClr val="E0E6E6"/>
    <a:srgbClr val="FFD999"/>
    <a:srgbClr val="899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preferSingleView="1">
    <p:restoredLeft sz="14995" autoAdjust="0"/>
    <p:restoredTop sz="87977" autoAdjust="0"/>
  </p:normalViewPr>
  <p:slideViewPr>
    <p:cSldViewPr snapToGrid="0">
      <p:cViewPr>
        <p:scale>
          <a:sx n="75" d="100"/>
          <a:sy n="75" d="100"/>
        </p:scale>
        <p:origin x="1440" y="43"/>
      </p:cViewPr>
      <p:guideLst>
        <p:guide orient="horz" pos="3168"/>
        <p:guide orient="horz" pos="412"/>
        <p:guide pos="676"/>
        <p:guide pos="4884"/>
        <p:guide pos="5943"/>
        <p:guide pos="2666"/>
        <p:guide pos="468"/>
        <p:guide pos="18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78" y="108"/>
      </p:cViewPr>
      <p:guideLst>
        <p:guide orient="horz" pos="3128"/>
        <p:guide pos="2142"/>
        <p:guide orient="horz" pos="3121"/>
        <p:guide pos="2141"/>
        <p:guide orient="horz" pos="3135"/>
        <p:guide pos="2143"/>
        <p:guide orient="horz" pos="3127"/>
        <p:guide orient="horz" pos="3134"/>
        <p:guide pos="2161"/>
        <p:guide pos="2160"/>
        <p:guide pos="216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gray">
          <a:xfrm>
            <a:off x="276225" y="622300"/>
            <a:ext cx="6308725" cy="4368800"/>
          </a:xfrm>
          <a:prstGeom prst="rect">
            <a:avLst/>
          </a:prstGeom>
          <a:noFill/>
          <a:ln w="9525">
            <a:solidFill>
              <a:schemeClr val="accent4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476262" y="5333990"/>
            <a:ext cx="5911959" cy="135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gray">
          <a:xfrm>
            <a:off x="5844176" y="9540051"/>
            <a:ext cx="544055" cy="1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gray">
          <a:xfrm>
            <a:off x="6388161" y="110778"/>
            <a:ext cx="66" cy="123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56844" rtl="0" eaLnBrk="0" fontAlgn="base" hangingPunct="0">
      <a:spcBef>
        <a:spcPct val="0"/>
      </a:spcBef>
      <a:spcAft>
        <a:spcPct val="0"/>
      </a:spcAft>
      <a:buClr>
        <a:schemeClr val="tx2"/>
      </a:buClr>
      <a:defRPr sz="1700" kern="1200">
        <a:solidFill>
          <a:schemeClr val="tx1"/>
        </a:solidFill>
        <a:latin typeface="Arial" charset="0"/>
        <a:ea typeface="+mn-ea"/>
        <a:cs typeface="+mn-cs"/>
      </a:defRPr>
    </a:lvl1pPr>
    <a:lvl2pPr marL="125544" indent="-123848" algn="l" defTabSz="956844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700" kern="1200">
        <a:solidFill>
          <a:schemeClr val="tx1"/>
        </a:solidFill>
        <a:latin typeface="Arial" charset="0"/>
        <a:ea typeface="+mn-ea"/>
        <a:cs typeface="+mn-cs"/>
      </a:defRPr>
    </a:lvl2pPr>
    <a:lvl3pPr marL="320645" indent="-193404" algn="l" defTabSz="956844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700" kern="1200">
        <a:solidFill>
          <a:schemeClr val="tx1"/>
        </a:solidFill>
        <a:latin typeface="Arial" charset="0"/>
        <a:ea typeface="+mn-ea"/>
        <a:cs typeface="+mn-cs"/>
      </a:defRPr>
    </a:lvl3pPr>
    <a:lvl4pPr marL="456368" indent="-134027" algn="l" defTabSz="956844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700" kern="1200">
        <a:solidFill>
          <a:schemeClr val="tx1"/>
        </a:solidFill>
        <a:latin typeface="Arial" charset="0"/>
        <a:ea typeface="+mn-ea"/>
        <a:cs typeface="+mn-cs"/>
      </a:defRPr>
    </a:lvl4pPr>
    <a:lvl5pPr marL="580214" indent="-122150" algn="l" defTabSz="956844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700" kern="1200">
        <a:solidFill>
          <a:schemeClr val="tx1"/>
        </a:solidFill>
        <a:latin typeface="Arial" charset="0"/>
        <a:ea typeface="+mn-ea"/>
        <a:cs typeface="+mn-cs"/>
      </a:defRPr>
    </a:lvl5pPr>
    <a:lvl6pPr marL="2443004" algn="l" defTabSz="9772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31606" algn="l" defTabSz="9772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20206" algn="l" defTabSz="9772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08807" algn="l" defTabSz="9772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F pe scurt despre mine, pt cine nu stie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Azi</a:t>
            </a:r>
            <a:r>
              <a:rPr lang="de-DE" baseline="0" dirty="0" smtClean="0"/>
              <a:t> va fi o sesiune f light, introductiva – imi pare rau sa ii dezamagesc pe </a:t>
            </a:r>
            <a:r>
              <a:rPr lang="de-DE" baseline="0" smtClean="0"/>
              <a:t>cei entuziasmati sa scrie cod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GB" smtClean="0"/>
              <a:pPr>
                <a:defRPr/>
              </a:pPr>
              <a:t>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14378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dirty="0" err="1" smtClean="0"/>
              <a:t>Asta</a:t>
            </a:r>
            <a:r>
              <a:rPr lang="en-GB" baseline="0" dirty="0" smtClean="0"/>
              <a:t> e tot </a:t>
            </a:r>
            <a:r>
              <a:rPr lang="en-GB" baseline="0" dirty="0" err="1" smtClean="0"/>
              <a:t>ce</a:t>
            </a:r>
            <a:r>
              <a:rPr lang="en-GB" baseline="0" dirty="0" smtClean="0"/>
              <a:t> am </a:t>
            </a:r>
            <a:r>
              <a:rPr lang="en-GB" baseline="0" dirty="0" err="1" smtClean="0"/>
              <a:t>putea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acoperi</a:t>
            </a:r>
            <a:r>
              <a:rPr lang="en-GB" baseline="0" dirty="0" smtClean="0"/>
              <a:t> - </a:t>
            </a:r>
            <a:r>
              <a:rPr lang="en-GB" baseline="0" dirty="0" err="1" smtClean="0"/>
              <a:t>este</a:t>
            </a:r>
            <a:r>
              <a:rPr lang="en-GB" baseline="0" dirty="0" smtClean="0"/>
              <a:t> f </a:t>
            </a:r>
            <a:r>
              <a:rPr lang="en-GB" baseline="0" dirty="0" err="1" smtClean="0"/>
              <a:t>mult</a:t>
            </a:r>
            <a:r>
              <a:rPr lang="en-GB" baseline="0" dirty="0" smtClean="0"/>
              <a:t>, in </a:t>
            </a:r>
            <a:r>
              <a:rPr lang="en-GB" baseline="0" dirty="0" err="1" smtClean="0"/>
              <a:t>functie</a:t>
            </a:r>
            <a:r>
              <a:rPr lang="en-GB" baseline="0" dirty="0" smtClean="0"/>
              <a:t> de </a:t>
            </a:r>
            <a:r>
              <a:rPr lang="en-GB" baseline="0" dirty="0" err="1" smtClean="0"/>
              <a:t>interes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vointa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vom</a:t>
            </a:r>
            <a:r>
              <a:rPr lang="en-GB" baseline="0" dirty="0" smtClean="0"/>
              <a:t> </a:t>
            </a:r>
            <a:r>
              <a:rPr lang="en-GB" baseline="0" dirty="0" err="1" smtClean="0"/>
              <a:t>vedea</a:t>
            </a:r>
            <a:r>
              <a:rPr lang="en-GB" baseline="0" dirty="0" smtClean="0"/>
              <a:t> cat de </a:t>
            </a:r>
            <a:r>
              <a:rPr lang="en-GB" baseline="0" dirty="0" err="1" smtClean="0"/>
              <a:t>mult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intram</a:t>
            </a:r>
            <a:r>
              <a:rPr lang="en-GB" baseline="0" dirty="0" smtClean="0"/>
              <a:t> in </a:t>
            </a:r>
            <a:r>
              <a:rPr lang="en-GB" baseline="0" dirty="0" err="1" smtClean="0"/>
              <a:t>detalii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9345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err="1" smtClean="0"/>
              <a:t>Va</a:t>
            </a:r>
            <a:r>
              <a:rPr lang="en-US" noProof="0" dirty="0" smtClean="0"/>
              <a:t> </a:t>
            </a:r>
            <a:r>
              <a:rPr lang="en-US" noProof="0" dirty="0" err="1" smtClean="0"/>
              <a:t>reamintesc</a:t>
            </a:r>
            <a:r>
              <a:rPr lang="en-US" noProof="0" dirty="0" smtClean="0"/>
              <a:t> ca </a:t>
            </a:r>
            <a:r>
              <a:rPr lang="en-US" noProof="0" dirty="0" err="1" smtClean="0"/>
              <a:t>daca</a:t>
            </a:r>
            <a:r>
              <a:rPr lang="en-US" noProof="0" dirty="0" smtClean="0"/>
              <a:t> </a:t>
            </a:r>
            <a:r>
              <a:rPr lang="en-US" noProof="0" dirty="0" err="1" smtClean="0"/>
              <a:t>vreti</a:t>
            </a:r>
            <a:r>
              <a:rPr lang="en-US" noProof="0" dirty="0" smtClean="0"/>
              <a:t> </a:t>
            </a:r>
            <a:r>
              <a:rPr lang="en-US" noProof="0" dirty="0" err="1" smtClean="0"/>
              <a:t>sa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primiti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invitatii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pentru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sesiuni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viitoare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trebuie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sa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dati</a:t>
            </a:r>
            <a:r>
              <a:rPr lang="en-US" baseline="0" noProof="0" dirty="0" smtClean="0"/>
              <a:t> Attend/Tentative </a:t>
            </a:r>
            <a:r>
              <a:rPr lang="en-US" baseline="0" noProof="0" dirty="0" err="1" smtClean="0"/>
              <a:t>pe</a:t>
            </a:r>
            <a:r>
              <a:rPr lang="en-US" baseline="0" noProof="0" dirty="0" smtClean="0"/>
              <a:t> event-</a:t>
            </a:r>
            <a:r>
              <a:rPr lang="en-US" baseline="0" noProof="0" dirty="0" err="1" smtClean="0"/>
              <a:t>ul</a:t>
            </a:r>
            <a:r>
              <a:rPr lang="en-US" baseline="0" noProof="0" dirty="0" smtClean="0"/>
              <a:t> de </a:t>
            </a:r>
            <a:r>
              <a:rPr lang="en-US" baseline="0" noProof="0" dirty="0" err="1" smtClean="0"/>
              <a:t>pe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myDB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9171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aseline="0" dirty="0" err="1" smtClean="0"/>
              <a:t>Unii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prin</a:t>
            </a:r>
            <a:r>
              <a:rPr lang="en-GB" baseline="0" dirty="0" smtClean="0"/>
              <a:t> ML </a:t>
            </a:r>
            <a:r>
              <a:rPr lang="en-GB" baseline="0" dirty="0" err="1" smtClean="0"/>
              <a:t>inteleg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doar</a:t>
            </a:r>
            <a:r>
              <a:rPr lang="en-GB" baseline="0" dirty="0" smtClean="0"/>
              <a:t> shallow/traditional ML – </a:t>
            </a:r>
            <a:r>
              <a:rPr lang="en-GB" baseline="0" dirty="0" err="1" smtClean="0"/>
              <a:t>terminologia</a:t>
            </a:r>
            <a:r>
              <a:rPr lang="en-GB" baseline="0" dirty="0" smtClean="0"/>
              <a:t> e </a:t>
            </a:r>
            <a:r>
              <a:rPr lang="en-GB" baseline="0" dirty="0" err="1" smtClean="0"/>
              <a:t>neimportanta</a:t>
            </a:r>
            <a:endParaRPr lang="en-GB" baseline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8630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De </a:t>
            </a:r>
            <a:r>
              <a:rPr lang="en-GB" dirty="0" err="1" smtClean="0"/>
              <a:t>ce</a:t>
            </a:r>
            <a:r>
              <a:rPr lang="en-GB" dirty="0" smtClean="0"/>
              <a:t> ML?</a:t>
            </a:r>
            <a:r>
              <a:rPr lang="en-GB" baseline="0" dirty="0" smtClean="0"/>
              <a:t> </a:t>
            </a:r>
            <a:r>
              <a:rPr lang="en-GB" baseline="0" dirty="0" err="1" smtClean="0"/>
              <a:t>viteza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eficienta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scalare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reducere</a:t>
            </a:r>
            <a:r>
              <a:rPr lang="en-GB" baseline="0" dirty="0" smtClean="0"/>
              <a:t> de </a:t>
            </a:r>
            <a:r>
              <a:rPr lang="en-GB" baseline="0" dirty="0" err="1" smtClean="0"/>
              <a:t>costuri</a:t>
            </a:r>
            <a:r>
              <a:rPr lang="en-GB" baseline="0" dirty="0" smtClean="0"/>
              <a:t> (</a:t>
            </a:r>
            <a:r>
              <a:rPr lang="en-GB" baseline="0" dirty="0" err="1" smtClean="0"/>
              <a:t>exemplul</a:t>
            </a:r>
            <a:r>
              <a:rPr lang="en-GB" baseline="0" dirty="0" smtClean="0"/>
              <a:t> cu spell checker)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De </a:t>
            </a:r>
            <a:r>
              <a:rPr lang="en-GB" dirty="0" err="1" smtClean="0"/>
              <a:t>ce</a:t>
            </a:r>
            <a:r>
              <a:rPr lang="en-GB" dirty="0" smtClean="0"/>
              <a:t> ML? </a:t>
            </a:r>
            <a:r>
              <a:rPr lang="en-GB" dirty="0" err="1" smtClean="0"/>
              <a:t>pt</a:t>
            </a:r>
            <a:r>
              <a:rPr lang="en-GB" dirty="0" smtClean="0"/>
              <a:t> mine - </a:t>
            </a:r>
            <a:r>
              <a:rPr lang="en-GB" dirty="0" err="1" smtClean="0"/>
              <a:t>poti</a:t>
            </a:r>
            <a:r>
              <a:rPr lang="en-GB" dirty="0" smtClean="0"/>
              <a:t> </a:t>
            </a:r>
            <a:r>
              <a:rPr lang="en-GB" dirty="0" err="1" smtClean="0"/>
              <a:t>rezolva</a:t>
            </a:r>
            <a:r>
              <a:rPr lang="en-GB" dirty="0" smtClean="0"/>
              <a:t> </a:t>
            </a:r>
            <a:r>
              <a:rPr lang="en-GB" dirty="0" err="1" smtClean="0"/>
              <a:t>probleme</a:t>
            </a:r>
            <a:r>
              <a:rPr lang="en-GB" dirty="0" smtClean="0"/>
              <a:t> care </a:t>
            </a:r>
            <a:r>
              <a:rPr lang="en-GB" dirty="0" err="1" smtClean="0"/>
              <a:t>altfel</a:t>
            </a:r>
            <a:r>
              <a:rPr lang="en-GB" dirty="0" smtClean="0"/>
              <a:t> nu </a:t>
            </a:r>
            <a:r>
              <a:rPr lang="en-GB" dirty="0" err="1" smtClean="0"/>
              <a:t>ar</a:t>
            </a:r>
            <a:r>
              <a:rPr lang="en-GB" dirty="0" smtClean="0"/>
              <a:t> </a:t>
            </a:r>
            <a:r>
              <a:rPr lang="en-GB" dirty="0" err="1" smtClean="0"/>
              <a:t>avea</a:t>
            </a:r>
            <a:r>
              <a:rPr lang="en-GB" dirty="0" smtClean="0"/>
              <a:t> </a:t>
            </a:r>
            <a:r>
              <a:rPr lang="en-GB" dirty="0" err="1" smtClean="0"/>
              <a:t>rezolvare</a:t>
            </a:r>
            <a:r>
              <a:rPr lang="en-GB" dirty="0" smtClean="0"/>
              <a:t> (face</a:t>
            </a:r>
            <a:r>
              <a:rPr lang="en-GB" baseline="0" dirty="0" smtClean="0"/>
              <a:t> detection, understanding speech</a:t>
            </a:r>
            <a:r>
              <a:rPr lang="en-GB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De </a:t>
            </a:r>
            <a:r>
              <a:rPr lang="en-GB" dirty="0" err="1" smtClean="0"/>
              <a:t>ce</a:t>
            </a:r>
            <a:r>
              <a:rPr lang="en-GB" dirty="0" smtClean="0"/>
              <a:t> ML? </a:t>
            </a:r>
            <a:r>
              <a:rPr lang="en-GB" dirty="0" err="1" smtClean="0"/>
              <a:t>schimba</a:t>
            </a:r>
            <a:r>
              <a:rPr lang="en-GB" dirty="0" smtClean="0"/>
              <a:t> </a:t>
            </a:r>
            <a:r>
              <a:rPr lang="en-GB" dirty="0" err="1" smtClean="0"/>
              <a:t>modul</a:t>
            </a:r>
            <a:r>
              <a:rPr lang="en-GB" dirty="0" smtClean="0"/>
              <a:t> de a </a:t>
            </a:r>
            <a:r>
              <a:rPr lang="en-GB" dirty="0" err="1" smtClean="0"/>
              <a:t>gandi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despre</a:t>
            </a:r>
            <a:r>
              <a:rPr lang="en-GB" baseline="0" dirty="0" smtClean="0"/>
              <a:t> o </a:t>
            </a:r>
            <a:r>
              <a:rPr lang="en-GB" baseline="0" dirty="0" err="1" smtClean="0"/>
              <a:t>problema</a:t>
            </a:r>
            <a:r>
              <a:rPr lang="en-GB" baseline="0" dirty="0" smtClean="0"/>
              <a:t> (din determinist in experimental)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Ar</a:t>
            </a:r>
            <a:r>
              <a:rPr lang="en-GB" dirty="0" smtClean="0"/>
              <a:t> </a:t>
            </a:r>
            <a:r>
              <a:rPr lang="en-GB" dirty="0" err="1" smtClean="0"/>
              <a:t>putea</a:t>
            </a:r>
            <a:r>
              <a:rPr lang="en-GB" dirty="0" smtClean="0"/>
              <a:t> fi </a:t>
            </a:r>
            <a:r>
              <a:rPr lang="en-GB" dirty="0" err="1" smtClean="0"/>
              <a:t>structurata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problema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intr</a:t>
            </a:r>
            <a:r>
              <a:rPr lang="en-GB" baseline="0" dirty="0" smtClean="0"/>
              <a:t>-o </a:t>
            </a:r>
            <a:r>
              <a:rPr lang="en-GB" baseline="0" dirty="0" err="1" smtClean="0"/>
              <a:t>serie</a:t>
            </a:r>
            <a:r>
              <a:rPr lang="en-GB" baseline="0" dirty="0" smtClean="0"/>
              <a:t> de </a:t>
            </a:r>
            <a:r>
              <a:rPr lang="en-GB" baseline="0" dirty="0" err="1" smtClean="0"/>
              <a:t>expresii</a:t>
            </a:r>
            <a:r>
              <a:rPr lang="en-GB" baseline="0" dirty="0" smtClean="0"/>
              <a:t> if-else?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3342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5684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aseline="0" dirty="0" smtClean="0"/>
              <a:t>E = </a:t>
            </a:r>
            <a:r>
              <a:rPr lang="en-GB" baseline="0" dirty="0" err="1" smtClean="0"/>
              <a:t>mutarile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unui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joc</a:t>
            </a:r>
            <a:r>
              <a:rPr lang="en-GB" baseline="0" dirty="0" smtClean="0"/>
              <a:t> de </a:t>
            </a:r>
            <a:r>
              <a:rPr lang="en-GB" baseline="0" dirty="0" err="1" smtClean="0"/>
              <a:t>sah</a:t>
            </a:r>
            <a:r>
              <a:rPr lang="en-GB" baseline="0" dirty="0" smtClean="0"/>
              <a:t>, T = a </a:t>
            </a:r>
            <a:r>
              <a:rPr lang="en-GB" baseline="0" dirty="0" err="1" smtClean="0"/>
              <a:t>juca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sah</a:t>
            </a:r>
            <a:r>
              <a:rPr lang="en-GB" baseline="0" dirty="0" smtClean="0"/>
              <a:t>, P = ELO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aseline="0" dirty="0" smtClean="0"/>
              <a:t>Supervised – </a:t>
            </a:r>
            <a:r>
              <a:rPr lang="en-GB" baseline="0" dirty="0" err="1" smtClean="0"/>
              <a:t>predictia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unui</a:t>
            </a:r>
            <a:r>
              <a:rPr lang="en-GB" baseline="0" dirty="0" smtClean="0"/>
              <a:t> output </a:t>
            </a:r>
            <a:r>
              <a:rPr lang="en-GB" baseline="0" dirty="0" err="1" smtClean="0"/>
              <a:t>bazat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pe</a:t>
            </a:r>
            <a:r>
              <a:rPr lang="en-GB" baseline="0" dirty="0" smtClean="0"/>
              <a:t> un input (</a:t>
            </a:r>
            <a:r>
              <a:rPr lang="en-GB" b="1" baseline="0" dirty="0" err="1" smtClean="0"/>
              <a:t>discret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sau</a:t>
            </a:r>
            <a:r>
              <a:rPr lang="en-GB" baseline="0" dirty="0" smtClean="0"/>
              <a:t> </a:t>
            </a:r>
            <a:r>
              <a:rPr lang="en-GB" b="1" baseline="0" dirty="0" err="1" smtClean="0"/>
              <a:t>continuu</a:t>
            </a:r>
            <a:r>
              <a:rPr lang="en-GB" baseline="0" dirty="0" smtClean="0"/>
              <a:t>) – </a:t>
            </a:r>
            <a:r>
              <a:rPr lang="en-GB" baseline="0" dirty="0" err="1" smtClean="0"/>
              <a:t>avem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exemple</a:t>
            </a:r>
            <a:r>
              <a:rPr lang="en-GB" baseline="0" dirty="0" smtClean="0"/>
              <a:t> de input </a:t>
            </a:r>
            <a:r>
              <a:rPr lang="en-GB" baseline="0" dirty="0" err="1" smtClean="0"/>
              <a:t>si</a:t>
            </a:r>
            <a:r>
              <a:rPr lang="en-GB" baseline="0" dirty="0" smtClean="0"/>
              <a:t>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aseline="0" dirty="0" smtClean="0"/>
              <a:t>Unsupervised – </a:t>
            </a:r>
            <a:r>
              <a:rPr lang="en-GB" baseline="0" dirty="0" err="1" smtClean="0"/>
              <a:t>interpretarea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datelor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fara</a:t>
            </a:r>
            <a:r>
              <a:rPr lang="en-GB" baseline="0" dirty="0" smtClean="0"/>
              <a:t> label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La </a:t>
            </a:r>
            <a:r>
              <a:rPr lang="en-GB" dirty="0" err="1" smtClean="0"/>
              <a:t>baza</a:t>
            </a:r>
            <a:r>
              <a:rPr lang="en-GB" dirty="0" smtClean="0"/>
              <a:t>,</a:t>
            </a:r>
            <a:r>
              <a:rPr lang="en-GB" baseline="0" dirty="0" smtClean="0"/>
              <a:t> </a:t>
            </a:r>
            <a:r>
              <a:rPr lang="en-GB" baseline="0" dirty="0" err="1" smtClean="0"/>
              <a:t>orice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problema</a:t>
            </a:r>
            <a:r>
              <a:rPr lang="en-GB" baseline="0" dirty="0" smtClean="0"/>
              <a:t> de ML supervised se reduce la o </a:t>
            </a:r>
            <a:r>
              <a:rPr lang="en-GB" baseline="0" dirty="0" err="1" smtClean="0"/>
              <a:t>functie</a:t>
            </a:r>
            <a:r>
              <a:rPr lang="en-GB" baseline="0" dirty="0" smtClean="0"/>
              <a:t> care </a:t>
            </a:r>
            <a:r>
              <a:rPr lang="en-GB" baseline="0" dirty="0" err="1" smtClean="0"/>
              <a:t>mapeaza</a:t>
            </a:r>
            <a:r>
              <a:rPr lang="en-GB" baseline="0" dirty="0" smtClean="0"/>
              <a:t> din input in output – cu cat e </a:t>
            </a:r>
            <a:r>
              <a:rPr lang="en-GB" baseline="0" dirty="0" err="1" smtClean="0"/>
              <a:t>mai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complexa</a:t>
            </a:r>
            <a:r>
              <a:rPr lang="en-GB" baseline="0" dirty="0" smtClean="0"/>
              <a:t> cu </a:t>
            </a:r>
            <a:r>
              <a:rPr lang="en-GB" baseline="0" dirty="0" err="1" smtClean="0"/>
              <a:t>atat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poate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prezice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ceva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mai</a:t>
            </a:r>
            <a:r>
              <a:rPr lang="en-GB" baseline="0" dirty="0" smtClean="0"/>
              <a:t> complex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7251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Spre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deosebire</a:t>
            </a:r>
            <a:r>
              <a:rPr lang="en-GB" baseline="0" dirty="0" smtClean="0"/>
              <a:t> de slide-</a:t>
            </a:r>
            <a:r>
              <a:rPr lang="en-GB" baseline="0" dirty="0" err="1" smtClean="0"/>
              <a:t>ul</a:t>
            </a:r>
            <a:r>
              <a:rPr lang="en-GB" baseline="0" dirty="0" smtClean="0"/>
              <a:t> initial, </a:t>
            </a:r>
            <a:r>
              <a:rPr lang="en-GB" baseline="0" dirty="0" err="1" smtClean="0"/>
              <a:t>aici</a:t>
            </a:r>
            <a:r>
              <a:rPr lang="en-GB" baseline="0" dirty="0" smtClean="0"/>
              <a:t> ML face </a:t>
            </a:r>
            <a:r>
              <a:rPr lang="en-GB" baseline="0" dirty="0" err="1" smtClean="0"/>
              <a:t>referire</a:t>
            </a:r>
            <a:r>
              <a:rPr lang="en-GB" baseline="0" dirty="0" smtClean="0"/>
              <a:t> la “traditional/shallow” 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aseline="0" dirty="0" err="1" smtClean="0"/>
              <a:t>Imaginea</a:t>
            </a:r>
            <a:r>
              <a:rPr lang="en-GB" baseline="0" dirty="0" smtClean="0"/>
              <a:t> de la classification de la ML e misleading, de </a:t>
            </a:r>
            <a:r>
              <a:rPr lang="en-GB" baseline="0" dirty="0" err="1" smtClean="0"/>
              <a:t>fapt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acolo</a:t>
            </a:r>
            <a:r>
              <a:rPr lang="en-GB" baseline="0" dirty="0" smtClean="0"/>
              <a:t> se </a:t>
            </a:r>
            <a:r>
              <a:rPr lang="en-GB" baseline="0" dirty="0" err="1" smtClean="0"/>
              <a:t>poate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aplica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orice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algoritm</a:t>
            </a:r>
            <a:r>
              <a:rPr lang="en-GB" baseline="0" dirty="0" smtClean="0"/>
              <a:t> de ML (logistic regression, random forests, boosting, SVM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aseline="0" dirty="0" smtClean="0"/>
              <a:t>De </a:t>
            </a:r>
            <a:r>
              <a:rPr lang="en-GB" baseline="0" dirty="0" err="1" smtClean="0"/>
              <a:t>ce</a:t>
            </a:r>
            <a:r>
              <a:rPr lang="en-GB" baseline="0" dirty="0" smtClean="0"/>
              <a:t> are </a:t>
            </a:r>
            <a:r>
              <a:rPr lang="en-GB" baseline="0" dirty="0" err="1" smtClean="0"/>
              <a:t>rezultate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bune</a:t>
            </a:r>
            <a:r>
              <a:rPr lang="en-GB" baseline="0" dirty="0" smtClean="0"/>
              <a:t> ML traditional </a:t>
            </a:r>
            <a:r>
              <a:rPr lang="en-GB" baseline="0" dirty="0" err="1" smtClean="0"/>
              <a:t>pe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putine</a:t>
            </a:r>
            <a:r>
              <a:rPr lang="en-GB" baseline="0" dirty="0" smtClean="0"/>
              <a:t> date?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8049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80% </a:t>
            </a:r>
            <a:r>
              <a:rPr lang="de-DE" baseline="0" dirty="0" err="1" smtClean="0"/>
              <a:t>din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efort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intrat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partea</a:t>
            </a:r>
            <a:r>
              <a:rPr lang="de-DE" baseline="0" dirty="0" smtClean="0"/>
              <a:t> non-ML</a:t>
            </a:r>
            <a:endParaRPr lang="de-DE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0027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Step 1 involves deep</a:t>
            </a:r>
            <a:r>
              <a:rPr lang="en-GB" baseline="0" dirty="0" smtClean="0"/>
              <a:t> ML (train a neural net to detect these boxes)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baseline="0" dirty="0" smtClean="0"/>
              <a:t>Step 2 involves ML (usually deep ML - LSTMs), but we can find good enough open source implementations, like Tesseract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baseline="0" dirty="0" smtClean="0"/>
              <a:t>Step 3 may actually not require ML (just a bunch of regexes and if statements), but it must be implemented and tested for each and every type of ID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1830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Sahul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putut</a:t>
            </a:r>
            <a:r>
              <a:rPr lang="en-US" baseline="0" dirty="0" smtClean="0"/>
              <a:t> fi </a:t>
            </a:r>
            <a:r>
              <a:rPr lang="en-US" baseline="0" dirty="0" err="1" smtClean="0"/>
              <a:t>rezolvat</a:t>
            </a:r>
            <a:r>
              <a:rPr lang="en-US" baseline="0" dirty="0" smtClean="0"/>
              <a:t> cu </a:t>
            </a:r>
            <a:r>
              <a:rPr lang="en-US" baseline="0" dirty="0" err="1" smtClean="0"/>
              <a:t>algoritmi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buni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euristici</a:t>
            </a:r>
            <a:r>
              <a:rPr lang="en-US" baseline="0" dirty="0" smtClean="0"/>
              <a:t>, brute force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putere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computationala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aproximativ</a:t>
            </a:r>
            <a:r>
              <a:rPr lang="en-US" baseline="0" dirty="0" smtClean="0"/>
              <a:t> 10^45 </a:t>
            </a:r>
            <a:r>
              <a:rPr lang="en-US" baseline="0" dirty="0" err="1" smtClean="0"/>
              <a:t>configuratii</a:t>
            </a:r>
            <a:r>
              <a:rPr lang="en-US" baseline="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AlphaGo</a:t>
            </a:r>
            <a:r>
              <a:rPr lang="en-US" baseline="0" dirty="0" smtClean="0"/>
              <a:t> nu se </a:t>
            </a:r>
            <a:r>
              <a:rPr lang="en-US" baseline="0" dirty="0" err="1" smtClean="0"/>
              <a:t>putea</a:t>
            </a:r>
            <a:r>
              <a:rPr lang="en-US" baseline="0" dirty="0" smtClean="0"/>
              <a:t>, era </a:t>
            </a:r>
            <a:r>
              <a:rPr lang="en-US" baseline="0" dirty="0" err="1" smtClean="0"/>
              <a:t>nevoie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ceva</a:t>
            </a:r>
            <a:r>
              <a:rPr lang="en-US" baseline="0" dirty="0" smtClean="0"/>
              <a:t> care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invete</a:t>
            </a:r>
            <a:endParaRPr lang="en-US" baseline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Intre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timp</a:t>
            </a:r>
            <a:r>
              <a:rPr lang="en-US" baseline="0" dirty="0" smtClean="0"/>
              <a:t> au </a:t>
            </a:r>
            <a:r>
              <a:rPr lang="en-US" baseline="0" dirty="0" err="1" smtClean="0"/>
              <a:t>fost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multe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iteratii</a:t>
            </a:r>
            <a:r>
              <a:rPr lang="en-US" baseline="0" dirty="0" smtClean="0"/>
              <a:t> care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-au </a:t>
            </a:r>
            <a:r>
              <a:rPr lang="en-US" baseline="0" dirty="0" err="1" smtClean="0"/>
              <a:t>ridicat</a:t>
            </a:r>
            <a:r>
              <a:rPr lang="en-US" baseline="0" dirty="0" smtClean="0"/>
              <a:t> ELO-</a:t>
            </a:r>
            <a:r>
              <a:rPr lang="en-US" baseline="0" dirty="0" err="1" smtClean="0"/>
              <a:t>ul</a:t>
            </a:r>
            <a:r>
              <a:rPr lang="en-US" baseline="0" dirty="0" smtClean="0"/>
              <a:t> de la ~3700 cat </a:t>
            </a:r>
            <a:r>
              <a:rPr lang="en-US" baseline="0" dirty="0" err="1" smtClean="0"/>
              <a:t>avea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cand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castigat</a:t>
            </a:r>
            <a:r>
              <a:rPr lang="en-US" baseline="0" dirty="0" smtClean="0"/>
              <a:t> cu Lee </a:t>
            </a:r>
            <a:r>
              <a:rPr lang="en-US" baseline="0" dirty="0" err="1" smtClean="0"/>
              <a:t>Sedol</a:t>
            </a:r>
            <a:r>
              <a:rPr lang="en-US" baseline="0" dirty="0" smtClean="0"/>
              <a:t> la 5200+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4815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609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gif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09618416"/>
              </p:ext>
            </p:extLst>
          </p:nvPr>
        </p:nvGraphicFramePr>
        <p:xfrm>
          <a:off x="1590" y="1590"/>
          <a:ext cx="1588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977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90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" y="1590"/>
                        <a:ext cx="1588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25"/>
          <p:cNvSpPr txBox="1"/>
          <p:nvPr userDrawn="1"/>
        </p:nvSpPr>
        <p:spPr bwMode="ltGray">
          <a:xfrm>
            <a:off x="261939" y="204833"/>
            <a:ext cx="1215076" cy="215444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defTabSz="912704">
              <a:defRPr/>
            </a:pPr>
            <a:r>
              <a:rPr lang="en-GB" sz="1400" dirty="0" smtClean="0">
                <a:solidFill>
                  <a:schemeClr val="bg1"/>
                </a:solidFill>
                <a:latin typeface="Arial" pitchFamily="-109" charset="0"/>
                <a:ea typeface="Arial" pitchFamily="-109" charset="0"/>
                <a:cs typeface="Arial" pitchFamily="-109" charset="0"/>
              </a:rPr>
              <a:t>Deutsche Bank</a:t>
            </a:r>
            <a:endParaRPr lang="en-GB" sz="1400" dirty="0">
              <a:solidFill>
                <a:schemeClr val="bg1"/>
              </a:solidFill>
              <a:latin typeface="Arial" pitchFamily="-109" charset="0"/>
              <a:ea typeface="Arial" pitchFamily="-109" charset="0"/>
              <a:cs typeface="Arial" pitchFamily="-109" charset="0"/>
            </a:endParaRPr>
          </a:p>
        </p:txBody>
      </p:sp>
      <p:pic>
        <p:nvPicPr>
          <p:cNvPr id="1059915" name="Picture 1099" descr="Image result for artificial intelligence"/>
          <p:cNvPicPr>
            <a:picLocks noChangeAspect="1" noChangeArrowheads="1" noCrop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4493"/>
            <a:ext cx="12293600" cy="691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Freeform 4"/>
          <p:cNvSpPr>
            <a:spLocks noEditPoints="1"/>
          </p:cNvSpPr>
          <p:nvPr userDrawn="1"/>
        </p:nvSpPr>
        <p:spPr bwMode="gray">
          <a:xfrm>
            <a:off x="8932714" y="269917"/>
            <a:ext cx="503238" cy="503237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82836" tIns="41417" rIns="82836" bIns="41417"/>
          <a:lstStyle/>
          <a:p>
            <a:pPr defTabSz="912704">
              <a:defRPr/>
            </a:pPr>
            <a:endParaRPr lang="en-GB" dirty="0">
              <a:latin typeface="Arial" pitchFamily="-109" charset="0"/>
              <a:ea typeface="Arial" pitchFamily="-109" charset="0"/>
              <a:cs typeface="Arial" pitchFamily="-109" charset="0"/>
            </a:endParaRPr>
          </a:p>
        </p:txBody>
      </p:sp>
      <p:grpSp>
        <p:nvGrpSpPr>
          <p:cNvPr id="8" name="McK Title Elements" hidden="1"/>
          <p:cNvGrpSpPr>
            <a:grpSpLocks/>
          </p:cNvGrpSpPr>
          <p:nvPr userDrawn="1"/>
        </p:nvGrpSpPr>
        <p:grpSpPr bwMode="gray">
          <a:xfrm>
            <a:off x="3568701" y="3240485"/>
            <a:ext cx="5870575" cy="516697"/>
            <a:chOff x="1663" y="3099"/>
            <a:chExt cx="3109" cy="319"/>
          </a:xfrm>
        </p:grpSpPr>
        <p:sp>
          <p:nvSpPr>
            <p:cNvPr id="9" name="McK Document type"/>
            <p:cNvSpPr txBox="1">
              <a:spLocks noChangeArrowheads="1"/>
            </p:cNvSpPr>
            <p:nvPr/>
          </p:nvSpPr>
          <p:spPr bwMode="gray">
            <a:xfrm>
              <a:off x="1663" y="3099"/>
              <a:ext cx="3109" cy="1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GB" sz="1500" baseline="0" noProof="0" dirty="0" smtClean="0">
                  <a:solidFill>
                    <a:schemeClr val="bg1"/>
                  </a:solidFill>
                  <a:latin typeface="+mn-lt"/>
                </a:rPr>
                <a:t>Document type</a:t>
              </a:r>
            </a:p>
          </p:txBody>
        </p:sp>
        <p:sp>
          <p:nvSpPr>
            <p:cNvPr id="10" name="McK Date"/>
            <p:cNvSpPr txBox="1">
              <a:spLocks noChangeArrowheads="1"/>
            </p:cNvSpPr>
            <p:nvPr/>
          </p:nvSpPr>
          <p:spPr bwMode="gray">
            <a:xfrm>
              <a:off x="1663" y="3275"/>
              <a:ext cx="3109" cy="1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GB" sz="1500" baseline="0" noProof="0" dirty="0" smtClean="0">
                  <a:solidFill>
                    <a:schemeClr val="bg1"/>
                  </a:solidFill>
                  <a:latin typeface="+mn-lt"/>
                </a:rPr>
                <a:t>Date</a:t>
              </a:r>
            </a:p>
          </p:txBody>
        </p:sp>
      </p:grpSp>
      <p:sp>
        <p:nvSpPr>
          <p:cNvPr id="13314" name="Rectangle 1026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633413" y="1242949"/>
            <a:ext cx="5870575" cy="43088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2800" b="0" baseline="0">
                <a:solidFill>
                  <a:schemeClr val="bg1"/>
                </a:solidFill>
                <a:latin typeface="Deutsche Bank Display" panose="020F0403020203030304" pitchFamily="34" charset="0"/>
                <a:ea typeface="Deutsche Bank Display" panose="020F0403020203030304" pitchFamily="34" charset="0"/>
                <a:cs typeface="Deutsche Bank Display" panose="020F0403020203030304" pitchFamily="34" charset="0"/>
              </a:defRPr>
            </a:lvl1pPr>
          </a:lstStyle>
          <a:p>
            <a:pPr lvl="0"/>
            <a:r>
              <a:rPr lang="en-GB" noProof="0" dirty="0" smtClean="0"/>
              <a:t>Click to edit Master title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633412" y="2341752"/>
            <a:ext cx="5870575" cy="230832"/>
          </a:xfrm>
        </p:spPr>
        <p:txBody>
          <a:bodyPr wrap="square">
            <a:spAutoFit/>
          </a:bodyPr>
          <a:lstStyle>
            <a:lvl1pPr>
              <a:defRPr sz="1500" baseline="0">
                <a:solidFill>
                  <a:schemeClr val="bg1"/>
                </a:solidFill>
                <a:latin typeface="Deutsche Bank Display" panose="020F0403020203030304" pitchFamily="34" charset="0"/>
                <a:ea typeface="Deutsche Bank Display" panose="020F0403020203030304" pitchFamily="34" charset="0"/>
                <a:cs typeface="Deutsche Bank Display" panose="020F0403020203030304" pitchFamily="34" charset="0"/>
              </a:defRPr>
            </a:lvl1pPr>
          </a:lstStyle>
          <a:p>
            <a:pPr lvl="0"/>
            <a:r>
              <a:rPr lang="en-GB" noProof="0" dirty="0" smtClean="0"/>
              <a:t>Click to edit Master subtitle</a:t>
            </a:r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Object 29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69488877"/>
              </p:ext>
            </p:extLst>
          </p:nvPr>
        </p:nvGraphicFramePr>
        <p:xfrm>
          <a:off x="1590" y="1590"/>
          <a:ext cx="1588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987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891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" y="1590"/>
                        <a:ext cx="1588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Placeholder 2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452584" y="274321"/>
            <a:ext cx="84812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aseline="0">
                <a:latin typeface="Deutsche Bank Display" panose="020F0403020203030304" pitchFamily="34" charset="0"/>
                <a:ea typeface="Deutsche Bank Display" panose="020F0403020203030304" pitchFamily="34" charset="0"/>
                <a:cs typeface="Deutsche Bank Display" panose="020F0403020203030304" pitchFamily="34" charset="0"/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2584" y="1172308"/>
            <a:ext cx="9043107" cy="246221"/>
          </a:xfrm>
        </p:spPr>
        <p:txBody>
          <a:bodyPr/>
          <a:lstStyle>
            <a:lvl1pPr>
              <a:defRPr>
                <a:latin typeface="Deutsche Bank Text" panose="020B0503020202030204" pitchFamily="34" charset="0"/>
                <a:ea typeface="Deutsche Bank Text" panose="020B0503020202030204" pitchFamily="34" charset="0"/>
                <a:cs typeface="Deutsche Bank Text" panose="020B0503020202030204" pitchFamily="34" charset="0"/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9758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13" Type="http://schemas.openxmlformats.org/officeDocument/2006/relationships/tags" Target="../tags/tag10.xml"/><Relationship Id="rId18" Type="http://schemas.openxmlformats.org/officeDocument/2006/relationships/tags" Target="../tags/tag15.xml"/><Relationship Id="rId3" Type="http://schemas.openxmlformats.org/officeDocument/2006/relationships/theme" Target="../theme/theme1.xml"/><Relationship Id="rId21" Type="http://schemas.openxmlformats.org/officeDocument/2006/relationships/tags" Target="../tags/tag18.xml"/><Relationship Id="rId7" Type="http://schemas.openxmlformats.org/officeDocument/2006/relationships/tags" Target="../tags/tag4.xml"/><Relationship Id="rId12" Type="http://schemas.openxmlformats.org/officeDocument/2006/relationships/tags" Target="../tags/tag9.xml"/><Relationship Id="rId17" Type="http://schemas.openxmlformats.org/officeDocument/2006/relationships/tags" Target="../tags/tag14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3.xml"/><Relationship Id="rId20" Type="http://schemas.openxmlformats.org/officeDocument/2006/relationships/tags" Target="../tags/tag17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tags" Target="../tags/tag8.xml"/><Relationship Id="rId24" Type="http://schemas.openxmlformats.org/officeDocument/2006/relationships/oleObject" Target="../embeddings/oleObject1.bin"/><Relationship Id="rId5" Type="http://schemas.openxmlformats.org/officeDocument/2006/relationships/tags" Target="../tags/tag2.xml"/><Relationship Id="rId15" Type="http://schemas.openxmlformats.org/officeDocument/2006/relationships/tags" Target="../tags/tag12.xml"/><Relationship Id="rId23" Type="http://schemas.openxmlformats.org/officeDocument/2006/relationships/tags" Target="../tags/tag20.xml"/><Relationship Id="rId10" Type="http://schemas.openxmlformats.org/officeDocument/2006/relationships/tags" Target="../tags/tag7.xml"/><Relationship Id="rId19" Type="http://schemas.openxmlformats.org/officeDocument/2006/relationships/tags" Target="../tags/tag16.xml"/><Relationship Id="rId4" Type="http://schemas.openxmlformats.org/officeDocument/2006/relationships/vmlDrawing" Target="../drawings/vmlDrawing1.vml"/><Relationship Id="rId9" Type="http://schemas.openxmlformats.org/officeDocument/2006/relationships/tags" Target="../tags/tag6.xml"/><Relationship Id="rId14" Type="http://schemas.openxmlformats.org/officeDocument/2006/relationships/tags" Target="../tags/tag11.xml"/><Relationship Id="rId22" Type="http://schemas.openxmlformats.org/officeDocument/2006/relationships/tags" Target="../tags/tag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995248959"/>
              </p:ext>
            </p:extLst>
          </p:nvPr>
        </p:nvGraphicFramePr>
        <p:xfrm>
          <a:off x="0" y="1"/>
          <a:ext cx="175482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3565" name="think-cell Slide" r:id="rId24" imgW="360" imgH="360" progId="">
                  <p:embed/>
                </p:oleObj>
              </mc:Choice>
              <mc:Fallback>
                <p:oleObj name="think-cell Slide" r:id="rId24" imgW="360" imgH="360" progId="">
                  <p:embed/>
                  <p:pic>
                    <p:nvPicPr>
                      <p:cNvPr id="0" name="Picture 331"/>
                      <p:cNvPicPr>
                        <a:picLocks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75482" cy="16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38358" y="2895456"/>
            <a:ext cx="4755581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452584" y="274321"/>
            <a:ext cx="83446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noProof="0" dirty="0" smtClean="0"/>
              <a:t>Click to edit Master title style</a:t>
            </a:r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gray">
          <a:xfrm>
            <a:off x="452583" y="1781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sz="1400" baseline="0" noProof="0" dirty="0" smtClean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  <a:endParaRPr lang="en-GB" sz="1400" baseline="0" noProof="0" dirty="0">
              <a:solidFill>
                <a:srgbClr val="808080"/>
              </a:solidFill>
              <a:latin typeface="+mn-lt"/>
              <a:ea typeface="+mj-ea"/>
            </a:endParaRP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gray">
          <a:xfrm>
            <a:off x="449410" y="669323"/>
            <a:ext cx="848124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sz="1600" baseline="0" noProof="0" dirty="0" smtClean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2538357" y="2312187"/>
            <a:ext cx="4713466" cy="526417"/>
            <a:chOff x="915" y="705"/>
            <a:chExt cx="2686" cy="325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gray">
            <a:xfrm>
              <a:off x="915" y="705"/>
              <a:ext cx="2686" cy="32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GB" sz="1600" b="1" baseline="0" noProof="0" dirty="0" smtClean="0">
                  <a:latin typeface="+mn-lt"/>
                  <a:ea typeface="+mn-ea"/>
                </a:rPr>
                <a:t>Title</a:t>
              </a:r>
            </a:p>
            <a:p>
              <a:r>
                <a:rPr lang="en-GB" sz="1600" baseline="0" noProof="0" dirty="0" smtClean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  <a:endParaRPr lang="en-GB" sz="1600" baseline="0" noProof="0" dirty="0">
                <a:solidFill>
                  <a:srgbClr val="808080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63" name="Freeform 4"/>
          <p:cNvSpPr>
            <a:spLocks noEditPoints="1"/>
          </p:cNvSpPr>
          <p:nvPr/>
        </p:nvSpPr>
        <p:spPr bwMode="gray">
          <a:xfrm>
            <a:off x="8932714" y="269917"/>
            <a:ext cx="468462" cy="468312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rgbClr val="0018A8"/>
          </a:solidFill>
          <a:ln w="9525">
            <a:noFill/>
            <a:round/>
            <a:headEnd/>
            <a:tailEnd/>
          </a:ln>
        </p:spPr>
        <p:txBody>
          <a:bodyPr lIns="86794" tIns="43396" rIns="86794" bIns="43396"/>
          <a:lstStyle/>
          <a:p>
            <a:pPr defTabSz="956836">
              <a:defRPr/>
            </a:pPr>
            <a:endParaRPr lang="en-GB" dirty="0">
              <a:ea typeface="+mn-ea"/>
              <a:cs typeface="Arial" charset="0"/>
            </a:endParaRPr>
          </a:p>
        </p:txBody>
      </p:sp>
      <p:cxnSp>
        <p:nvCxnSpPr>
          <p:cNvPr id="66" name="Straight Connector 9"/>
          <p:cNvCxnSpPr>
            <a:cxnSpLocks noChangeShapeType="1"/>
          </p:cNvCxnSpPr>
          <p:nvPr/>
        </p:nvCxnSpPr>
        <p:spPr bwMode="gray">
          <a:xfrm rot="10800000">
            <a:off x="504827" y="6399329"/>
            <a:ext cx="8896350" cy="0"/>
          </a:xfrm>
          <a:prstGeom prst="line">
            <a:avLst/>
          </a:prstGeom>
          <a:noFill/>
          <a:ln w="6350">
            <a:solidFill>
              <a:srgbClr val="8296AA"/>
            </a:solidFill>
            <a:round/>
            <a:headEnd/>
            <a:tailEnd/>
          </a:ln>
        </p:spPr>
      </p:cxnSp>
      <p:sp>
        <p:nvSpPr>
          <p:cNvPr id="71" name="TextBox 70"/>
          <p:cNvSpPr txBox="1"/>
          <p:nvPr/>
        </p:nvSpPr>
        <p:spPr bwMode="gray">
          <a:xfrm>
            <a:off x="504825" y="6559594"/>
            <a:ext cx="1001877" cy="123111"/>
          </a:xfrm>
          <a:prstGeom prst="rect">
            <a:avLst/>
          </a:prstGeom>
          <a:noFill/>
        </p:spPr>
        <p:txBody>
          <a:bodyPr wrap="none" lIns="0" tIns="0" rIns="0" bIns="0" anchor="b">
            <a:spAutoFit/>
          </a:bodyPr>
          <a:lstStyle/>
          <a:p>
            <a:pPr marL="0" marR="0" lvl="0" indent="0" defTabSz="91240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92D0"/>
                </a:solidFill>
                <a:effectLst/>
                <a:uLnTx/>
                <a:uFillTx/>
                <a:latin typeface="Deutsche Bank Display" panose="020F0403020203030304" pitchFamily="34" charset="0"/>
                <a:ea typeface="Deutsche Bank Display" panose="020F0403020203030304" pitchFamily="34" charset="0"/>
                <a:cs typeface="Deutsche Bank Display" panose="020F0403020203030304" pitchFamily="34" charset="0"/>
              </a:rPr>
              <a:t>BEX.AI Course - Intro</a:t>
            </a:r>
          </a:p>
        </p:txBody>
      </p:sp>
      <p:sp>
        <p:nvSpPr>
          <p:cNvPr id="72" name="TextBox 71"/>
          <p:cNvSpPr txBox="1"/>
          <p:nvPr/>
        </p:nvSpPr>
        <p:spPr bwMode="gray">
          <a:xfrm>
            <a:off x="504826" y="6438437"/>
            <a:ext cx="713337" cy="123111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0" marR="0" lvl="0" indent="0" defTabSz="91240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18A8"/>
                </a:solidFill>
                <a:effectLst/>
                <a:uLnTx/>
                <a:uFillTx/>
                <a:latin typeface="Deutsche Bank Display" panose="020F0403020203030304" pitchFamily="34" charset="0"/>
                <a:ea typeface="Deutsche Bank Display" panose="020F0403020203030304" pitchFamily="34" charset="0"/>
                <a:cs typeface="Deutsche Bank Display" panose="020F0403020203030304" pitchFamily="34" charset="0"/>
              </a:rPr>
              <a:t>Deutsche Bank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rgbClr val="0018A8"/>
              </a:solidFill>
              <a:effectLst/>
              <a:uLnTx/>
              <a:uFillTx/>
              <a:latin typeface="Deutsche Bank Display" panose="020F0403020203030304" pitchFamily="34" charset="0"/>
              <a:ea typeface="Deutsche Bank Display" panose="020F0403020203030304" pitchFamily="34" charset="0"/>
              <a:cs typeface="Deutsche Bank Display" panose="020F0403020203030304" pitchFamily="34" charset="0"/>
            </a:endParaRPr>
          </a:p>
        </p:txBody>
      </p:sp>
      <p:sp>
        <p:nvSpPr>
          <p:cNvPr id="74" name="fc"/>
          <p:cNvSpPr txBox="1"/>
          <p:nvPr/>
        </p:nvSpPr>
        <p:spPr bwMode="gray">
          <a:xfrm>
            <a:off x="1" y="6611619"/>
            <a:ext cx="65" cy="18466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912704" eaLnBrk="0" hangingPunct="0">
              <a:defRPr/>
            </a:pPr>
            <a:endParaRPr lang="en-GB" sz="1200" dirty="0">
              <a:latin typeface="+mn-lt"/>
            </a:endParaRPr>
          </a:p>
        </p:txBody>
      </p:sp>
      <p:grpSp>
        <p:nvGrpSpPr>
          <p:cNvPr id="75" name="LegendBoxes" hidden="1"/>
          <p:cNvGrpSpPr>
            <a:grpSpLocks/>
          </p:cNvGrpSpPr>
          <p:nvPr/>
        </p:nvGrpSpPr>
        <p:grpSpPr bwMode="gray">
          <a:xfrm>
            <a:off x="8038365" y="352414"/>
            <a:ext cx="763588" cy="996951"/>
            <a:chOff x="4936" y="176"/>
            <a:chExt cx="481" cy="628"/>
          </a:xfrm>
        </p:grpSpPr>
        <p:sp>
          <p:nvSpPr>
            <p:cNvPr id="76" name="Legend1"/>
            <p:cNvSpPr>
              <a:spLocks noChangeArrowheads="1"/>
            </p:cNvSpPr>
            <p:nvPr/>
          </p:nvSpPr>
          <p:spPr bwMode="gray">
            <a:xfrm>
              <a:off x="5096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34">
                <a:buClr>
                  <a:schemeClr val="tx2"/>
                </a:buClr>
              </a:pPr>
              <a:r>
                <a:rPr lang="en-GB" sz="1200" dirty="0" smtClean="0"/>
                <a:t>Legend</a:t>
              </a:r>
              <a:endParaRPr lang="en-GB" sz="1200" dirty="0"/>
            </a:p>
          </p:txBody>
        </p:sp>
        <p:sp>
          <p:nvSpPr>
            <p:cNvPr id="77" name="LegendRectangle1"/>
            <p:cNvSpPr>
              <a:spLocks noChangeArrowheads="1"/>
            </p:cNvSpPr>
            <p:nvPr/>
          </p:nvSpPr>
          <p:spPr bwMode="gray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78" name="Legend2"/>
            <p:cNvSpPr>
              <a:spLocks noChangeArrowheads="1"/>
            </p:cNvSpPr>
            <p:nvPr/>
          </p:nvSpPr>
          <p:spPr bwMode="gray">
            <a:xfrm>
              <a:off x="5096" y="34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34">
                <a:buClr>
                  <a:schemeClr val="tx2"/>
                </a:buClr>
              </a:pPr>
              <a:r>
                <a:rPr lang="en-GB" sz="1200" dirty="0" smtClean="0"/>
                <a:t>Legend</a:t>
              </a:r>
              <a:endParaRPr lang="en-GB" sz="1200" dirty="0"/>
            </a:p>
          </p:txBody>
        </p:sp>
        <p:sp>
          <p:nvSpPr>
            <p:cNvPr id="79" name="LegendRectangle2"/>
            <p:cNvSpPr>
              <a:spLocks noChangeArrowheads="1"/>
            </p:cNvSpPr>
            <p:nvPr/>
          </p:nvSpPr>
          <p:spPr bwMode="gray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80" name="Legend3"/>
            <p:cNvSpPr>
              <a:spLocks noChangeArrowheads="1"/>
            </p:cNvSpPr>
            <p:nvPr/>
          </p:nvSpPr>
          <p:spPr bwMode="gray">
            <a:xfrm>
              <a:off x="5096" y="517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34">
                <a:buClr>
                  <a:schemeClr val="tx2"/>
                </a:buClr>
              </a:pPr>
              <a:r>
                <a:rPr lang="en-GB" sz="1200" dirty="0" smtClean="0"/>
                <a:t>Legend</a:t>
              </a:r>
              <a:endParaRPr lang="en-GB" sz="1200" dirty="0"/>
            </a:p>
          </p:txBody>
        </p:sp>
        <p:sp>
          <p:nvSpPr>
            <p:cNvPr id="81" name="LegendRectangle3"/>
            <p:cNvSpPr>
              <a:spLocks noChangeArrowheads="1"/>
            </p:cNvSpPr>
            <p:nvPr/>
          </p:nvSpPr>
          <p:spPr bwMode="gray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82" name="Legend4"/>
            <p:cNvSpPr>
              <a:spLocks noChangeArrowheads="1"/>
            </p:cNvSpPr>
            <p:nvPr/>
          </p:nvSpPr>
          <p:spPr bwMode="gray">
            <a:xfrm>
              <a:off x="5096" y="688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34">
                <a:buClr>
                  <a:schemeClr val="tx2"/>
                </a:buClr>
              </a:pPr>
              <a:r>
                <a:rPr lang="en-GB" sz="1200" dirty="0" smtClean="0"/>
                <a:t>Legend</a:t>
              </a:r>
              <a:endParaRPr lang="en-GB" sz="1200" dirty="0"/>
            </a:p>
          </p:txBody>
        </p:sp>
        <p:sp>
          <p:nvSpPr>
            <p:cNvPr id="83" name="LegendRectangle4"/>
            <p:cNvSpPr>
              <a:spLocks noChangeArrowheads="1"/>
            </p:cNvSpPr>
            <p:nvPr/>
          </p:nvSpPr>
          <p:spPr bwMode="gray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</p:grpSp>
      <p:grpSp>
        <p:nvGrpSpPr>
          <p:cNvPr id="84" name="LegendLines" hidden="1"/>
          <p:cNvGrpSpPr>
            <a:grpSpLocks/>
          </p:cNvGrpSpPr>
          <p:nvPr/>
        </p:nvGrpSpPr>
        <p:grpSpPr bwMode="gray">
          <a:xfrm>
            <a:off x="7730390" y="352414"/>
            <a:ext cx="1071562" cy="730251"/>
            <a:chOff x="4750" y="176"/>
            <a:chExt cx="675" cy="460"/>
          </a:xfrm>
        </p:grpSpPr>
        <p:sp>
          <p:nvSpPr>
            <p:cNvPr id="130" name="LineLegend1"/>
            <p:cNvSpPr>
              <a:spLocks noChangeShapeType="1"/>
            </p:cNvSpPr>
            <p:nvPr/>
          </p:nvSpPr>
          <p:spPr bwMode="gray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31" name="LineLegend2"/>
            <p:cNvSpPr>
              <a:spLocks noChangeShapeType="1"/>
            </p:cNvSpPr>
            <p:nvPr/>
          </p:nvSpPr>
          <p:spPr bwMode="gray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32" name="LineLegend3"/>
            <p:cNvSpPr>
              <a:spLocks noChangeShapeType="1"/>
            </p:cNvSpPr>
            <p:nvPr/>
          </p:nvSpPr>
          <p:spPr bwMode="gray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33" name="Legend1"/>
            <p:cNvSpPr>
              <a:spLocks noChangeArrowheads="1"/>
            </p:cNvSpPr>
            <p:nvPr/>
          </p:nvSpPr>
          <p:spPr bwMode="gray">
            <a:xfrm>
              <a:off x="5104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34">
                <a:buClr>
                  <a:schemeClr val="tx2"/>
                </a:buClr>
              </a:pPr>
              <a:r>
                <a:rPr lang="en-GB" sz="1200" dirty="0" smtClean="0"/>
                <a:t>Legend</a:t>
              </a:r>
              <a:endParaRPr lang="en-GB" sz="1200" dirty="0"/>
            </a:p>
          </p:txBody>
        </p:sp>
        <p:sp>
          <p:nvSpPr>
            <p:cNvPr id="134" name="Legend2"/>
            <p:cNvSpPr>
              <a:spLocks noChangeArrowheads="1"/>
            </p:cNvSpPr>
            <p:nvPr/>
          </p:nvSpPr>
          <p:spPr bwMode="gray">
            <a:xfrm>
              <a:off x="5104" y="344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34">
                <a:buClr>
                  <a:schemeClr val="tx2"/>
                </a:buClr>
              </a:pPr>
              <a:r>
                <a:rPr lang="en-GB" sz="1200" dirty="0" smtClean="0"/>
                <a:t>Legend</a:t>
              </a:r>
              <a:endParaRPr lang="en-GB" sz="1200" dirty="0"/>
            </a:p>
          </p:txBody>
        </p:sp>
        <p:sp>
          <p:nvSpPr>
            <p:cNvPr id="135" name="Legend3"/>
            <p:cNvSpPr>
              <a:spLocks noChangeArrowheads="1"/>
            </p:cNvSpPr>
            <p:nvPr/>
          </p:nvSpPr>
          <p:spPr bwMode="gray">
            <a:xfrm>
              <a:off x="5104" y="520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34">
                <a:buClr>
                  <a:schemeClr val="tx2"/>
                </a:buClr>
              </a:pPr>
              <a:r>
                <a:rPr lang="en-GB" sz="1200" dirty="0" smtClean="0"/>
                <a:t>Legend</a:t>
              </a:r>
              <a:endParaRPr lang="en-GB" sz="1200" dirty="0"/>
            </a:p>
          </p:txBody>
        </p:sp>
      </p:grpSp>
      <p:grpSp>
        <p:nvGrpSpPr>
          <p:cNvPr id="136" name="McKSticker" hidden="1"/>
          <p:cNvGrpSpPr/>
          <p:nvPr/>
        </p:nvGrpSpPr>
        <p:grpSpPr bwMode="gray">
          <a:xfrm>
            <a:off x="7730293" y="352414"/>
            <a:ext cx="1066894" cy="212366"/>
            <a:chOff x="7673880" y="285750"/>
            <a:chExt cx="1066895" cy="212366"/>
          </a:xfrm>
        </p:grpSpPr>
        <p:sp>
          <p:nvSpPr>
            <p:cNvPr id="137" name="StickerRectangle"/>
            <p:cNvSpPr>
              <a:spLocks noChangeArrowheads="1"/>
            </p:cNvSpPr>
            <p:nvPr/>
          </p:nvSpPr>
          <p:spPr bwMode="gray">
            <a:xfrm>
              <a:off x="7673880" y="285750"/>
              <a:ext cx="1066895" cy="2123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34">
                <a:buClr>
                  <a:schemeClr val="tx2"/>
                </a:buClr>
              </a:pPr>
              <a:r>
                <a:rPr lang="en-GB" sz="1200" dirty="0" smtClean="0">
                  <a:solidFill>
                    <a:srgbClr val="808080"/>
                  </a:solidFill>
                </a:rPr>
                <a:t>PRELIMINARY</a:t>
              </a:r>
              <a:endParaRPr lang="en-GB" sz="1200" dirty="0">
                <a:solidFill>
                  <a:srgbClr val="808080"/>
                </a:solidFill>
              </a:endParaRPr>
            </a:p>
          </p:txBody>
        </p:sp>
        <p:cxnSp>
          <p:nvCxnSpPr>
            <p:cNvPr id="138" name="AutoShape 31"/>
            <p:cNvCxnSpPr>
              <a:cxnSpLocks noChangeShapeType="1"/>
              <a:stCxn id="137" idx="2"/>
              <a:endCxn id="137" idx="4"/>
            </p:cNvCxnSpPr>
            <p:nvPr/>
          </p:nvCxnSpPr>
          <p:spPr bwMode="gray">
            <a:xfrm>
              <a:off x="7673880" y="285750"/>
              <a:ext cx="0" cy="21236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9" name="AutoShape 32"/>
            <p:cNvCxnSpPr>
              <a:cxnSpLocks noChangeShapeType="1"/>
              <a:stCxn id="137" idx="4"/>
              <a:endCxn id="137" idx="6"/>
            </p:cNvCxnSpPr>
            <p:nvPr/>
          </p:nvCxnSpPr>
          <p:spPr bwMode="gray">
            <a:xfrm>
              <a:off x="7673880" y="498116"/>
              <a:ext cx="1066895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0" name="LegendMoons" hidden="1"/>
          <p:cNvGrpSpPr/>
          <p:nvPr/>
        </p:nvGrpSpPr>
        <p:grpSpPr bwMode="gray">
          <a:xfrm>
            <a:off x="7971687" y="352414"/>
            <a:ext cx="830431" cy="1306516"/>
            <a:chOff x="6655594" y="273840"/>
            <a:chExt cx="830431" cy="1306516"/>
          </a:xfrm>
        </p:grpSpPr>
        <p:grpSp>
          <p:nvGrpSpPr>
            <p:cNvPr id="141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6655594" y="273840"/>
              <a:ext cx="209550" cy="209551"/>
              <a:chOff x="4533" y="183"/>
              <a:chExt cx="144" cy="144"/>
            </a:xfrm>
          </p:grpSpPr>
          <p:sp>
            <p:nvSpPr>
              <p:cNvPr id="159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dirty="0"/>
              </a:p>
            </p:txBody>
          </p:sp>
          <p:sp>
            <p:nvSpPr>
              <p:cNvPr id="160" name="Arc 39" hidden="1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dirty="0"/>
              </a:p>
            </p:txBody>
          </p:sp>
        </p:grpSp>
        <p:grpSp>
          <p:nvGrpSpPr>
            <p:cNvPr id="142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6655594" y="548081"/>
              <a:ext cx="209550" cy="209551"/>
              <a:chOff x="1694" y="2044"/>
              <a:chExt cx="160" cy="160"/>
            </a:xfrm>
          </p:grpSpPr>
          <p:sp>
            <p:nvSpPr>
              <p:cNvPr id="157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dirty="0"/>
              </a:p>
            </p:txBody>
          </p:sp>
          <p:sp>
            <p:nvSpPr>
              <p:cNvPr id="158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dirty="0"/>
              </a:p>
            </p:txBody>
          </p:sp>
        </p:grpSp>
        <p:grpSp>
          <p:nvGrpSpPr>
            <p:cNvPr id="143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6655594" y="1096563"/>
              <a:ext cx="209550" cy="209551"/>
              <a:chOff x="4495" y="1198"/>
              <a:chExt cx="160" cy="160"/>
            </a:xfrm>
          </p:grpSpPr>
          <p:sp>
            <p:nvSpPr>
              <p:cNvPr id="155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dirty="0"/>
              </a:p>
            </p:txBody>
          </p:sp>
          <p:sp>
            <p:nvSpPr>
              <p:cNvPr id="156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dirty="0"/>
              </a:p>
            </p:txBody>
          </p:sp>
        </p:grpSp>
        <p:grpSp>
          <p:nvGrpSpPr>
            <p:cNvPr id="144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6655594" y="1370805"/>
              <a:ext cx="209550" cy="209551"/>
              <a:chOff x="4495" y="1440"/>
              <a:chExt cx="160" cy="160"/>
            </a:xfrm>
          </p:grpSpPr>
          <p:sp>
            <p:nvSpPr>
              <p:cNvPr id="153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dirty="0"/>
              </a:p>
            </p:txBody>
          </p:sp>
          <p:sp>
            <p:nvSpPr>
              <p:cNvPr id="154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dirty="0"/>
              </a:p>
            </p:txBody>
          </p:sp>
        </p:grpSp>
        <p:sp>
          <p:nvSpPr>
            <p:cNvPr id="145" name="Legend1"/>
            <p:cNvSpPr>
              <a:spLocks noChangeArrowheads="1"/>
            </p:cNvSpPr>
            <p:nvPr/>
          </p:nvSpPr>
          <p:spPr bwMode="gray">
            <a:xfrm>
              <a:off x="6976269" y="28654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34">
                <a:buClr>
                  <a:schemeClr val="tx2"/>
                </a:buClr>
              </a:pPr>
              <a:r>
                <a:rPr lang="en-GB" sz="1200" dirty="0" smtClean="0"/>
                <a:t>Legend</a:t>
              </a:r>
              <a:endParaRPr lang="en-GB" sz="1200" dirty="0"/>
            </a:p>
          </p:txBody>
        </p:sp>
        <p:sp>
          <p:nvSpPr>
            <p:cNvPr id="146" name="Legend2"/>
            <p:cNvSpPr>
              <a:spLocks noChangeArrowheads="1"/>
            </p:cNvSpPr>
            <p:nvPr/>
          </p:nvSpPr>
          <p:spPr bwMode="gray">
            <a:xfrm>
              <a:off x="6976270" y="561178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34">
                <a:buClr>
                  <a:schemeClr val="tx2"/>
                </a:buClr>
              </a:pPr>
              <a:r>
                <a:rPr lang="en-GB" sz="1200" dirty="0" smtClean="0"/>
                <a:t>Legend</a:t>
              </a:r>
              <a:endParaRPr lang="en-GB" sz="1200" dirty="0"/>
            </a:p>
          </p:txBody>
        </p:sp>
        <p:sp>
          <p:nvSpPr>
            <p:cNvPr id="147" name="Legend3"/>
            <p:cNvSpPr>
              <a:spLocks noChangeArrowheads="1"/>
            </p:cNvSpPr>
            <p:nvPr/>
          </p:nvSpPr>
          <p:spPr bwMode="gray">
            <a:xfrm>
              <a:off x="6976270" y="835817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34">
                <a:buClr>
                  <a:schemeClr val="tx2"/>
                </a:buClr>
              </a:pPr>
              <a:r>
                <a:rPr lang="en-GB" sz="1200" dirty="0" smtClean="0"/>
                <a:t>Legend</a:t>
              </a:r>
              <a:endParaRPr lang="en-GB" sz="1200" dirty="0"/>
            </a:p>
          </p:txBody>
        </p:sp>
        <p:sp>
          <p:nvSpPr>
            <p:cNvPr id="148" name="Legend4"/>
            <p:cNvSpPr>
              <a:spLocks noChangeArrowheads="1"/>
            </p:cNvSpPr>
            <p:nvPr/>
          </p:nvSpPr>
          <p:spPr bwMode="gray">
            <a:xfrm>
              <a:off x="6976270" y="110728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34">
                <a:buClr>
                  <a:schemeClr val="tx2"/>
                </a:buClr>
              </a:pPr>
              <a:r>
                <a:rPr lang="en-GB" sz="1200" dirty="0" smtClean="0"/>
                <a:t>Legend</a:t>
              </a:r>
              <a:endParaRPr lang="en-GB" sz="1200" dirty="0"/>
            </a:p>
          </p:txBody>
        </p:sp>
        <p:sp>
          <p:nvSpPr>
            <p:cNvPr id="149" name="Legend5"/>
            <p:cNvSpPr>
              <a:spLocks noChangeArrowheads="1"/>
            </p:cNvSpPr>
            <p:nvPr/>
          </p:nvSpPr>
          <p:spPr bwMode="gray">
            <a:xfrm>
              <a:off x="6976270" y="138350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34">
                <a:buClr>
                  <a:schemeClr val="tx2"/>
                </a:buClr>
              </a:pPr>
              <a:r>
                <a:rPr lang="en-GB" sz="1200" dirty="0" smtClean="0"/>
                <a:t>Legend</a:t>
              </a:r>
              <a:endParaRPr lang="en-GB" sz="1200" dirty="0"/>
            </a:p>
          </p:txBody>
        </p:sp>
        <p:grpSp>
          <p:nvGrpSpPr>
            <p:cNvPr id="150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6655594" y="822322"/>
              <a:ext cx="209550" cy="209551"/>
              <a:chOff x="4495" y="1198"/>
              <a:chExt cx="160" cy="160"/>
            </a:xfrm>
          </p:grpSpPr>
          <p:sp>
            <p:nvSpPr>
              <p:cNvPr id="151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dirty="0"/>
              </a:p>
            </p:txBody>
          </p:sp>
          <p:sp>
            <p:nvSpPr>
              <p:cNvPr id="152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dirty="0"/>
              </a:p>
            </p:txBody>
          </p:sp>
        </p:grpSp>
      </p:grpSp>
      <p:grpSp>
        <p:nvGrpSpPr>
          <p:cNvPr id="161" name="McK Slide Elements" hidden="1"/>
          <p:cNvGrpSpPr>
            <a:grpSpLocks/>
          </p:cNvGrpSpPr>
          <p:nvPr/>
        </p:nvGrpSpPr>
        <p:grpSpPr bwMode="gray">
          <a:xfrm>
            <a:off x="504826" y="5998016"/>
            <a:ext cx="8896350" cy="357188"/>
            <a:chOff x="75" y="3925"/>
            <a:chExt cx="5385" cy="225"/>
          </a:xfrm>
        </p:grpSpPr>
        <p:sp>
          <p:nvSpPr>
            <p:cNvPr id="162" name="McK 4. Footnote"/>
            <p:cNvSpPr txBox="1">
              <a:spLocks noChangeArrowheads="1"/>
            </p:cNvSpPr>
            <p:nvPr/>
          </p:nvSpPr>
          <p:spPr bwMode="gray">
            <a:xfrm>
              <a:off x="75" y="3925"/>
              <a:ext cx="5385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 anchorCtr="0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GB" sz="1000" baseline="0" noProof="0" dirty="0" smtClean="0">
                  <a:latin typeface="+mn-lt"/>
                </a:rPr>
                <a:t>1 Footnote</a:t>
              </a:r>
            </a:p>
          </p:txBody>
        </p:sp>
        <p:sp>
          <p:nvSpPr>
            <p:cNvPr id="163" name="McK 5. Source"/>
            <p:cNvSpPr>
              <a:spLocks noChangeArrowheads="1"/>
            </p:cNvSpPr>
            <p:nvPr/>
          </p:nvSpPr>
          <p:spPr bwMode="gray">
            <a:xfrm>
              <a:off x="75" y="4054"/>
              <a:ext cx="5385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/>
            <a:p>
              <a:pPr marL="609590" indent="-609590" defTabSz="895334">
                <a:tabLst>
                  <a:tab pos="612764" algn="l"/>
                </a:tabLst>
              </a:pPr>
              <a:r>
                <a:rPr lang="en-GB" sz="1000" baseline="0" noProof="0" dirty="0" smtClean="0">
                  <a:solidFill>
                    <a:srgbClr val="000000"/>
                  </a:solidFill>
                  <a:latin typeface="+mn-lt"/>
                </a:rPr>
                <a:t>SOURCE: Source</a:t>
              </a:r>
              <a:endParaRPr lang="en-GB" sz="1000" baseline="0" noProof="0" dirty="0">
                <a:solidFill>
                  <a:srgbClr val="000000"/>
                </a:solidFill>
                <a:latin typeface="+mn-lt"/>
              </a:endParaRPr>
            </a:p>
          </p:txBody>
        </p:sp>
      </p:grpSp>
      <p:grpSp>
        <p:nvGrpSpPr>
          <p:cNvPr id="64" name="McK Moon" hidden="1"/>
          <p:cNvGrpSpPr>
            <a:grpSpLocks noChangeAspect="1"/>
          </p:cNvGrpSpPr>
          <p:nvPr>
            <p:custDataLst>
              <p:tags r:id="rId6"/>
            </p:custDataLst>
          </p:nvPr>
        </p:nvGrpSpPr>
        <p:grpSpPr bwMode="gray">
          <a:xfrm>
            <a:off x="8805714" y="1953303"/>
            <a:ext cx="254000" cy="254000"/>
            <a:chOff x="1600" y="1600"/>
            <a:chExt cx="160" cy="160"/>
          </a:xfrm>
        </p:grpSpPr>
        <p:sp>
          <p:nvSpPr>
            <p:cNvPr id="65" name="Oval 90"/>
            <p:cNvSpPr>
              <a:spLocks noChangeAspect="1"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1600" y="1600"/>
              <a:ext cx="160" cy="16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67" name="Arc 91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gray">
            <a:xfrm>
              <a:off x="1600" y="1600"/>
              <a:ext cx="160" cy="160"/>
            </a:xfrm>
            <a:prstGeom prst="arc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</p:grpSp>
      <p:sp>
        <p:nvSpPr>
          <p:cNvPr id="68" name="TextBox 67"/>
          <p:cNvSpPr txBox="1"/>
          <p:nvPr userDrawn="1"/>
        </p:nvSpPr>
        <p:spPr bwMode="gray">
          <a:xfrm>
            <a:off x="8580664" y="6457507"/>
            <a:ext cx="820512" cy="24622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91240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2B45B3-DBC9-47A3-8B03-11FF9C484B02}" type="slidenum">
              <a:rPr kumimoji="0" lang="en-GB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Deutsche Bank Display" panose="020F0403020203030304" pitchFamily="34" charset="0"/>
                <a:ea typeface="Deutsche Bank Display" panose="020F0403020203030304" pitchFamily="34" charset="0"/>
                <a:cs typeface="Deutsche Bank Display" panose="020F0403020203030304" pitchFamily="34" charset="0"/>
              </a:rPr>
              <a:pPr marL="0" marR="0" lvl="0" indent="0" algn="r" defTabSz="91240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Deutsche Bank Display" panose="020F0403020203030304" pitchFamily="34" charset="0"/>
                <a:ea typeface="Deutsche Bank Display" panose="020F0403020203030304" pitchFamily="34" charset="0"/>
                <a:cs typeface="Deutsche Bank Display" panose="020F0403020203030304" pitchFamily="34" charset="0"/>
              </a:rPr>
              <a:t>/10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56844" rtl="0" eaLnBrk="1" fontAlgn="base" hangingPunct="1">
        <a:spcBef>
          <a:spcPct val="0"/>
        </a:spcBef>
        <a:spcAft>
          <a:spcPct val="0"/>
        </a:spcAft>
        <a:tabLst>
          <a:tab pos="288410" algn="l"/>
        </a:tabLst>
        <a:defRPr sz="2400" b="0" baseline="0">
          <a:solidFill>
            <a:schemeClr val="tx2"/>
          </a:solidFill>
          <a:latin typeface="Deutsche Bank Display" panose="020F0403020203030304" pitchFamily="34" charset="0"/>
          <a:ea typeface="Deutsche Bank Display" panose="020F0403020203030304" pitchFamily="34" charset="0"/>
          <a:cs typeface="Deutsche Bank Display" panose="020F0403020203030304" pitchFamily="34" charset="0"/>
        </a:defRPr>
      </a:lvl1pPr>
      <a:lvl2pPr algn="l" defTabSz="956844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defTabSz="956844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defTabSz="956844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defTabSz="956844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88602" algn="l" defTabSz="956844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77201" algn="l" defTabSz="956844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465803" algn="l" defTabSz="956844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954404" algn="l" defTabSz="956844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56844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Deutsche Bank Text" panose="020B0503020202030204" pitchFamily="34" charset="0"/>
          <a:ea typeface="Deutsche Bank Text" panose="020B0503020202030204" pitchFamily="34" charset="0"/>
          <a:cs typeface="Deutsche Bank Text" panose="020B0503020202030204" pitchFamily="34" charset="0"/>
        </a:defRPr>
      </a:lvl1pPr>
      <a:lvl2pPr marL="206976" indent="-205281" algn="l" defTabSz="95684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Deutsche Bank Text" panose="020B0503020202030204" pitchFamily="34" charset="0"/>
          <a:ea typeface="Deutsche Bank Text" panose="020B0503020202030204" pitchFamily="34" charset="0"/>
          <a:cs typeface="Deutsche Bank Text" panose="020B0503020202030204" pitchFamily="34" charset="0"/>
        </a:defRPr>
      </a:lvl2pPr>
      <a:lvl3pPr marL="488602" indent="-279928" algn="l" defTabSz="95684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Deutsche Bank Text" panose="020B0503020202030204" pitchFamily="34" charset="0"/>
          <a:ea typeface="Deutsche Bank Text" panose="020B0503020202030204" pitchFamily="34" charset="0"/>
          <a:cs typeface="Deutsche Bank Text" panose="020B0503020202030204" pitchFamily="34" charset="0"/>
        </a:defRPr>
      </a:lvl3pPr>
      <a:lvl4pPr marL="656558" indent="-166260" algn="l" defTabSz="95684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Deutsche Bank Text" panose="020B0503020202030204" pitchFamily="34" charset="0"/>
          <a:ea typeface="Deutsche Bank Text" panose="020B0503020202030204" pitchFamily="34" charset="0"/>
          <a:cs typeface="Deutsche Bank Text" panose="020B0503020202030204" pitchFamily="34" charset="0"/>
        </a:defRPr>
      </a:lvl4pPr>
      <a:lvl5pPr marL="801306" indent="-139116" algn="l" defTabSz="95684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Deutsche Bank Text" panose="020B0503020202030204" pitchFamily="34" charset="0"/>
          <a:ea typeface="Deutsche Bank Text" panose="020B0503020202030204" pitchFamily="34" charset="0"/>
          <a:cs typeface="Deutsche Bank Text" panose="020B0503020202030204" pitchFamily="34" charset="0"/>
        </a:defRPr>
      </a:lvl5pPr>
      <a:lvl6pPr marL="801306" indent="-139116" algn="l" defTabSz="95684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700" baseline="0">
          <a:solidFill>
            <a:schemeClr val="tx1"/>
          </a:solidFill>
          <a:latin typeface="+mn-lt"/>
        </a:defRPr>
      </a:lvl6pPr>
      <a:lvl7pPr marL="801306" indent="-139116" algn="l" defTabSz="95684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700" baseline="0">
          <a:solidFill>
            <a:schemeClr val="tx1"/>
          </a:solidFill>
          <a:latin typeface="+mn-lt"/>
        </a:defRPr>
      </a:lvl7pPr>
      <a:lvl8pPr marL="801306" indent="-139116" algn="l" defTabSz="95684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700" baseline="0">
          <a:solidFill>
            <a:schemeClr val="tx1"/>
          </a:solidFill>
          <a:latin typeface="+mn-lt"/>
        </a:defRPr>
      </a:lvl8pPr>
      <a:lvl9pPr marL="801306" indent="-139116" algn="l" defTabSz="95684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7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772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8602" algn="l" defTabSz="9772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77201" algn="l" defTabSz="9772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65803" algn="l" defTabSz="9772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54404" algn="l" defTabSz="9772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43004" algn="l" defTabSz="9772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31606" algn="l" defTabSz="9772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0206" algn="l" defTabSz="9772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08807" algn="l" defTabSz="9772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4CRjP5" TargetMode="External"/><Relationship Id="rId7" Type="http://schemas.openxmlformats.org/officeDocument/2006/relationships/hyperlink" Target="https://www.kaggle.com/competition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ast.ai/" TargetMode="External"/><Relationship Id="rId5" Type="http://schemas.openxmlformats.org/officeDocument/2006/relationships/hyperlink" Target="https://www.coursera.org/specializations/deep-learning" TargetMode="External"/><Relationship Id="rId4" Type="http://schemas.openxmlformats.org/officeDocument/2006/relationships/hyperlink" Target="https://www.coursera.org/learn/machin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71005" y="604911"/>
            <a:ext cx="6992987" cy="677108"/>
          </a:xfrm>
        </p:spPr>
        <p:txBody>
          <a:bodyPr/>
          <a:lstStyle/>
          <a:p>
            <a:r>
              <a:rPr lang="en-US" sz="4400" dirty="0" smtClean="0">
                <a:latin typeface="Deutsche Bank Display" panose="020F0403020203030304" pitchFamily="34" charset="0"/>
                <a:ea typeface="Deutsche Bank Display" panose="020F0403020203030304" pitchFamily="34" charset="0"/>
                <a:cs typeface="Deutsche Bank Display" panose="020F0403020203030304" pitchFamily="34" charset="0"/>
              </a:rPr>
              <a:t>BEX.AI</a:t>
            </a:r>
            <a:endParaRPr lang="en-US" sz="4400" dirty="0">
              <a:latin typeface="Deutsche Bank Display" panose="020F0403020203030304" pitchFamily="34" charset="0"/>
              <a:ea typeface="Deutsche Bank Display" panose="020F0403020203030304" pitchFamily="34" charset="0"/>
              <a:cs typeface="Deutsche Bank Display" panose="020F0403020203030304" pitchFamily="34" charset="0"/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 bwMode="gray">
          <a:xfrm>
            <a:off x="671005" y="1282019"/>
            <a:ext cx="6521648" cy="320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56844" rtl="0" eaLnBrk="1" fontAlgn="base" hangingPunct="1">
              <a:spcBef>
                <a:spcPct val="0"/>
              </a:spcBef>
              <a:spcAft>
                <a:spcPct val="0"/>
              </a:spcAft>
              <a:tabLst>
                <a:tab pos="288410" algn="l"/>
              </a:tabLst>
              <a:defRPr sz="2800" b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defTabSz="956844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2pPr>
            <a:lvl3pPr algn="l" defTabSz="956844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3pPr>
            <a:lvl4pPr algn="l" defTabSz="956844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4pPr>
            <a:lvl5pPr algn="l" defTabSz="956844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488602" algn="l" defTabSz="956844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977201" algn="l" defTabSz="956844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1465803" algn="l" defTabSz="956844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1954404" algn="l" defTabSz="956844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000" b="1" kern="0" dirty="0" smtClean="0">
                <a:latin typeface="Deutsche Bank Display" panose="020F0403020203030304" pitchFamily="34" charset="0"/>
                <a:ea typeface="Deutsche Bank Display" panose="020F0403020203030304" pitchFamily="34" charset="0"/>
                <a:cs typeface="Deutsche Bank Display" panose="020F0403020203030304" pitchFamily="34" charset="0"/>
              </a:rPr>
              <a:t>Artificial Intelligence (AI)</a:t>
            </a:r>
          </a:p>
          <a:p>
            <a:r>
              <a:rPr lang="en-US" sz="2000" b="1" kern="0" dirty="0" smtClean="0">
                <a:latin typeface="Deutsche Bank Display" panose="020F0403020203030304" pitchFamily="34" charset="0"/>
                <a:ea typeface="Deutsche Bank Display" panose="020F0403020203030304" pitchFamily="34" charset="0"/>
                <a:cs typeface="Deutsche Bank Display" panose="020F0403020203030304" pitchFamily="34" charset="0"/>
              </a:rPr>
              <a:t>Machine Learning (ML)</a:t>
            </a:r>
          </a:p>
          <a:p>
            <a:r>
              <a:rPr lang="en-US" sz="2000" b="1" kern="0" dirty="0" smtClean="0">
                <a:latin typeface="Deutsche Bank Display" panose="020F0403020203030304" pitchFamily="34" charset="0"/>
                <a:ea typeface="Deutsche Bank Display" panose="020F0403020203030304" pitchFamily="34" charset="0"/>
                <a:cs typeface="Deutsche Bank Display" panose="020F0403020203030304" pitchFamily="34" charset="0"/>
              </a:rPr>
              <a:t>Deep Learning (DL)</a:t>
            </a:r>
          </a:p>
          <a:p>
            <a:endParaRPr lang="en-US" sz="2000" b="1" kern="0" dirty="0">
              <a:latin typeface="Deutsche Bank Display" panose="020F0403020203030304" pitchFamily="34" charset="0"/>
              <a:ea typeface="Deutsche Bank Display" panose="020F0403020203030304" pitchFamily="34" charset="0"/>
              <a:cs typeface="Deutsche Bank Display" panose="020F0403020203030304" pitchFamily="34" charset="0"/>
            </a:endParaRPr>
          </a:p>
          <a:p>
            <a:endParaRPr lang="en-US" sz="2000" b="1" kern="0" dirty="0" smtClean="0">
              <a:latin typeface="Deutsche Bank Display" panose="020F0403020203030304" pitchFamily="34" charset="0"/>
              <a:ea typeface="Deutsche Bank Display" panose="020F0403020203030304" pitchFamily="34" charset="0"/>
              <a:cs typeface="Deutsche Bank Display" panose="020F0403020203030304" pitchFamily="34" charset="0"/>
            </a:endParaRPr>
          </a:p>
          <a:p>
            <a:r>
              <a:rPr lang="en-US" b="1" i="1" kern="0" dirty="0" smtClean="0">
                <a:latin typeface="Deutsche Bank Display" panose="020F0403020203030304" pitchFamily="34" charset="0"/>
                <a:ea typeface="Deutsche Bank Display" panose="020F0403020203030304" pitchFamily="34" charset="0"/>
                <a:cs typeface="Deutsche Bank Display" panose="020F0403020203030304" pitchFamily="34" charset="0"/>
              </a:rPr>
              <a:t>Epoch 0: Intro</a:t>
            </a:r>
            <a:endParaRPr lang="en-US" b="1" i="1" kern="0" dirty="0">
              <a:latin typeface="Deutsche Bank Display" panose="020F0403020203030304" pitchFamily="34" charset="0"/>
              <a:ea typeface="Deutsche Bank Display" panose="020F0403020203030304" pitchFamily="34" charset="0"/>
              <a:cs typeface="Deutsche Bank Display" panose="020F0403020203030304" pitchFamily="34" charset="0"/>
            </a:endParaRPr>
          </a:p>
          <a:p>
            <a:endParaRPr lang="en-US" sz="2000" b="1" kern="0" dirty="0" smtClean="0">
              <a:latin typeface="Deutsche Bank Display" panose="020F0403020203030304" pitchFamily="34" charset="0"/>
              <a:ea typeface="Deutsche Bank Display" panose="020F0403020203030304" pitchFamily="34" charset="0"/>
              <a:cs typeface="Deutsche Bank Display" panose="020F0403020203030304" pitchFamily="34" charset="0"/>
            </a:endParaRPr>
          </a:p>
          <a:p>
            <a:endParaRPr lang="en-US" sz="2000" b="1" kern="0" dirty="0">
              <a:latin typeface="Deutsche Bank Display" panose="020F0403020203030304" pitchFamily="34" charset="0"/>
              <a:ea typeface="Deutsche Bank Display" panose="020F0403020203030304" pitchFamily="34" charset="0"/>
              <a:cs typeface="Deutsche Bank Display" panose="020F0403020203030304" pitchFamily="34" charset="0"/>
            </a:endParaRPr>
          </a:p>
          <a:p>
            <a:r>
              <a:rPr lang="en-US" sz="2000" b="1" kern="0" dirty="0" smtClean="0">
                <a:latin typeface="Deutsche Bank Display" panose="020F0403020203030304" pitchFamily="34" charset="0"/>
                <a:ea typeface="Deutsche Bank Display" panose="020F0403020203030304" pitchFamily="34" charset="0"/>
                <a:cs typeface="Deutsche Bank Display" panose="020F0403020203030304" pitchFamily="34" charset="0"/>
              </a:rPr>
              <a:t>Speaker</a:t>
            </a:r>
          </a:p>
          <a:p>
            <a:r>
              <a:rPr lang="en-US" sz="2000" kern="0" dirty="0" smtClean="0">
                <a:latin typeface="Deutsche Bank Display" panose="020F0403020203030304" pitchFamily="34" charset="0"/>
                <a:ea typeface="Deutsche Bank Display" panose="020F0403020203030304" pitchFamily="34" charset="0"/>
                <a:cs typeface="Deutsche Bank Display" panose="020F0403020203030304" pitchFamily="34" charset="0"/>
              </a:rPr>
              <a:t>Alexandru Constantin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Deutsche Bank Display" panose="020F0403020203030304" pitchFamily="34" charset="0"/>
                <a:ea typeface="Deutsche Bank Display" panose="020F0403020203030304" pitchFamily="34" charset="0"/>
                <a:cs typeface="Deutsche Bank Display" panose="020F0403020203030304" pitchFamily="34" charset="0"/>
              </a:rPr>
              <a:t>BEX.AI course</a:t>
            </a:r>
            <a:endParaRPr lang="de-DE" dirty="0">
              <a:latin typeface="Deutsche Bank Display" panose="020F0403020203030304" pitchFamily="34" charset="0"/>
              <a:ea typeface="Deutsche Bank Display" panose="020F0403020203030304" pitchFamily="34" charset="0"/>
              <a:cs typeface="Deutsche Bank Display" panose="020F04030202030303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2584" y="1172308"/>
            <a:ext cx="9043107" cy="49244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smtClean="0"/>
              <a:t>Traditional ML</a:t>
            </a:r>
          </a:p>
          <a:p>
            <a:pPr marL="492726" lvl="1" indent="-285750">
              <a:buFont typeface="Arial" panose="020B0604020202020204" pitchFamily="34" charset="0"/>
              <a:buChar char="•"/>
            </a:pPr>
            <a:r>
              <a:rPr lang="de-DE" b="1" dirty="0" err="1" smtClean="0"/>
              <a:t>Supervised</a:t>
            </a:r>
            <a:endParaRPr lang="de-DE" b="1" dirty="0" smtClean="0"/>
          </a:p>
          <a:p>
            <a:pPr marL="774352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Linear </a:t>
            </a:r>
            <a:r>
              <a:rPr lang="de-DE" dirty="0" err="1" smtClean="0"/>
              <a:t>regression</a:t>
            </a:r>
            <a:endParaRPr lang="de-DE" dirty="0" smtClean="0"/>
          </a:p>
          <a:p>
            <a:pPr marL="774352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Logistic</a:t>
            </a:r>
            <a:r>
              <a:rPr lang="de-DE" dirty="0" smtClean="0"/>
              <a:t> </a:t>
            </a:r>
            <a:r>
              <a:rPr lang="de-DE" dirty="0" err="1" smtClean="0"/>
              <a:t>regression</a:t>
            </a:r>
            <a:endParaRPr lang="de-DE" dirty="0" smtClean="0"/>
          </a:p>
          <a:p>
            <a:pPr marL="774352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Regularization</a:t>
            </a:r>
            <a:endParaRPr lang="de-DE" dirty="0" smtClean="0"/>
          </a:p>
          <a:p>
            <a:pPr marL="774352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Support </a:t>
            </a:r>
            <a:r>
              <a:rPr lang="de-DE" dirty="0" err="1" smtClean="0"/>
              <a:t>vector</a:t>
            </a:r>
            <a:r>
              <a:rPr lang="de-DE" dirty="0" smtClean="0"/>
              <a:t> </a:t>
            </a:r>
            <a:r>
              <a:rPr lang="de-DE" dirty="0" err="1" smtClean="0"/>
              <a:t>machines</a:t>
            </a:r>
            <a:endParaRPr lang="de-DE" dirty="0" smtClean="0"/>
          </a:p>
          <a:p>
            <a:pPr marL="774352" lvl="2" indent="-285750">
              <a:buFont typeface="Arial" panose="020B0604020202020204" pitchFamily="34" charset="0"/>
              <a:buChar char="•"/>
            </a:pPr>
            <a:r>
              <a:rPr lang="de-DE" dirty="0" err="1"/>
              <a:t>Optimization</a:t>
            </a:r>
            <a:r>
              <a:rPr lang="de-DE" dirty="0"/>
              <a:t>,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 smtClean="0"/>
              <a:t>practices</a:t>
            </a:r>
            <a:endParaRPr lang="de-DE" dirty="0" smtClean="0"/>
          </a:p>
          <a:p>
            <a:pPr marL="492726" lvl="1" indent="-285750">
              <a:buFont typeface="Arial" panose="020B0604020202020204" pitchFamily="34" charset="0"/>
              <a:buChar char="•"/>
            </a:pPr>
            <a:r>
              <a:rPr lang="de-DE" b="1" dirty="0" err="1" smtClean="0"/>
              <a:t>Unsupervised</a:t>
            </a:r>
            <a:endParaRPr lang="de-DE" b="1" dirty="0" smtClean="0"/>
          </a:p>
          <a:p>
            <a:pPr marL="774352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Clustering</a:t>
            </a:r>
          </a:p>
          <a:p>
            <a:pPr marL="774352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Dimensionality</a:t>
            </a:r>
            <a:r>
              <a:rPr lang="de-DE" dirty="0" smtClean="0"/>
              <a:t> </a:t>
            </a:r>
            <a:r>
              <a:rPr lang="de-DE" dirty="0" err="1" smtClean="0"/>
              <a:t>reduction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Anomaly</a:t>
            </a:r>
            <a:r>
              <a:rPr lang="de-DE" dirty="0" smtClean="0"/>
              <a:t> </a:t>
            </a:r>
            <a:r>
              <a:rPr lang="de-DE" dirty="0" err="1" smtClean="0"/>
              <a:t>detection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Recommender</a:t>
            </a:r>
            <a:r>
              <a:rPr lang="de-DE" dirty="0" smtClean="0"/>
              <a:t> </a:t>
            </a:r>
            <a:r>
              <a:rPr lang="de-DE" dirty="0" err="1" smtClean="0"/>
              <a:t>systems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 smtClean="0"/>
              <a:t>Deep</a:t>
            </a:r>
            <a:r>
              <a:rPr lang="de-DE" b="1" dirty="0" smtClean="0"/>
              <a:t> ML</a:t>
            </a:r>
          </a:p>
          <a:p>
            <a:pPr marL="492726" lvl="1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Neural</a:t>
            </a:r>
            <a:r>
              <a:rPr lang="de-DE" dirty="0" smtClean="0"/>
              <a:t> </a:t>
            </a:r>
            <a:r>
              <a:rPr lang="de-DE" dirty="0" err="1" smtClean="0"/>
              <a:t>networks</a:t>
            </a:r>
            <a:r>
              <a:rPr lang="de-DE" dirty="0" smtClean="0"/>
              <a:t>, </a:t>
            </a:r>
            <a:r>
              <a:rPr lang="de-DE" dirty="0" err="1" smtClean="0"/>
              <a:t>backpropagation</a:t>
            </a:r>
            <a:endParaRPr lang="de-DE" dirty="0" smtClean="0"/>
          </a:p>
          <a:p>
            <a:pPr marL="492726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Tuning, </a:t>
            </a:r>
            <a:r>
              <a:rPr lang="de-DE" dirty="0" err="1" smtClean="0"/>
              <a:t>regularization</a:t>
            </a:r>
            <a:r>
              <a:rPr lang="de-DE" dirty="0" smtClean="0"/>
              <a:t>, </a:t>
            </a:r>
            <a:r>
              <a:rPr lang="de-DE" dirty="0" err="1" smtClean="0"/>
              <a:t>optimization</a:t>
            </a:r>
            <a:endParaRPr lang="de-DE" dirty="0" smtClean="0"/>
          </a:p>
          <a:p>
            <a:pPr marL="492726" lvl="1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Deep</a:t>
            </a:r>
            <a:r>
              <a:rPr lang="de-DE" dirty="0" smtClean="0"/>
              <a:t> ML </a:t>
            </a:r>
            <a:r>
              <a:rPr lang="de-DE" dirty="0" err="1" smtClean="0"/>
              <a:t>workflow</a:t>
            </a:r>
            <a:endParaRPr lang="de-DE" dirty="0" smtClean="0"/>
          </a:p>
          <a:p>
            <a:pPr marL="492726" lvl="1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Convolutional</a:t>
            </a:r>
            <a:r>
              <a:rPr lang="de-DE" dirty="0" smtClean="0"/>
              <a:t> </a:t>
            </a:r>
            <a:r>
              <a:rPr lang="de-DE" dirty="0" err="1" smtClean="0"/>
              <a:t>neural</a:t>
            </a:r>
            <a:r>
              <a:rPr lang="de-DE" dirty="0" smtClean="0"/>
              <a:t> </a:t>
            </a:r>
            <a:r>
              <a:rPr lang="de-DE" dirty="0" err="1" smtClean="0"/>
              <a:t>networks</a:t>
            </a:r>
            <a:r>
              <a:rPr lang="de-DE" dirty="0" smtClean="0"/>
              <a:t> (CNNs)</a:t>
            </a:r>
          </a:p>
          <a:p>
            <a:pPr marL="492726" lvl="1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Sequence</a:t>
            </a:r>
            <a:r>
              <a:rPr lang="de-DE" dirty="0" smtClean="0"/>
              <a:t> </a:t>
            </a:r>
            <a:r>
              <a:rPr lang="de-DE" dirty="0" err="1" smtClean="0"/>
              <a:t>models</a:t>
            </a:r>
            <a:r>
              <a:rPr lang="de-DE" dirty="0" smtClean="0"/>
              <a:t> (RNNs)</a:t>
            </a:r>
          </a:p>
          <a:p>
            <a:pPr marL="492726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(G)ANs, </a:t>
            </a:r>
            <a:r>
              <a:rPr lang="de-DE" dirty="0" err="1" smtClean="0"/>
              <a:t>autoencoders</a:t>
            </a:r>
            <a:r>
              <a:rPr lang="de-DE" dirty="0" smtClean="0"/>
              <a:t>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Reinforcement </a:t>
            </a:r>
            <a:r>
              <a:rPr lang="de-DE" dirty="0" err="1" smtClean="0"/>
              <a:t>learning</a:t>
            </a:r>
            <a:r>
              <a:rPr lang="de-DE" dirty="0" smtClean="0"/>
              <a:t>*</a:t>
            </a:r>
          </a:p>
        </p:txBody>
      </p:sp>
      <p:pic>
        <p:nvPicPr>
          <p:cNvPr id="1061890" name="Picture 2" descr="Image result for python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205" y="1148847"/>
            <a:ext cx="1614535" cy="1807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1892" name="Picture 4" descr="Image result for scikit lear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588" y="1284357"/>
            <a:ext cx="2972052" cy="1599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1894" name="Picture 6" descr="Image result for kera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72" y="3973852"/>
            <a:ext cx="3037968" cy="88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1896" name="Picture 8" descr="Image result for jupyter notebook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445" y="3502331"/>
            <a:ext cx="1824054" cy="182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34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575" y="836372"/>
            <a:ext cx="8481243" cy="677108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br>
              <a:rPr lang="en-US" dirty="0" smtClean="0"/>
            </a:br>
            <a:r>
              <a:rPr lang="en-US" sz="2000" b="1" i="1" dirty="0" smtClean="0"/>
              <a:t>alexandru.constantin@db.com</a:t>
            </a:r>
            <a:endParaRPr lang="de-DE" sz="2000" b="1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27619" y="1826642"/>
            <a:ext cx="444115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b="1" dirty="0" smtClean="0">
                <a:latin typeface="Deutsche Bank Display" panose="020F0403020203030304" pitchFamily="34" charset="0"/>
                <a:ea typeface="Deutsche Bank Display" panose="020F0403020203030304" pitchFamily="34" charset="0"/>
                <a:cs typeface="Deutsche Bank Display" panose="020F0403020203030304" pitchFamily="34" charset="0"/>
                <a:hlinkClick r:id="rId3"/>
              </a:rPr>
              <a:t>goo.gl/4CRjP5</a:t>
            </a:r>
            <a:endParaRPr lang="en-US" sz="6000" b="1" dirty="0">
              <a:latin typeface="Deutsche Bank Display" panose="020F0403020203030304" pitchFamily="34" charset="0"/>
              <a:ea typeface="Deutsche Bank Display" panose="020F0403020203030304" pitchFamily="34" charset="0"/>
              <a:cs typeface="Deutsche Bank Display" panose="020F04030202030303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8867" y="3738283"/>
            <a:ext cx="6737742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hlinkClick r:id="rId4"/>
              </a:rPr>
              <a:t>Coursera machine learning course</a:t>
            </a:r>
            <a:r>
              <a:rPr lang="en-US" dirty="0" smtClean="0"/>
              <a:t> (Andrew Ng) </a:t>
            </a:r>
            <a:r>
              <a:rPr lang="en-US" dirty="0" smtClean="0">
                <a:solidFill>
                  <a:srgbClr val="92D050"/>
                </a:solidFill>
              </a:rPr>
              <a:t>FREE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hlinkClick r:id="rId5"/>
              </a:rPr>
              <a:t>Coursera deeplearning.ai specialization</a:t>
            </a:r>
            <a:r>
              <a:rPr lang="en-US" dirty="0" smtClean="0"/>
              <a:t> (Andrew Ng) $50/month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hlinkClick r:id="rId6"/>
              </a:rPr>
              <a:t>Fast.AI deep learning courses</a:t>
            </a:r>
            <a:r>
              <a:rPr lang="en-US" dirty="0" smtClean="0"/>
              <a:t> (Jeremy Howard) </a:t>
            </a:r>
            <a:r>
              <a:rPr lang="en-US" dirty="0" smtClean="0">
                <a:solidFill>
                  <a:srgbClr val="92D050"/>
                </a:solidFill>
              </a:rPr>
              <a:t>FREE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hlinkClick r:id="rId7"/>
              </a:rPr>
              <a:t>Kaggle competitions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Read well known scientific papers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Read new / state of the art scientific papers</a:t>
            </a:r>
          </a:p>
        </p:txBody>
      </p:sp>
    </p:spTree>
    <p:extLst>
      <p:ext uri="{BB962C8B-B14F-4D97-AF65-F5344CB8AC3E}">
        <p14:creationId xmlns:p14="http://schemas.microsoft.com/office/powerpoint/2010/main" val="116922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Deutsche Bank Display" panose="020F0403020203030304" pitchFamily="34" charset="0"/>
                <a:ea typeface="Deutsche Bank Display" panose="020F0403020203030304" pitchFamily="34" charset="0"/>
                <a:cs typeface="Deutsche Bank Display" panose="020F0403020203030304" pitchFamily="34" charset="0"/>
              </a:rPr>
              <a:t>AI vs ML vs DL</a:t>
            </a:r>
            <a:endParaRPr lang="de-DE" dirty="0">
              <a:latin typeface="Deutsche Bank Display" panose="020F0403020203030304" pitchFamily="34" charset="0"/>
              <a:ea typeface="Deutsche Bank Display" panose="020F0403020203030304" pitchFamily="34" charset="0"/>
              <a:cs typeface="Deutsche Bank Display" panose="020F04030202030303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2584" y="1172308"/>
            <a:ext cx="9043107" cy="24622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1061890" name="Picture 2" descr="Image result for ai machine learning deep lear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087" y="643653"/>
            <a:ext cx="5372100" cy="554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1892" name="Picture 4" descr="Image result for ai machine learning deep learn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83" y="983768"/>
            <a:ext cx="9043108" cy="516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69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Deutsche Bank Display" panose="020F0403020203030304" pitchFamily="34" charset="0"/>
                <a:ea typeface="Deutsche Bank Display" panose="020F0403020203030304" pitchFamily="34" charset="0"/>
                <a:cs typeface="Deutsche Bank Display" panose="020F0403020203030304" pitchFamily="34" charset="0"/>
              </a:rPr>
              <a:t>What kinds of business problems can ML handle?</a:t>
            </a:r>
            <a:endParaRPr lang="de-DE" dirty="0">
              <a:latin typeface="Deutsche Bank Display" panose="020F0403020203030304" pitchFamily="34" charset="0"/>
              <a:ea typeface="Deutsche Bank Display" panose="020F0403020203030304" pitchFamily="34" charset="0"/>
              <a:cs typeface="Deutsche Bank Display" panose="020F04030202030303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2584" y="1172308"/>
            <a:ext cx="9043107" cy="172354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Is the business process complex enough to qualify for ML?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 you have new, clean data?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Is your data _correctly_ labeled, if at all?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Can (</a:t>
            </a:r>
            <a:r>
              <a:rPr lang="de-DE" dirty="0" err="1" smtClean="0"/>
              <a:t>small</a:t>
            </a:r>
            <a:r>
              <a:rPr lang="de-DE" dirty="0" smtClean="0"/>
              <a:t>) </a:t>
            </a:r>
            <a:r>
              <a:rPr lang="de-DE" dirty="0" err="1" smtClean="0"/>
              <a:t>errors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tolerated</a:t>
            </a:r>
            <a:r>
              <a:rPr lang="de-DE" dirty="0" smtClean="0"/>
              <a:t>?</a:t>
            </a:r>
            <a:endParaRPr lang="de-DE" dirty="0"/>
          </a:p>
        </p:txBody>
      </p:sp>
      <p:pic>
        <p:nvPicPr>
          <p:cNvPr id="1064962" name="Picture 2" descr="Image result for face recogni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84" y="3424512"/>
            <a:ext cx="2471591" cy="189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964" name="Picture 4" descr="Image result for speech recogniti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3643313"/>
            <a:ext cx="2452834" cy="1379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966" name="Picture 6" descr="Image result for spam filter artificial intelligenc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191" y="3418260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78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Deutsche Bank Display" panose="020F0403020203030304" pitchFamily="34" charset="0"/>
                <a:ea typeface="Deutsche Bank Display" panose="020F0403020203030304" pitchFamily="34" charset="0"/>
                <a:cs typeface="Deutsche Bank Display" panose="020F0403020203030304" pitchFamily="34" charset="0"/>
              </a:rPr>
              <a:t>Machine learning overview</a:t>
            </a:r>
            <a:endParaRPr lang="de-DE" dirty="0">
              <a:latin typeface="Deutsche Bank Display" panose="020F0403020203030304" pitchFamily="34" charset="0"/>
              <a:ea typeface="Deutsche Bank Display" panose="020F0403020203030304" pitchFamily="34" charset="0"/>
              <a:cs typeface="Deutsche Bank Display" panose="020F04030202030303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2584" y="1062468"/>
            <a:ext cx="9043107" cy="2954655"/>
          </a:xfrm>
        </p:spPr>
        <p:txBody>
          <a:bodyPr/>
          <a:lstStyle/>
          <a:p>
            <a:r>
              <a:rPr lang="en-US" dirty="0" smtClean="0"/>
              <a:t>A computer program</a:t>
            </a:r>
          </a:p>
          <a:p>
            <a:pPr marL="492726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is said to learn from experience _E_</a:t>
            </a:r>
          </a:p>
          <a:p>
            <a:pPr marL="492726" lvl="1" indent="-285750">
              <a:buFont typeface="Wingdings" panose="05000000000000000000" pitchFamily="2" charset="2"/>
              <a:buChar char="§"/>
            </a:pPr>
            <a:r>
              <a:rPr lang="en-US" dirty="0"/>
              <a:t>w</a:t>
            </a:r>
            <a:r>
              <a:rPr lang="en-US" dirty="0" smtClean="0"/>
              <a:t>ith respect to some task _T_</a:t>
            </a:r>
          </a:p>
          <a:p>
            <a:pPr marL="492726" lvl="1" indent="-285750">
              <a:buFont typeface="Wingdings" panose="05000000000000000000" pitchFamily="2" charset="2"/>
              <a:buChar char="§"/>
            </a:pPr>
            <a:r>
              <a:rPr lang="en-US" dirty="0"/>
              <a:t>i</a:t>
            </a:r>
            <a:r>
              <a:rPr lang="en-US" dirty="0" smtClean="0"/>
              <a:t>f its performance measured by _P_ improves</a:t>
            </a:r>
            <a:r>
              <a:rPr lang="de-DE" dirty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experience</a:t>
            </a:r>
            <a:r>
              <a:rPr lang="de-DE" dirty="0" smtClean="0"/>
              <a:t> _E_</a:t>
            </a:r>
          </a:p>
          <a:p>
            <a:pPr marL="492726" lvl="1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492726" lvl="1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 smtClean="0"/>
              <a:t>Supervised</a:t>
            </a:r>
            <a:r>
              <a:rPr lang="de-DE" dirty="0" smtClean="0"/>
              <a:t> </a:t>
            </a:r>
            <a:r>
              <a:rPr lang="de-DE" dirty="0" err="1" smtClean="0"/>
              <a:t>learning</a:t>
            </a:r>
            <a:endParaRPr lang="de-DE" dirty="0" smtClean="0"/>
          </a:p>
          <a:p>
            <a:pPr marL="492726" lvl="1" indent="-285750">
              <a:buFont typeface="Wingdings" panose="05000000000000000000" pitchFamily="2" charset="2"/>
              <a:buChar char="§"/>
            </a:pPr>
            <a:r>
              <a:rPr lang="de-DE" dirty="0" err="1" smtClean="0"/>
              <a:t>Classification</a:t>
            </a:r>
            <a:endParaRPr lang="de-DE" dirty="0" smtClean="0"/>
          </a:p>
          <a:p>
            <a:pPr marL="492726" lvl="1" indent="-285750">
              <a:buFont typeface="Wingdings" panose="05000000000000000000" pitchFamily="2" charset="2"/>
              <a:buChar char="§"/>
            </a:pPr>
            <a:r>
              <a:rPr lang="de-DE" dirty="0" smtClean="0"/>
              <a:t>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 smtClean="0"/>
              <a:t>Unsupervised</a:t>
            </a:r>
            <a:r>
              <a:rPr lang="de-DE" dirty="0" smtClean="0"/>
              <a:t> </a:t>
            </a:r>
            <a:r>
              <a:rPr lang="de-DE" dirty="0" err="1" smtClean="0"/>
              <a:t>learning</a:t>
            </a:r>
            <a:endParaRPr lang="de-DE" dirty="0" smtClean="0"/>
          </a:p>
          <a:p>
            <a:pPr marL="492726" lvl="1" indent="-285750">
              <a:buFont typeface="Wingdings" panose="05000000000000000000" pitchFamily="2" charset="2"/>
              <a:buChar char="§"/>
            </a:pPr>
            <a:r>
              <a:rPr lang="de-DE" dirty="0" smtClean="0"/>
              <a:t>Clustering</a:t>
            </a:r>
          </a:p>
          <a:p>
            <a:pPr marL="492726" lvl="1" indent="-285750">
              <a:buFont typeface="Wingdings" panose="05000000000000000000" pitchFamily="2" charset="2"/>
              <a:buChar char="§"/>
            </a:pPr>
            <a:r>
              <a:rPr lang="de-DE" dirty="0" err="1" smtClean="0"/>
              <a:t>Dimensionality</a:t>
            </a:r>
            <a:r>
              <a:rPr lang="de-DE" dirty="0" smtClean="0"/>
              <a:t> </a:t>
            </a:r>
            <a:r>
              <a:rPr lang="de-DE" dirty="0" err="1" smtClean="0"/>
              <a:t>reduction</a:t>
            </a:r>
            <a:endParaRPr lang="de-DE" dirty="0"/>
          </a:p>
        </p:txBody>
      </p:sp>
      <p:pic>
        <p:nvPicPr>
          <p:cNvPr id="1065986" name="Picture 2" descr="Image result for classification machine lear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066" y="2113568"/>
            <a:ext cx="4492625" cy="224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5988" name="Picture 4" descr="Image result for cluster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073" y="4504852"/>
            <a:ext cx="3988618" cy="181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452584" y="4359881"/>
            <a:ext cx="4508444" cy="1790700"/>
            <a:chOff x="452584" y="4359881"/>
            <a:chExt cx="4508444" cy="17907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2584" y="4359881"/>
              <a:ext cx="2657475" cy="17907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56103" y="4395340"/>
              <a:ext cx="1304925" cy="1752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995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3940" name="Picture 4" descr="Image result for deep learning amount of da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94" y="1144179"/>
            <a:ext cx="9270124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Deutsche Bank Display" panose="020F0403020203030304" pitchFamily="34" charset="0"/>
                <a:ea typeface="Deutsche Bank Display" panose="020F0403020203030304" pitchFamily="34" charset="0"/>
                <a:cs typeface="Deutsche Bank Display" panose="020F0403020203030304" pitchFamily="34" charset="0"/>
              </a:rPr>
              <a:t>ML vs DL</a:t>
            </a:r>
            <a:endParaRPr lang="de-DE" dirty="0">
              <a:latin typeface="Deutsche Bank Display" panose="020F0403020203030304" pitchFamily="34" charset="0"/>
              <a:ea typeface="Deutsche Bank Display" panose="020F0403020203030304" pitchFamily="34" charset="0"/>
              <a:cs typeface="Deutsche Bank Display" panose="020F04030202030303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2584" y="1172308"/>
            <a:ext cx="9043107" cy="24622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1063938" name="Picture 2" descr="Image result for shallow vs deep m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64" y="1446658"/>
            <a:ext cx="9084546" cy="443664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63942" name="Picture 6" descr="Image result for deep learning amount of da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94" y="1454799"/>
            <a:ext cx="9156616" cy="491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06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584" y="274321"/>
            <a:ext cx="8481243" cy="369332"/>
          </a:xfrm>
        </p:spPr>
        <p:txBody>
          <a:bodyPr/>
          <a:lstStyle/>
          <a:p>
            <a:r>
              <a:rPr lang="en-US" dirty="0" smtClean="0"/>
              <a:t>Traditional ML e</a:t>
            </a:r>
            <a:r>
              <a:rPr lang="en-US" dirty="0" smtClean="0">
                <a:latin typeface="Deutsche Bank Display" panose="020F0403020203030304" pitchFamily="34" charset="0"/>
                <a:ea typeface="Deutsche Bank Display" panose="020F0403020203030304" pitchFamily="34" charset="0"/>
                <a:cs typeface="Deutsche Bank Display" panose="020F0403020203030304" pitchFamily="34" charset="0"/>
              </a:rPr>
              <a:t>xample: CV Pre-filtering</a:t>
            </a:r>
            <a:endParaRPr lang="de-DE" dirty="0">
              <a:latin typeface="Deutsche Bank Display" panose="020F0403020203030304" pitchFamily="34" charset="0"/>
              <a:ea typeface="Deutsche Bank Display" panose="020F0403020203030304" pitchFamily="34" charset="0"/>
              <a:cs typeface="Deutsche Bank Display" panose="020F0403020203030304" pitchFamily="34" charset="0"/>
            </a:endParaRPr>
          </a:p>
        </p:txBody>
      </p:sp>
      <p:pic>
        <p:nvPicPr>
          <p:cNvPr id="5" name="Picture 2" descr="Image result for pdf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84" y="1058525"/>
            <a:ext cx="1132969" cy="113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1890" name="Picture 2" descr="Image result for txt file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894" y="1058524"/>
            <a:ext cx="1132969" cy="113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1892" name="Picture 4" descr="Image result for json file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3204" y="1058524"/>
            <a:ext cx="1137042" cy="1137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>
            <a:stCxn id="5" idx="3"/>
            <a:endCxn id="1061890" idx="1"/>
          </p:cNvCxnSpPr>
          <p:nvPr/>
        </p:nvCxnSpPr>
        <p:spPr>
          <a:xfrm flipV="1">
            <a:off x="1585553" y="1625009"/>
            <a:ext cx="275734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61890" idx="3"/>
            <a:endCxn id="1061892" idx="1"/>
          </p:cNvCxnSpPr>
          <p:nvPr/>
        </p:nvCxnSpPr>
        <p:spPr>
          <a:xfrm>
            <a:off x="5475863" y="1625009"/>
            <a:ext cx="2757341" cy="20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04803" y="1222575"/>
            <a:ext cx="91884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Deutsche Bank Text" panose="020B0503020202030204" pitchFamily="34" charset="0"/>
                <a:ea typeface="Deutsche Bank Text" panose="020B0503020202030204" pitchFamily="34" charset="0"/>
                <a:cs typeface="Deutsche Bank Text" panose="020B0503020202030204" pitchFamily="34" charset="0"/>
              </a:rPr>
              <a:t>pdf2str</a:t>
            </a:r>
            <a:endParaRPr lang="en-US" dirty="0">
              <a:latin typeface="Deutsche Bank Text" panose="020B0503020202030204" pitchFamily="34" charset="0"/>
              <a:ea typeface="Deutsche Bank Text" panose="020B0503020202030204" pitchFamily="34" charset="0"/>
              <a:cs typeface="Deutsche Bank Text" panose="020B0503020202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44856" y="1225253"/>
            <a:ext cx="161935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Deutsche Bank Text" panose="020B0503020202030204" pitchFamily="34" charset="0"/>
                <a:ea typeface="Deutsche Bank Text" panose="020B0503020202030204" pitchFamily="34" charset="0"/>
                <a:cs typeface="Deutsche Bank Text" panose="020B0503020202030204" pitchFamily="34" charset="0"/>
              </a:rPr>
              <a:t>str2structured</a:t>
            </a:r>
            <a:endParaRPr lang="en-US" dirty="0">
              <a:latin typeface="Deutsche Bank Text" panose="020B0503020202030204" pitchFamily="34" charset="0"/>
              <a:ea typeface="Deutsche Bank Text" panose="020B0503020202030204" pitchFamily="34" charset="0"/>
              <a:cs typeface="Deutsche Bank Text" panose="020B0503020202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rot="5400000">
            <a:off x="7963574" y="3101518"/>
            <a:ext cx="217399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Deutsche Bank Text" panose="020B0503020202030204" pitchFamily="34" charset="0"/>
                <a:ea typeface="Deutsche Bank Text" panose="020B0503020202030204" pitchFamily="34" charset="0"/>
                <a:cs typeface="Deutsche Bank Text" panose="020B0503020202030204" pitchFamily="34" charset="0"/>
              </a:rPr>
              <a:t>structured2features</a:t>
            </a:r>
            <a:endParaRPr lang="en-US" dirty="0">
              <a:latin typeface="Deutsche Bank Text" panose="020B0503020202030204" pitchFamily="34" charset="0"/>
              <a:ea typeface="Deutsche Bank Text" panose="020B0503020202030204" pitchFamily="34" charset="0"/>
              <a:cs typeface="Deutsche Bank Text" panose="020B0503020202030204" pitchFamily="34" charset="0"/>
            </a:endParaRPr>
          </a:p>
        </p:txBody>
      </p:sp>
      <p:pic>
        <p:nvPicPr>
          <p:cNvPr id="1064962" name="Picture 2" descr="Image result for machine learning data point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748" y="3779204"/>
            <a:ext cx="3115778" cy="23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964" name="Picture 4" descr="Image result for machine learning matrix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471" y="4419282"/>
            <a:ext cx="27717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Elbow Connector 14"/>
          <p:cNvCxnSpPr>
            <a:stCxn id="1061892" idx="2"/>
            <a:endCxn id="1064964" idx="0"/>
          </p:cNvCxnSpPr>
          <p:nvPr/>
        </p:nvCxnSpPr>
        <p:spPr>
          <a:xfrm rot="5400000">
            <a:off x="7281185" y="2898741"/>
            <a:ext cx="2223715" cy="817366"/>
          </a:xfrm>
          <a:prstGeom prst="bentConnector3">
            <a:avLst>
              <a:gd name="adj1" fmla="val 3728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061892" idx="2"/>
            <a:endCxn id="48" idx="3"/>
          </p:cNvCxnSpPr>
          <p:nvPr/>
        </p:nvCxnSpPr>
        <p:spPr>
          <a:xfrm rot="5400000">
            <a:off x="6837573" y="1059157"/>
            <a:ext cx="827742" cy="310056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902342" y="4526029"/>
            <a:ext cx="63991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Deutsche Bank Text" panose="020B0503020202030204" pitchFamily="34" charset="0"/>
                <a:ea typeface="Deutsche Bank Text" panose="020B0503020202030204" pitchFamily="34" charset="0"/>
                <a:cs typeface="Deutsche Bank Text" panose="020B0503020202030204" pitchFamily="34" charset="0"/>
              </a:rPr>
              <a:t>train</a:t>
            </a:r>
            <a:endParaRPr lang="en-US" dirty="0">
              <a:latin typeface="Deutsche Bank Text" panose="020B0503020202030204" pitchFamily="34" charset="0"/>
              <a:ea typeface="Deutsche Bank Text" panose="020B0503020202030204" pitchFamily="34" charset="0"/>
              <a:cs typeface="Deutsche Bank Text" panose="020B050302020203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355084" y="3103184"/>
            <a:ext cx="89159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Deutsche Bank Text" panose="020B0503020202030204" pitchFamily="34" charset="0"/>
                <a:ea typeface="Deutsche Bank Text" panose="020B0503020202030204" pitchFamily="34" charset="0"/>
                <a:cs typeface="Deutsche Bank Text" panose="020B0503020202030204" pitchFamily="34" charset="0"/>
              </a:rPr>
              <a:t>predict</a:t>
            </a:r>
            <a:endParaRPr lang="en-US" dirty="0">
              <a:latin typeface="Deutsche Bank Text" panose="020B0503020202030204" pitchFamily="34" charset="0"/>
              <a:ea typeface="Deutsche Bank Text" panose="020B0503020202030204" pitchFamily="34" charset="0"/>
              <a:cs typeface="Deutsche Bank Text" panose="020B0503020202030204" pitchFamily="34" charset="0"/>
            </a:endParaRPr>
          </a:p>
        </p:txBody>
      </p:sp>
      <p:cxnSp>
        <p:nvCxnSpPr>
          <p:cNvPr id="45" name="Straight Arrow Connector 44"/>
          <p:cNvCxnSpPr>
            <a:stCxn id="1064964" idx="1"/>
            <a:endCxn id="1064962" idx="3"/>
          </p:cNvCxnSpPr>
          <p:nvPr/>
        </p:nvCxnSpPr>
        <p:spPr>
          <a:xfrm flipH="1" flipV="1">
            <a:off x="5733526" y="4933632"/>
            <a:ext cx="86494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34288" y="2508959"/>
            <a:ext cx="1666875" cy="1028700"/>
          </a:xfrm>
          <a:prstGeom prst="rect">
            <a:avLst/>
          </a:prstGeom>
        </p:spPr>
      </p:pic>
      <p:pic>
        <p:nvPicPr>
          <p:cNvPr id="60" name="Picture 6" descr="Image result for accept or reject 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188438" y="3532755"/>
            <a:ext cx="2208685" cy="75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2" name="Elbow Connector 61"/>
          <p:cNvCxnSpPr>
            <a:stCxn id="48" idx="1"/>
            <a:endCxn id="60" idx="2"/>
          </p:cNvCxnSpPr>
          <p:nvPr/>
        </p:nvCxnSpPr>
        <p:spPr>
          <a:xfrm rot="10800000" flipV="1">
            <a:off x="1292890" y="3023309"/>
            <a:ext cx="2741399" cy="886430"/>
          </a:xfrm>
          <a:prstGeom prst="bentConnector3">
            <a:avLst>
              <a:gd name="adj1" fmla="val 62723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1064962" idx="1"/>
            <a:endCxn id="60" idx="2"/>
          </p:cNvCxnSpPr>
          <p:nvPr/>
        </p:nvCxnSpPr>
        <p:spPr>
          <a:xfrm rot="10800000">
            <a:off x="1292890" y="3909740"/>
            <a:ext cx="1324859" cy="1023893"/>
          </a:xfrm>
          <a:prstGeom prst="bentConnector3">
            <a:avLst>
              <a:gd name="adj1" fmla="val 2296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64971" name="Straight Arrow Connector 1064970"/>
          <p:cNvCxnSpPr>
            <a:stCxn id="5" idx="3"/>
            <a:endCxn id="1061890" idx="1"/>
          </p:cNvCxnSpPr>
          <p:nvPr/>
        </p:nvCxnSpPr>
        <p:spPr>
          <a:xfrm flipV="1">
            <a:off x="1585553" y="1625009"/>
            <a:ext cx="275734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64975" name="Straight Arrow Connector 1064974"/>
          <p:cNvCxnSpPr>
            <a:stCxn id="1061890" idx="3"/>
            <a:endCxn id="1061892" idx="1"/>
          </p:cNvCxnSpPr>
          <p:nvPr/>
        </p:nvCxnSpPr>
        <p:spPr>
          <a:xfrm>
            <a:off x="5475863" y="1625009"/>
            <a:ext cx="2757341" cy="20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95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16" grpId="0"/>
      <p:bldP spid="33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Hybrid DL example: Parsing MRZs from IDs</a:t>
            </a:r>
            <a:endParaRPr lang="de-DE" dirty="0">
              <a:latin typeface="Deutsche Bank Display" panose="020F0403020203030304" pitchFamily="34" charset="0"/>
              <a:ea typeface="Deutsche Bank Display" panose="020F0403020203030304" pitchFamily="34" charset="0"/>
              <a:cs typeface="Deutsche Bank Display" panose="020F04030202030303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36" y="1130824"/>
            <a:ext cx="2697946" cy="19734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780" y="1122557"/>
            <a:ext cx="2734626" cy="20009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192" y="1130824"/>
            <a:ext cx="2735392" cy="2000799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8" idx="3"/>
            <a:endCxn id="11" idx="1"/>
          </p:cNvCxnSpPr>
          <p:nvPr/>
        </p:nvCxnSpPr>
        <p:spPr>
          <a:xfrm>
            <a:off x="3041482" y="2117529"/>
            <a:ext cx="3034710" cy="136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58674" y="1730138"/>
            <a:ext cx="260032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Deutsche Bank Display" panose="020F0403020203030304"/>
              </a:rPr>
              <a:t>1. Identify MRZ(s)</a:t>
            </a:r>
            <a:endParaRPr lang="en-US" dirty="0">
              <a:latin typeface="Deutsche Bank Display" panose="020F0403020203030304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25607" y="4474638"/>
            <a:ext cx="4436563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Deutsche Bank Display" panose="020F0403020203030304"/>
              </a:rPr>
              <a:t>IDROUCONSTANTIN&lt;&lt;ALEXANDRU&lt;&lt;&lt;&lt;&lt;&lt;&lt;&lt;&lt;&lt;</a:t>
            </a:r>
          </a:p>
          <a:p>
            <a:r>
              <a:rPr lang="en-US" sz="1400" dirty="0" smtClean="0">
                <a:latin typeface="Deutsche Bank Display" panose="020F0403020203030304"/>
              </a:rPr>
              <a:t>BD624585&lt;1ROU654146454666M42121 </a:t>
            </a:r>
            <a:endParaRPr lang="en-US" sz="1400" dirty="0">
              <a:latin typeface="Deutsche Bank Display" panose="020F0403020203030304"/>
            </a:endParaRPr>
          </a:p>
        </p:txBody>
      </p:sp>
      <p:cxnSp>
        <p:nvCxnSpPr>
          <p:cNvPr id="23" name="Straight Arrow Connector 22"/>
          <p:cNvCxnSpPr>
            <a:stCxn id="11" idx="2"/>
            <a:endCxn id="19" idx="0"/>
          </p:cNvCxnSpPr>
          <p:nvPr/>
        </p:nvCxnSpPr>
        <p:spPr>
          <a:xfrm>
            <a:off x="7443888" y="3131623"/>
            <a:ext cx="1" cy="13430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746846">
            <a:off x="7357207" y="3598323"/>
            <a:ext cx="260032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Deutsche Bank Display" panose="020F0403020203030304"/>
              </a:rPr>
              <a:t>2. Apply OCR on MRZ(s)</a:t>
            </a:r>
            <a:endParaRPr lang="en-US" dirty="0">
              <a:latin typeface="Deutsche Bank Display" panose="020F0403020203030304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5245709" y="5159824"/>
            <a:ext cx="4053947" cy="965217"/>
            <a:chOff x="5245709" y="5159824"/>
            <a:chExt cx="4053947" cy="965217"/>
          </a:xfrm>
        </p:grpSpPr>
        <p:sp>
          <p:nvSpPr>
            <p:cNvPr id="27" name="TextBox 26"/>
            <p:cNvSpPr txBox="1"/>
            <p:nvPr/>
          </p:nvSpPr>
          <p:spPr>
            <a:xfrm>
              <a:off x="5245709" y="5159824"/>
              <a:ext cx="1660968" cy="3231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Deutsche Bank Display" panose="020F0403020203030304"/>
                </a:rPr>
                <a:t>192xxxxxxxxxxxx</a:t>
              </a:r>
              <a:endParaRPr lang="en-US" sz="1500" dirty="0">
                <a:latin typeface="Deutsche Bank Display" panose="020F0403020203030304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21521" y="5422650"/>
              <a:ext cx="1408837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Deutsche Bank Display" panose="020F0403020203030304"/>
                </a:rPr>
                <a:t>CONSTANTIN</a:t>
              </a:r>
              <a:endParaRPr lang="en-US" sz="1400" dirty="0">
                <a:latin typeface="Deutsche Bank Display" panose="020F0403020203030304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96213" y="5218589"/>
              <a:ext cx="1327592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Deutsche Bank Display" panose="020F0403020203030304"/>
                </a:rPr>
                <a:t>ALEXANDRU</a:t>
              </a:r>
              <a:endParaRPr lang="en-US" sz="1400" dirty="0">
                <a:latin typeface="Deutsche Bank Display" panose="020F0403020203030304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81368" y="5422060"/>
              <a:ext cx="1213915" cy="3231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Deutsche Bank Display" panose="020F0403020203030304"/>
                </a:rPr>
                <a:t>BD 624585</a:t>
              </a:r>
              <a:endParaRPr lang="en-US" sz="1500" dirty="0">
                <a:latin typeface="Deutsche Bank Display" panose="020F0403020203030304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721992" y="5717238"/>
              <a:ext cx="2089593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latin typeface="Deutsche Bank Display" panose="020F0403020203030304"/>
                </a:rPr>
                <a:t>Mun</a:t>
              </a:r>
              <a:r>
                <a:rPr lang="en-US" sz="1400" dirty="0" smtClean="0">
                  <a:latin typeface="Deutsche Bank Display" panose="020F0403020203030304"/>
                </a:rPr>
                <a:t>. </a:t>
              </a:r>
              <a:r>
                <a:rPr lang="en-US" sz="1400" dirty="0" err="1" smtClean="0">
                  <a:latin typeface="Deutsche Bank Display" panose="020F0403020203030304"/>
                </a:rPr>
                <a:t>Bucuresti</a:t>
              </a:r>
              <a:r>
                <a:rPr lang="en-US" sz="1400" dirty="0" smtClean="0">
                  <a:latin typeface="Deutsche Bank Display" panose="020F0403020203030304"/>
                </a:rPr>
                <a:t> Sec. 1</a:t>
              </a:r>
              <a:endParaRPr lang="en-US" sz="1400" dirty="0">
                <a:latin typeface="Deutsche Bank Display" panose="020F0403020203030304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807213" y="5663376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…</a:t>
              </a:r>
              <a:endParaRPr lang="en-US" sz="2400" b="1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52584" y="3823824"/>
            <a:ext cx="3550972" cy="19236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first_name</a:t>
            </a:r>
            <a:r>
              <a:rPr lang="en-US" dirty="0">
                <a:latin typeface="Consolas" panose="020B0609020204030204" pitchFamily="49" charset="0"/>
              </a:rPr>
              <a:t>": "ALEXANDRU",</a:t>
            </a: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last_name</a:t>
            </a:r>
            <a:r>
              <a:rPr lang="en-US" dirty="0">
                <a:latin typeface="Consolas" panose="020B0609020204030204" pitchFamily="49" charset="0"/>
              </a:rPr>
              <a:t>": "CONSTANTIN",</a:t>
            </a:r>
          </a:p>
          <a:p>
            <a:r>
              <a:rPr lang="en-US" dirty="0">
                <a:latin typeface="Consolas" panose="020B0609020204030204" pitchFamily="49" charset="0"/>
              </a:rPr>
              <a:t>  "number": </a:t>
            </a:r>
            <a:r>
              <a:rPr lang="en-US" dirty="0" smtClean="0">
                <a:latin typeface="Consolas" panose="020B0609020204030204" pitchFamily="49" charset="0"/>
              </a:rPr>
              <a:t>“BD624585",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"birthday": "05/10/1992",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…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 </a:t>
            </a:r>
          </a:p>
        </p:txBody>
      </p:sp>
      <p:cxnSp>
        <p:nvCxnSpPr>
          <p:cNvPr id="37" name="Straight Arrow Connector 36"/>
          <p:cNvCxnSpPr>
            <a:stCxn id="19" idx="1"/>
            <a:endCxn id="35" idx="3"/>
          </p:cNvCxnSpPr>
          <p:nvPr/>
        </p:nvCxnSpPr>
        <p:spPr>
          <a:xfrm flipH="1">
            <a:off x="4003556" y="4736248"/>
            <a:ext cx="1222051" cy="493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 rot="20439754">
            <a:off x="3941986" y="3763981"/>
            <a:ext cx="280039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Deutsche Bank Display" panose="020F0403020203030304"/>
              </a:rPr>
              <a:t>3. Process on a country basis</a:t>
            </a:r>
            <a:endParaRPr lang="en-US" dirty="0">
              <a:latin typeface="Deutsche Bank Display" panose="020F0403020203030304"/>
            </a:endParaRPr>
          </a:p>
        </p:txBody>
      </p:sp>
    </p:spTree>
    <p:extLst>
      <p:ext uri="{BB962C8B-B14F-4D97-AF65-F5344CB8AC3E}">
        <p14:creationId xmlns:p14="http://schemas.microsoft.com/office/powerpoint/2010/main" val="121752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6" grpId="0"/>
      <p:bldP spid="35" grpId="0" animBg="1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Well-known DL example: </a:t>
            </a:r>
            <a:r>
              <a:rPr lang="en-US" dirty="0" err="1" smtClean="0"/>
              <a:t>AlphaGo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2584" y="1172308"/>
            <a:ext cx="9043107" cy="73866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October 2015: defeated Lee </a:t>
            </a:r>
            <a:r>
              <a:rPr lang="en-US" dirty="0" err="1" smtClean="0"/>
              <a:t>Sedol</a:t>
            </a:r>
            <a:r>
              <a:rPr lang="en-US" dirty="0" smtClean="0"/>
              <a:t> (9-dan)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10</a:t>
            </a:r>
            <a:r>
              <a:rPr lang="en-US" baseline="30000" dirty="0" smtClean="0"/>
              <a:t>170</a:t>
            </a:r>
            <a:r>
              <a:rPr lang="en-US" dirty="0" smtClean="0"/>
              <a:t> board configurations (10</a:t>
            </a:r>
            <a:r>
              <a:rPr lang="en-US" baseline="30000" dirty="0" smtClean="0"/>
              <a:t>80</a:t>
            </a:r>
            <a:r>
              <a:rPr lang="en-US" dirty="0" smtClean="0"/>
              <a:t> atoms in the universe)</a:t>
            </a:r>
            <a:endParaRPr lang="en-US" dirty="0"/>
          </a:p>
        </p:txBody>
      </p:sp>
      <p:pic>
        <p:nvPicPr>
          <p:cNvPr id="1061890" name="Picture 2" descr="Image result for alpha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09" y="2439627"/>
            <a:ext cx="5114497" cy="332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72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Ethics of AI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2584" y="1172308"/>
            <a:ext cx="9043107" cy="36933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Bayes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Human level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AI doctor problem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Trolley problem for autonomous vehicles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Job automation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singularity</a:t>
            </a:r>
            <a:endParaRPr lang="en-US" dirty="0"/>
          </a:p>
        </p:txBody>
      </p:sp>
      <p:pic>
        <p:nvPicPr>
          <p:cNvPr id="1062914" name="Picture 2" descr="Image result for ethics in a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243" y="2561510"/>
            <a:ext cx="6244946" cy="3426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83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NP_IDX" val="3"/>
  <p:tag name="THINKCELLPRESENTATIONDONOTDELETE" val="&lt;?xml version=&quot;1.0&quot; encoding=&quot;UTF-16&quot; standalone=&quot;yes&quot;?&gt;&#10;&lt;root reqver=&quot;17839&quot;&gt;&lt;version val=&quot;21174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7&quot;&gt;&lt;elem m_fUsage=&quot;5.16854450738251000000E+000&quot;&gt;&lt;m_ppcolschidx val=&quot;0&quot;/&gt;&lt;m_rgb r=&quot;ff&quot; g=&quot;38&quot; b=&quot;15&quot;/&gt;&lt;/elem&gt;&lt;elem m_fUsage=&quot;7.92107496090000310000E-001&quot;&gt;&lt;m_ppcolschidx val=&quot;0&quot;/&gt;&lt;m_rgb r=&quot;dc&quot; g=&quot;df&quot; b=&quot;db&quot;/&gt;&lt;/elem&gt;&lt;elem m_fUsage=&quot;7.36098929100000080000E-001&quot;&gt;&lt;m_ppcolschidx val=&quot;0&quot;/&gt;&lt;m_rgb r=&quot;e6&quot; g=&quot;e7&quot; b=&quot;e4&quot;/&gt;&lt;/elem&gt;&lt;elem m_fUsage=&quot;5.31441000000000160000E-001&quot;&gt;&lt;m_ppcolschidx val=&quot;0&quot;/&gt;&lt;m_rgb r=&quot;af&quot; g=&quot;b3&quot; b=&quot;aa&quot;/&gt;&lt;/elem&gt;&lt;elem m_fUsage=&quot;4.30467210000000160000E-001&quot;&gt;&lt;m_ppcolschidx val=&quot;0&quot;/&gt;&lt;m_rgb r=&quot;a0&quot; g=&quot;b0&quot; b=&quot;ef&quot;/&gt;&lt;/elem&gt;&lt;elem m_fUsage=&quot;2.82429536481000170000E-001&quot;&gt;&lt;m_ppcolschidx val=&quot;0&quot;/&gt;&lt;m_rgb r=&quot;e3&quot; g=&quot;ef&quot; b=&quot;fd&quot;/&gt;&lt;/elem&gt;&lt;elem m_fUsage=&quot;2.05891132094649100000E-001&quot;&gt;&lt;m_ppcolschidx val=&quot;0&quot;/&gt;&lt;m_rgb r=&quot;ff&quot; g=&quot;42&quot; b=&quot;20&quot;/&gt;&lt;/elem&gt;&lt;/m_vecMRU&gt;&lt;/m_mruColor&gt;&lt;m_mapectfillschemeMRU&gt;&lt;key val=&quot;0&quot;/&gt;&lt;elem&gt;&lt;m_nPartnerID val=&quot;536&quot;/&gt;&lt;m_nIndex val=&quot;0&quot;/&gt;&lt;/elem&gt;&lt;key val=&quot;3&quot;/&gt;&lt;elem&gt;&lt;m_nPartnerID val=&quot;536&quot;/&gt;&lt;m_nIndex val=&quot;2&quot;/&gt;&lt;/elem&gt;&lt;key val=&quot;4&quot;/&gt;&lt;elem&gt;&lt;m_nPartnerID val=&quot;536&quot;/&gt;&lt;m_nIndex val=&quot;0&quot;/&gt;&lt;/elem&gt;&lt;/m_mapectfillschemeMRU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633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  <p:tag name="TYPE" val="McK 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heme/theme1.xml><?xml version="1.0" encoding="utf-8"?>
<a:theme xmlns:a="http://schemas.openxmlformats.org/drawingml/2006/main" name="Deutsche Bank_CF_LN9160">
  <a:themeElements>
    <a:clrScheme name="Current">
      <a:dk1>
        <a:srgbClr val="000000"/>
      </a:dk1>
      <a:lt1>
        <a:srgbClr val="FFFFFF"/>
      </a:lt1>
      <a:dk2>
        <a:srgbClr val="000000"/>
      </a:dk2>
      <a:lt2>
        <a:srgbClr val="8296AA"/>
      </a:lt2>
      <a:accent1>
        <a:srgbClr val="193296"/>
      </a:accent1>
      <a:accent2>
        <a:srgbClr val="0092D0"/>
      </a:accent2>
      <a:accent3>
        <a:srgbClr val="961414"/>
      </a:accent3>
      <a:accent4>
        <a:srgbClr val="379B6E"/>
      </a:accent4>
      <a:accent5>
        <a:srgbClr val="FF6600"/>
      </a:accent5>
      <a:accent6>
        <a:srgbClr val="808080"/>
      </a:accent6>
      <a:hlink>
        <a:srgbClr val="961414"/>
      </a:hlink>
      <a:folHlink>
        <a:srgbClr val="379B6E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 algn="ctr">
          <a:solidFill>
            <a:schemeClr val="accent3"/>
          </a:solidFill>
          <a:miter lim="800000"/>
          <a:headEnd/>
          <a:tailEnd/>
        </a:ln>
        <a:effectLst/>
      </a:spPr>
      <a:bodyPr lIns="97740" tIns="48870" rIns="97740" bIns="48870"/>
      <a:lstStyle>
        <a:defPPr>
          <a:defRPr sz="1400">
            <a:latin typeface="+mn-lt"/>
          </a:defRPr>
        </a:defPPr>
      </a:lst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000000"/>
        </a:dk2>
        <a:lt2>
          <a:srgbClr val="8296AA"/>
        </a:lt2>
        <a:accent1>
          <a:srgbClr val="193296"/>
        </a:accent1>
        <a:accent2>
          <a:srgbClr val="0092D0"/>
        </a:accent2>
        <a:accent3>
          <a:srgbClr val="961414"/>
        </a:accent3>
        <a:accent4>
          <a:srgbClr val="379B6E"/>
        </a:accent4>
        <a:accent5>
          <a:srgbClr val="FF6600"/>
        </a:accent5>
        <a:accent6>
          <a:srgbClr val="808080"/>
        </a:accent6>
        <a:hlink>
          <a:srgbClr val="961414"/>
        </a:hlink>
        <a:folHlink>
          <a:srgbClr val="379B6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mail xmlns="B8B25D61-1E3D-4AB5-A5E6-F08535D87094">jo.kiernan@db.com</Email>
    <UserName xmlns="B8B25D61-1E3D-4AB5-A5E6-F08535D87094">Kiernan, Jo</UserName>
    <Team xmlns="B8B25D61-1E3D-4AB5-A5E6-F08535D87094" xsi:nil="true"/>
    <Country xmlns="B8B25D61-1E3D-4AB5-A5E6-F08535D87094">United Kingdom</Country>
    <BusinessLine xmlns="B8B25D61-1E3D-4AB5-A5E6-F08535D87094" xsi:nil="true"/>
    <CorporateDivision xmlns="B8B25D61-1E3D-4AB5-A5E6-F08535D87094">CIB - Global Markets</CorporateDivision>
    <DBDirID xmlns="B8B25D61-1E3D-4AB5-A5E6-F08535D87094">2442025</DBDirID>
    <Department xmlns="B8B25D61-1E3D-4AB5-A5E6-F08535D87094" xsi:nil="true"/>
    <GroupDivision xmlns="B8B25D61-1E3D-4AB5-A5E6-F08535D87094">Corporate and Investment Bank (CIB)</GroupDivision>
    <BusinessDivision xmlns="B8B25D61-1E3D-4AB5-A5E6-F08535D8709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B Base Content Type" ma:contentTypeID="0x010100C777E5E4CC2845A982076CBB472177EA0084EC3842A565054B8662563C4749A2D3" ma:contentTypeVersion="0" ma:contentTypeDescription="DB Base Content Type" ma:contentTypeScope="" ma:versionID="1d47ab25cac456e5104fe63481b8f3a0">
  <xsd:schema xmlns:xsd="http://www.w3.org/2001/XMLSchema" xmlns:xs="http://www.w3.org/2001/XMLSchema" xmlns:p="http://schemas.microsoft.com/office/2006/metadata/properties" xmlns:ns2="B8B25D61-1E3D-4AB5-A5E6-F08535D87094" targetNamespace="http://schemas.microsoft.com/office/2006/metadata/properties" ma:root="true" ma:fieldsID="d7d8dae44e46d0bb052e9b4386f86050" ns2:_="">
    <xsd:import namespace="B8B25D61-1E3D-4AB5-A5E6-F08535D87094"/>
    <xsd:element name="properties">
      <xsd:complexType>
        <xsd:sequence>
          <xsd:element name="documentManagement">
            <xsd:complexType>
              <xsd:all>
                <xsd:element ref="ns2:UserName" minOccurs="0"/>
                <xsd:element ref="ns2:Email" minOccurs="0"/>
                <xsd:element ref="ns2:DBDirID" minOccurs="0"/>
                <xsd:element ref="ns2:BusinessDivision" minOccurs="0"/>
                <xsd:element ref="ns2:BusinessLine" minOccurs="0"/>
                <xsd:element ref="ns2:Department" minOccurs="0"/>
                <xsd:element ref="ns2:Team" minOccurs="0"/>
                <xsd:element ref="ns2:Country" minOccurs="0"/>
                <xsd:element ref="ns2:GroupDivision" minOccurs="0"/>
                <xsd:element ref="ns2:CorporateDivi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B25D61-1E3D-4AB5-A5E6-F08535D87094" elementFormDefault="qualified">
    <xsd:import namespace="http://schemas.microsoft.com/office/2006/documentManagement/types"/>
    <xsd:import namespace="http://schemas.microsoft.com/office/infopath/2007/PartnerControls"/>
    <xsd:element name="UserName" ma:index="8" nillable="true" ma:displayName="UserName" ma:internalName="UserName" ma:readOnly="false">
      <xsd:simpleType>
        <xsd:restriction base="dms:Text"/>
      </xsd:simpleType>
    </xsd:element>
    <xsd:element name="Email" ma:index="9" nillable="true" ma:displayName="Email" ma:internalName="Email" ma:readOnly="false">
      <xsd:simpleType>
        <xsd:restriction base="dms:Text"/>
      </xsd:simpleType>
    </xsd:element>
    <xsd:element name="DBDirID" ma:index="10" nillable="true" ma:displayName="DBDirID" ma:internalName="DBDirID" ma:readOnly="false">
      <xsd:simpleType>
        <xsd:restriction base="dms:Text"/>
      </xsd:simpleType>
    </xsd:element>
    <xsd:element name="BusinessDivision" ma:index="11" nillable="true" ma:displayName="Business Division" ma:internalName="BusinessDivision" ma:readOnly="false">
      <xsd:simpleType>
        <xsd:restriction base="dms:Text"/>
      </xsd:simpleType>
    </xsd:element>
    <xsd:element name="BusinessLine" ma:index="12" nillable="true" ma:displayName="Business Line" ma:internalName="BusinessLine" ma:readOnly="false">
      <xsd:simpleType>
        <xsd:restriction base="dms:Text"/>
      </xsd:simpleType>
    </xsd:element>
    <xsd:element name="Department" ma:index="13" nillable="true" ma:displayName="Department" ma:internalName="Department" ma:readOnly="false">
      <xsd:simpleType>
        <xsd:restriction base="dms:Text"/>
      </xsd:simpleType>
    </xsd:element>
    <xsd:element name="Team" ma:index="14" nillable="true" ma:displayName="Team" ma:internalName="Team" ma:readOnly="false">
      <xsd:simpleType>
        <xsd:restriction base="dms:Text"/>
      </xsd:simpleType>
    </xsd:element>
    <xsd:element name="Country" ma:index="15" nillable="true" ma:displayName="Country" ma:internalName="Country" ma:readOnly="false">
      <xsd:simpleType>
        <xsd:restriction base="dms:Text"/>
      </xsd:simpleType>
    </xsd:element>
    <xsd:element name="GroupDivision" ma:index="16" nillable="true" ma:displayName="Group Division" ma:internalName="GroupDivision" ma:readOnly="false">
      <xsd:simpleType>
        <xsd:restriction base="dms:Text"/>
      </xsd:simpleType>
    </xsd:element>
    <xsd:element name="CorporateDivision" ma:index="17" nillable="true" ma:displayName="Corporate Division" ma:internalName="CorporateDivision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E28C197-176A-4260-A1A6-843DC09D55E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CA789-A29F-4F39-A182-067652264424}">
  <ds:schemaRefs>
    <ds:schemaRef ds:uri="B8B25D61-1E3D-4AB5-A5E6-F08535D87094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7F025E3-455C-432F-8307-4BC84C2993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B25D61-1E3D-4AB5-A5E6-F08535D870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Deutsche Bank_CF_LN9160</Template>
  <TotalTime>323</TotalTime>
  <Words>806</Words>
  <Application>Microsoft Office PowerPoint</Application>
  <PresentationFormat>A4 Paper (210x297 mm)</PresentationFormat>
  <Paragraphs>142</Paragraphs>
  <Slides>11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ＭＳ Ｐゴシック</vt:lpstr>
      <vt:lpstr>Arial</vt:lpstr>
      <vt:lpstr>Consolas</vt:lpstr>
      <vt:lpstr>Deutsche Bank Display</vt:lpstr>
      <vt:lpstr>Deutsche Bank Text</vt:lpstr>
      <vt:lpstr>Wingdings</vt:lpstr>
      <vt:lpstr>Deutsche Bank_CF_LN9160</vt:lpstr>
      <vt:lpstr>think-cell Slide</vt:lpstr>
      <vt:lpstr>BEX.AI</vt:lpstr>
      <vt:lpstr>AI vs ML vs DL</vt:lpstr>
      <vt:lpstr>What kinds of business problems can ML handle?</vt:lpstr>
      <vt:lpstr>Machine learning overview</vt:lpstr>
      <vt:lpstr>ML vs DL</vt:lpstr>
      <vt:lpstr>Traditional ML example: CV Pre-filtering</vt:lpstr>
      <vt:lpstr>Hybrid DL example: Parsing MRZs from IDs</vt:lpstr>
      <vt:lpstr>Well-known DL example: AlphaGo</vt:lpstr>
      <vt:lpstr>Ethics of AI</vt:lpstr>
      <vt:lpstr>BEX.AI course</vt:lpstr>
      <vt:lpstr>Thank you alexandru.constantin@db.com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Anurag Pal</dc:creator>
  <cp:keywords>Public</cp:keywords>
  <cp:lastModifiedBy>Alexandru Constantin</cp:lastModifiedBy>
  <cp:revision>10647</cp:revision>
  <cp:lastPrinted>2013-07-31T07:57:48Z</cp:lastPrinted>
  <dcterms:created xsi:type="dcterms:W3CDTF">2013-02-18T11:04:30Z</dcterms:created>
  <dcterms:modified xsi:type="dcterms:W3CDTF">2018-10-30T15:53:27Z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docid">
    <vt:lpwstr/>
  </property>
  <property fmtid="{D5CDD505-2E9C-101B-9397-08002B2CF9AE}" pid="7" name="Office2010EditCount">
    <vt:lpwstr>1</vt:lpwstr>
  </property>
  <property fmtid="{D5CDD505-2E9C-101B-9397-08002B2CF9AE}" pid="8" name="Office2003EditCount">
    <vt:lpwstr>0</vt:lpwstr>
  </property>
  <property fmtid="{D5CDD505-2E9C-101B-9397-08002B2CF9AE}" pid="9" name="LastEditedOfficeVersion">
    <vt:lpwstr>Office2010</vt:lpwstr>
  </property>
  <property fmtid="{D5CDD505-2E9C-101B-9397-08002B2CF9AE}" pid="10" name="VGCompatibilityCheck Run By">
    <vt:lpwstr>Sahaya Ratheesh V</vt:lpwstr>
  </property>
  <property fmtid="{D5CDD505-2E9C-101B-9397-08002B2CF9AE}" pid="11" name="VGCompatibilityCheck Run On ">
    <vt:lpwstr>2/28/2013 12:12:34 PM</vt:lpwstr>
  </property>
  <property fmtid="{D5CDD505-2E9C-101B-9397-08002B2CF9AE}" pid="12" name="TitusGUID">
    <vt:lpwstr>6655b428-7ebd-42a7-8303-0955b32c64ab</vt:lpwstr>
  </property>
  <property fmtid="{D5CDD505-2E9C-101B-9397-08002B2CF9AE}" pid="13" name="aliashDocumentMarking">
    <vt:lpwstr/>
  </property>
  <property fmtid="{D5CDD505-2E9C-101B-9397-08002B2CF9AE}" pid="14" name="PortedBy">
    <vt:lpwstr>Akash Jain</vt:lpwstr>
  </property>
  <property fmtid="{D5CDD505-2E9C-101B-9397-08002B2CF9AE}" pid="15" name="DatePorted">
    <vt:lpwstr>23/04/2013 17:21:12</vt:lpwstr>
  </property>
  <property fmtid="{D5CDD505-2E9C-101B-9397-08002B2CF9AE}" pid="16" name="Office2010WasSaved">
    <vt:lpwstr>1</vt:lpwstr>
  </property>
  <property fmtid="{D5CDD505-2E9C-101B-9397-08002B2CF9AE}" pid="17" name="ContentTypeId">
    <vt:lpwstr>0x010100C777E5E4CC2845A982076CBB472177EA0084EC3842A565054B8662563C4749A2D3</vt:lpwstr>
  </property>
  <property fmtid="{D5CDD505-2E9C-101B-9397-08002B2CF9AE}" pid="18" name="VGCompatibilityCheck Run On">
    <vt:lpwstr>2/28/2013 12:12:34 PM</vt:lpwstr>
  </property>
  <property fmtid="{D5CDD505-2E9C-101B-9397-08002B2CF9AE}" pid="19" name="db.comClassification">
    <vt:lpwstr>Public</vt:lpwstr>
  </property>
</Properties>
</file>