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bookmarkIdSeed="5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1603" r:id="rId5"/>
    <p:sldId id="1641" r:id="rId6"/>
    <p:sldId id="1635" r:id="rId7"/>
    <p:sldId id="1642" r:id="rId8"/>
    <p:sldId id="1643" r:id="rId9"/>
    <p:sldId id="1644" r:id="rId10"/>
    <p:sldId id="1645" r:id="rId11"/>
    <p:sldId id="1646" r:id="rId12"/>
    <p:sldId id="1647" r:id="rId13"/>
    <p:sldId id="1648" r:id="rId14"/>
    <p:sldId id="1649" r:id="rId15"/>
    <p:sldId id="1650" r:id="rId16"/>
    <p:sldId id="1651" r:id="rId17"/>
    <p:sldId id="1652" r:id="rId18"/>
    <p:sldId id="1653" r:id="rId19"/>
    <p:sldId id="1654" r:id="rId20"/>
    <p:sldId id="1655" r:id="rId21"/>
    <p:sldId id="1656" r:id="rId22"/>
    <p:sldId id="1634" r:id="rId23"/>
  </p:sldIdLst>
  <p:sldSz cx="9906000" cy="6858000" type="A4"/>
  <p:notesSz cx="6858000" cy="9926638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88602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77201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465803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954404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443004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931606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420206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908807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orient="horz" pos="412">
          <p15:clr>
            <a:srgbClr val="A4A3A4"/>
          </p15:clr>
        </p15:guide>
        <p15:guide id="3" pos="676">
          <p15:clr>
            <a:srgbClr val="A4A3A4"/>
          </p15:clr>
        </p15:guide>
        <p15:guide id="4" pos="4884">
          <p15:clr>
            <a:srgbClr val="A4A3A4"/>
          </p15:clr>
        </p15:guide>
        <p15:guide id="5" pos="5943">
          <p15:clr>
            <a:srgbClr val="A4A3A4"/>
          </p15:clr>
        </p15:guide>
        <p15:guide id="6" pos="2666">
          <p15:clr>
            <a:srgbClr val="A4A3A4"/>
          </p15:clr>
        </p15:guide>
        <p15:guide id="7" pos="468">
          <p15:clr>
            <a:srgbClr val="A4A3A4"/>
          </p15:clr>
        </p15:guide>
        <p15:guide id="8" pos="18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  <p15:guide id="3" orient="horz" pos="3121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3135">
          <p15:clr>
            <a:srgbClr val="A4A3A4"/>
          </p15:clr>
        </p15:guide>
        <p15:guide id="6" pos="2143">
          <p15:clr>
            <a:srgbClr val="A4A3A4"/>
          </p15:clr>
        </p15:guide>
        <p15:guide id="7" orient="horz" pos="3127">
          <p15:clr>
            <a:srgbClr val="A4A3A4"/>
          </p15:clr>
        </p15:guide>
        <p15:guide id="8" orient="horz" pos="3134">
          <p15:clr>
            <a:srgbClr val="A4A3A4"/>
          </p15:clr>
        </p15:guide>
        <p15:guide id="9" pos="2161">
          <p15:clr>
            <a:srgbClr val="A4A3A4"/>
          </p15:clr>
        </p15:guide>
        <p15:guide id="10" pos="2160">
          <p15:clr>
            <a:srgbClr val="A4A3A4"/>
          </p15:clr>
        </p15:guide>
        <p15:guide id="11" pos="216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pu K" initials="DK" lastIdx="2" clrIdx="0"/>
  <p:cmAuthor id="1" name="Unniraj P" initials="UP" lastIdx="2" clrIdx="1"/>
  <p:cmAuthor id="2" name="Daniel Georgescu" initials="DG" lastIdx="2" clrIdx="2">
    <p:extLst>
      <p:ext uri="{19B8F6BF-5375-455C-9EA6-DF929625EA0E}">
        <p15:presenceInfo xmlns:p15="http://schemas.microsoft.com/office/powerpoint/2012/main" userId="S-1-5-21-1606980848-1965331169-1417001333-2748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A9387A"/>
    <a:srgbClr val="7790B6"/>
    <a:srgbClr val="609600"/>
    <a:srgbClr val="0098DB"/>
    <a:srgbClr val="002244"/>
    <a:srgbClr val="113557"/>
    <a:srgbClr val="E0E6E6"/>
    <a:srgbClr val="FFD999"/>
    <a:srgbClr val="89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4995" autoAdjust="0"/>
    <p:restoredTop sz="87977" autoAdjust="0"/>
  </p:normalViewPr>
  <p:slideViewPr>
    <p:cSldViewPr snapToGrid="0">
      <p:cViewPr varScale="1">
        <p:scale>
          <a:sx n="74" d="100"/>
          <a:sy n="74" d="100"/>
        </p:scale>
        <p:origin x="1493" y="62"/>
      </p:cViewPr>
      <p:guideLst>
        <p:guide orient="horz" pos="3168"/>
        <p:guide orient="horz" pos="412"/>
        <p:guide pos="676"/>
        <p:guide pos="4884"/>
        <p:guide pos="5943"/>
        <p:guide pos="2666"/>
        <p:guide pos="468"/>
        <p:guide pos="1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8"/>
      </p:cViewPr>
      <p:guideLst>
        <p:guide orient="horz" pos="3128"/>
        <p:guide pos="2142"/>
        <p:guide orient="horz" pos="3121"/>
        <p:guide pos="2141"/>
        <p:guide orient="horz" pos="3135"/>
        <p:guide pos="2143"/>
        <p:guide orient="horz" pos="3127"/>
        <p:guide orient="horz" pos="3134"/>
        <p:guide pos="2161"/>
        <p:guide pos="2160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276225" y="622300"/>
            <a:ext cx="6308725" cy="43688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76262" y="5333990"/>
            <a:ext cx="5911959" cy="135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5844176" y="9540051"/>
            <a:ext cx="544055" cy="1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6388161" y="110778"/>
            <a:ext cx="66" cy="12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125544" indent="-123848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320645" indent="-193404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456368" indent="-134027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580214" indent="-122150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443004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1606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206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8807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mtClean="0"/>
              <a:t>Voi</a:t>
            </a:r>
            <a:r>
              <a:rPr lang="de-DE" baseline="0" smtClean="0"/>
              <a:t> urma track-ul pe care Andrew Ng il urmeaza in cursul gratuit de ML de pe Coursera, cel putin pentru traditional 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smtClean="0"/>
              <a:t>Cei care stiti deja lucrurile astea, nu are rost sa pierdeti timpul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smtClean="0"/>
              <a:t>Eu fac un rezumat a ce e acolo si poate mai adaug chestii din experienta personala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smtClean="0"/>
              <a:t>In continuare sustin ca cea mai buna varianta e sa urmati cursurile pe care vi le-am listat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3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err="1" smtClean="0"/>
              <a:t>Ecuatia</a:t>
            </a:r>
            <a:r>
              <a:rPr lang="en-GB" baseline="0" smtClean="0"/>
              <a:t> </a:t>
            </a:r>
            <a:r>
              <a:rPr lang="en-GB" baseline="0" err="1" smtClean="0"/>
              <a:t>functiei</a:t>
            </a:r>
            <a:r>
              <a:rPr lang="en-GB" baseline="0" smtClean="0"/>
              <a:t> de </a:t>
            </a:r>
            <a:r>
              <a:rPr lang="en-GB" baseline="0" err="1" smtClean="0"/>
              <a:t>gradul</a:t>
            </a:r>
            <a:r>
              <a:rPr lang="en-GB" baseline="0" smtClean="0"/>
              <a:t> 1 (</a:t>
            </a:r>
            <a:r>
              <a:rPr lang="en-GB" baseline="0" err="1" smtClean="0"/>
              <a:t>ax</a:t>
            </a:r>
            <a:r>
              <a:rPr lang="en-GB" baseline="0" smtClean="0"/>
              <a:t> +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Nu </a:t>
            </a:r>
            <a:r>
              <a:rPr lang="en-GB" baseline="0" err="1" smtClean="0"/>
              <a:t>vreau</a:t>
            </a:r>
            <a:r>
              <a:rPr lang="en-GB" baseline="0" smtClean="0"/>
              <a:t> </a:t>
            </a:r>
            <a:r>
              <a:rPr lang="en-GB" baseline="0" err="1" smtClean="0"/>
              <a:t>sa</a:t>
            </a:r>
            <a:r>
              <a:rPr lang="en-GB" baseline="0" smtClean="0"/>
              <a:t> </a:t>
            </a:r>
            <a:r>
              <a:rPr lang="en-GB" baseline="0" err="1" smtClean="0"/>
              <a:t>invatati</a:t>
            </a:r>
            <a:r>
              <a:rPr lang="en-GB" baseline="0" smtClean="0"/>
              <a:t> </a:t>
            </a:r>
            <a:r>
              <a:rPr lang="en-GB" baseline="0" err="1" smtClean="0"/>
              <a:t>pe</a:t>
            </a:r>
            <a:r>
              <a:rPr lang="en-GB" baseline="0" smtClean="0"/>
              <a:t> de </a:t>
            </a:r>
            <a:r>
              <a:rPr lang="en-GB" baseline="0" err="1" smtClean="0"/>
              <a:t>rost</a:t>
            </a:r>
            <a:r>
              <a:rPr lang="en-GB" baseline="0" smtClean="0"/>
              <a:t>, </a:t>
            </a:r>
            <a:r>
              <a:rPr lang="en-GB" baseline="0" err="1" smtClean="0"/>
              <a:t>vreau</a:t>
            </a:r>
            <a:r>
              <a:rPr lang="en-GB" baseline="0" smtClean="0"/>
              <a:t> </a:t>
            </a:r>
            <a:r>
              <a:rPr lang="en-GB" baseline="0" err="1" smtClean="0"/>
              <a:t>sa</a:t>
            </a:r>
            <a:r>
              <a:rPr lang="en-GB" baseline="0" smtClean="0"/>
              <a:t> </a:t>
            </a:r>
            <a:r>
              <a:rPr lang="en-GB" baseline="0" err="1" smtClean="0"/>
              <a:t>aiba</a:t>
            </a:r>
            <a:r>
              <a:rPr lang="en-GB" baseline="0" smtClean="0"/>
              <a:t> </a:t>
            </a:r>
            <a:r>
              <a:rPr lang="en-GB" baseline="0" err="1" smtClean="0"/>
              <a:t>sens</a:t>
            </a:r>
            <a:r>
              <a:rPr lang="en-GB" baseline="0" smtClean="0"/>
              <a:t> </a:t>
            </a:r>
            <a:r>
              <a:rPr lang="en-GB" baseline="0" err="1" smtClean="0"/>
              <a:t>pentru</a:t>
            </a:r>
            <a:r>
              <a:rPr lang="en-GB" baseline="0" smtClean="0"/>
              <a:t> </a:t>
            </a:r>
            <a:r>
              <a:rPr lang="en-GB" baseline="0" err="1" smtClean="0"/>
              <a:t>voi</a:t>
            </a:r>
            <a:r>
              <a:rPr lang="en-GB" baseline="0" smtClean="0"/>
              <a:t> de </a:t>
            </a:r>
            <a:r>
              <a:rPr lang="en-GB" baseline="0" err="1" smtClean="0"/>
              <a:t>ce</a:t>
            </a:r>
            <a:r>
              <a:rPr lang="en-GB" baseline="0" smtClean="0"/>
              <a:t> e </a:t>
            </a:r>
            <a:r>
              <a:rPr lang="en-GB" baseline="0" err="1" smtClean="0"/>
              <a:t>asa</a:t>
            </a:r>
            <a:r>
              <a:rPr lang="en-GB" baseline="0" smtClean="0"/>
              <a:t>, ca nu au </a:t>
            </a:r>
            <a:r>
              <a:rPr lang="en-GB" baseline="0" err="1" smtClean="0"/>
              <a:t>fost</a:t>
            </a:r>
            <a:r>
              <a:rPr lang="en-GB" baseline="0" smtClean="0"/>
              <a:t> </a:t>
            </a:r>
            <a:r>
              <a:rPr lang="en-GB" baseline="0" err="1" smtClean="0"/>
              <a:t>scoase</a:t>
            </a:r>
            <a:r>
              <a:rPr lang="en-GB" baseline="0" smtClean="0"/>
              <a:t> din </a:t>
            </a:r>
            <a:r>
              <a:rPr lang="en-GB" baseline="0" err="1" smtClean="0"/>
              <a:t>joben</a:t>
            </a:r>
            <a:r>
              <a:rPr lang="en-GB" baseline="0" smtClean="0"/>
              <a:t> </a:t>
            </a:r>
            <a:r>
              <a:rPr lang="en-GB" baseline="0" err="1" smtClean="0"/>
              <a:t>lucrurile</a:t>
            </a:r>
            <a:r>
              <a:rPr lang="en-GB" baseline="0" smtClean="0"/>
              <a:t> </a:t>
            </a:r>
            <a:r>
              <a:rPr lang="en-GB" baseline="0" err="1" smtClean="0"/>
              <a:t>astea</a:t>
            </a:r>
            <a:endParaRPr lang="en-GB" baseline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err="1" smtClean="0"/>
              <a:t>Parametrii</a:t>
            </a:r>
            <a:r>
              <a:rPr lang="en-GB" baseline="0" smtClean="0"/>
              <a:t> </a:t>
            </a:r>
            <a:r>
              <a:rPr lang="en-GB" baseline="0" err="1" smtClean="0"/>
              <a:t>sunt</a:t>
            </a:r>
            <a:r>
              <a:rPr lang="en-GB" baseline="0" smtClean="0"/>
              <a:t> </a:t>
            </a:r>
            <a:r>
              <a:rPr lang="en-GB" baseline="0" err="1" smtClean="0"/>
              <a:t>cei</a:t>
            </a:r>
            <a:r>
              <a:rPr lang="en-GB" baseline="0" smtClean="0"/>
              <a:t> care </a:t>
            </a:r>
            <a:r>
              <a:rPr lang="en-GB" baseline="0" err="1" smtClean="0"/>
              <a:t>trebuie</a:t>
            </a:r>
            <a:r>
              <a:rPr lang="en-GB" baseline="0" smtClean="0"/>
              <a:t> </a:t>
            </a:r>
            <a:r>
              <a:rPr lang="en-GB" baseline="0" err="1" smtClean="0"/>
              <a:t>ajustati</a:t>
            </a:r>
            <a:r>
              <a:rPr lang="en-GB" baseline="0" smtClean="0"/>
              <a:t> </a:t>
            </a:r>
            <a:r>
              <a:rPr lang="en-GB" baseline="0" err="1" smtClean="0"/>
              <a:t>prin</a:t>
            </a:r>
            <a:r>
              <a:rPr lang="en-GB" baseline="0" smtClean="0"/>
              <a:t> </a:t>
            </a:r>
            <a:r>
              <a:rPr lang="en-GB" baseline="0" err="1" smtClean="0"/>
              <a:t>invatare</a:t>
            </a:r>
            <a:endParaRPr lang="en-GB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6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J </a:t>
            </a:r>
            <a:r>
              <a:rPr lang="en-GB" baseline="0" dirty="0" err="1" smtClean="0"/>
              <a:t>este</a:t>
            </a:r>
            <a:r>
              <a:rPr lang="en-GB" baseline="0" dirty="0" smtClean="0"/>
              <a:t> cost function, </a:t>
            </a:r>
            <a:r>
              <a:rPr lang="en-GB" baseline="0" dirty="0" err="1" smtClean="0"/>
              <a:t>scopul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o </a:t>
            </a:r>
            <a:r>
              <a:rPr lang="en-GB" baseline="0" dirty="0" err="1" smtClean="0"/>
              <a:t>minimizam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Va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amintiti</a:t>
            </a:r>
            <a:r>
              <a:rPr lang="en-GB" baseline="0" dirty="0" smtClean="0"/>
              <a:t> ca m = </a:t>
            </a:r>
            <a:r>
              <a:rPr lang="en-GB" baseline="0" dirty="0" err="1" smtClean="0"/>
              <a:t>nr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exemple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De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1/2m: </a:t>
            </a:r>
            <a:r>
              <a:rPr lang="en-GB" baseline="0" dirty="0" err="1" smtClean="0"/>
              <a:t>doar</a:t>
            </a:r>
            <a:r>
              <a:rPr lang="en-GB" baseline="0" dirty="0" smtClean="0"/>
              <a:t> ca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simplifice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partea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matematica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functioneaza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fara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De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squared difference: ca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fie un </a:t>
            </a:r>
            <a:r>
              <a:rPr lang="en-GB" baseline="0" dirty="0" err="1" smtClean="0"/>
              <a:t>numar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pozitiv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mereu</a:t>
            </a:r>
            <a:r>
              <a:rPr lang="en-GB" baseline="0" dirty="0" smtClean="0"/>
              <a:t>, cu cat 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mic cu </a:t>
            </a:r>
            <a:r>
              <a:rPr lang="en-GB" baseline="0" dirty="0" err="1" smtClean="0"/>
              <a:t>atat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bine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Facem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suma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diferentele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valoare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vrem</a:t>
            </a:r>
            <a:r>
              <a:rPr lang="en-GB" baseline="0" dirty="0" smtClean="0"/>
              <a:t> ca </a:t>
            </a:r>
            <a:r>
              <a:rPr lang="en-GB" baseline="0" dirty="0" err="1" smtClean="0"/>
              <a:t>suma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fie cat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mica, EXPLICA CU DESEN </a:t>
            </a:r>
            <a:r>
              <a:rPr lang="en-GB" baseline="0" dirty="0" err="1" smtClean="0"/>
              <a:t>intuitia</a:t>
            </a:r>
            <a:r>
              <a:rPr lang="en-GB" baseline="0" dirty="0" smtClean="0"/>
              <a:t> cu </a:t>
            </a:r>
            <a:r>
              <a:rPr lang="en-GB" baseline="0" dirty="0" err="1" smtClean="0"/>
              <a:t>fiecare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valoare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anume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aduna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8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Intr</a:t>
            </a:r>
            <a:r>
              <a:rPr lang="en-GB" baseline="0" dirty="0" smtClean="0"/>
              <a:t>-o </a:t>
            </a:r>
            <a:r>
              <a:rPr lang="en-GB" baseline="0" dirty="0" err="1" smtClean="0"/>
              <a:t>lume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ideala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arata</a:t>
            </a:r>
            <a:r>
              <a:rPr lang="en-GB" baseline="0" dirty="0" smtClean="0"/>
              <a:t> spatial de </a:t>
            </a:r>
            <a:r>
              <a:rPr lang="en-GB" baseline="0" dirty="0" err="1" smtClean="0"/>
              <a:t>cautare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pentru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parametri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In </a:t>
            </a:r>
            <a:r>
              <a:rPr lang="en-GB" baseline="0" dirty="0" err="1" smtClean="0"/>
              <a:t>realitate</a:t>
            </a:r>
            <a:r>
              <a:rPr lang="en-GB" baseline="0" dirty="0" smtClean="0"/>
              <a:t> nu </a:t>
            </a:r>
            <a:r>
              <a:rPr lang="en-GB" baseline="0" dirty="0" err="1" smtClean="0"/>
              <a:t>va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frumos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va</a:t>
            </a:r>
            <a:r>
              <a:rPr lang="en-GB" baseline="0" dirty="0" smtClean="0"/>
              <a:t> fi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neregulat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Iarasi</a:t>
            </a:r>
            <a:r>
              <a:rPr lang="en-GB" baseline="0" dirty="0" smtClean="0"/>
              <a:t>, in </a:t>
            </a:r>
            <a:r>
              <a:rPr lang="en-GB" baseline="0" dirty="0" err="1" smtClean="0"/>
              <a:t>realitate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vor</a:t>
            </a:r>
            <a:r>
              <a:rPr lang="en-GB" baseline="0" dirty="0" smtClean="0"/>
              <a:t> fi </a:t>
            </a:r>
            <a:r>
              <a:rPr lang="en-GB" baseline="0" dirty="0" err="1" smtClean="0"/>
              <a:t>mult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multi </a:t>
            </a:r>
            <a:r>
              <a:rPr lang="en-GB" baseline="0" dirty="0" err="1" smtClean="0"/>
              <a:t>parametri</a:t>
            </a:r>
            <a:r>
              <a:rPr lang="en-GB" baseline="0" dirty="0" smtClean="0"/>
              <a:t>, nu </a:t>
            </a:r>
            <a:r>
              <a:rPr lang="en-GB" baseline="0" dirty="0" err="1" smtClean="0"/>
              <a:t>doar</a:t>
            </a:r>
            <a:r>
              <a:rPr lang="en-GB" baseline="0" dirty="0" smtClean="0"/>
              <a:t> theta01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Iarasi</a:t>
            </a:r>
            <a:r>
              <a:rPr lang="en-GB" baseline="0" dirty="0" smtClean="0"/>
              <a:t>, in </a:t>
            </a:r>
            <a:r>
              <a:rPr lang="en-GB" baseline="0" dirty="0" err="1" smtClean="0"/>
              <a:t>realitate</a:t>
            </a:r>
            <a:r>
              <a:rPr lang="en-GB" baseline="0" dirty="0" smtClean="0"/>
              <a:t> nu </a:t>
            </a:r>
            <a:r>
              <a:rPr lang="en-GB" baseline="0" dirty="0" err="1" smtClean="0"/>
              <a:t>vom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sti</a:t>
            </a:r>
            <a:r>
              <a:rPr lang="en-GB" baseline="0" dirty="0" smtClean="0"/>
              <a:t> </a:t>
            </a:r>
            <a:r>
              <a:rPr lang="en-GB" baseline="0" dirty="0" smtClean="0"/>
              <a:t>cum </a:t>
            </a:r>
            <a:r>
              <a:rPr lang="en-GB" baseline="0" dirty="0" err="1" smtClean="0"/>
              <a:t>arata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acest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spatiu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cautare</a:t>
            </a:r>
            <a:r>
              <a:rPr lang="en-GB" baseline="0" dirty="0" smtClean="0"/>
              <a:t>, ca o </a:t>
            </a:r>
            <a:r>
              <a:rPr lang="en-GB" baseline="0" dirty="0" err="1" smtClean="0"/>
              <a:t>harta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dintr</a:t>
            </a:r>
            <a:r>
              <a:rPr lang="en-GB" baseline="0" dirty="0" smtClean="0"/>
              <a:t>-un </a:t>
            </a:r>
            <a:r>
              <a:rPr lang="en-GB" baseline="0" dirty="0" err="1" smtClean="0"/>
              <a:t>joc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strategie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Vom</a:t>
            </a:r>
            <a:r>
              <a:rPr lang="en-GB" baseline="0" dirty="0" smtClean="0"/>
              <a:t> fi </a:t>
            </a:r>
            <a:r>
              <a:rPr lang="en-GB" baseline="0" dirty="0" err="1" smtClean="0"/>
              <a:t>pozitionati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undeva</a:t>
            </a:r>
            <a:r>
              <a:rPr lang="en-GB" baseline="0" dirty="0" smtClean="0"/>
              <a:t> random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trebuie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stim cum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ajustam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parametrii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astfel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incat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mergem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directia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potrivita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Vizual</a:t>
            </a:r>
            <a:r>
              <a:rPr lang="en-GB" baseline="0" dirty="0" smtClean="0"/>
              <a:t> pare </a:t>
            </a:r>
            <a:r>
              <a:rPr lang="en-GB" baseline="0" dirty="0" err="1" smtClean="0"/>
              <a:t>intuitiv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dar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realitate</a:t>
            </a:r>
            <a:r>
              <a:rPr lang="en-GB" baseline="0" dirty="0" smtClean="0"/>
              <a:t> nu e </a:t>
            </a:r>
            <a:r>
              <a:rPr lang="en-GB" baseline="0" dirty="0" err="1" smtClean="0"/>
              <a:t>asa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usor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Plecam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dintr</a:t>
            </a:r>
            <a:r>
              <a:rPr lang="en-GB" baseline="0" dirty="0" smtClean="0"/>
              <a:t>-un </a:t>
            </a:r>
            <a:r>
              <a:rPr lang="en-GB" baseline="0" dirty="0" err="1" smtClean="0"/>
              <a:t>punct</a:t>
            </a:r>
            <a:r>
              <a:rPr lang="en-GB" baseline="0" dirty="0" smtClean="0"/>
              <a:t> random (</a:t>
            </a:r>
            <a:r>
              <a:rPr lang="en-GB" baseline="0" dirty="0" err="1" smtClean="0"/>
              <a:t>initializam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parametrii</a:t>
            </a:r>
            <a:r>
              <a:rPr lang="en-GB" baseline="0" dirty="0" smtClean="0"/>
              <a:t> cu o </a:t>
            </a:r>
            <a:r>
              <a:rPr lang="en-GB" baseline="0" dirty="0" err="1" smtClean="0"/>
              <a:t>anumita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valoare</a:t>
            </a:r>
            <a:r>
              <a:rPr lang="en-GB" baseline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Ce ne </a:t>
            </a:r>
            <a:r>
              <a:rPr lang="en-GB" baseline="0" dirty="0" err="1" smtClean="0"/>
              <a:t>dorim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coboram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modificat</a:t>
            </a:r>
            <a:r>
              <a:rPr lang="en-GB" baseline="0" dirty="0" smtClean="0"/>
              <a:t> theta01 </a:t>
            </a:r>
            <a:r>
              <a:rPr lang="en-GB" baseline="0" dirty="0" err="1" smtClean="0"/>
              <a:t>astfel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incat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functia</a:t>
            </a:r>
            <a:r>
              <a:rPr lang="en-GB" baseline="0" dirty="0" smtClean="0"/>
              <a:t> de cost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fie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Alfa =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Mare </a:t>
            </a:r>
            <a:r>
              <a:rPr lang="en-GB" baseline="0" dirty="0" err="1" smtClean="0"/>
              <a:t>atentie</a:t>
            </a:r>
            <a:r>
              <a:rPr lang="en-GB" baseline="0" dirty="0" smtClean="0"/>
              <a:t> ca </a:t>
            </a:r>
            <a:r>
              <a:rPr lang="en-GB" baseline="0" dirty="0" err="1" smtClean="0"/>
              <a:t>exista</a:t>
            </a:r>
            <a:r>
              <a:rPr lang="en-GB" baseline="0" dirty="0" smtClean="0"/>
              <a:t> local optima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singur</a:t>
            </a:r>
            <a:r>
              <a:rPr lang="en-GB" baseline="0" dirty="0" smtClean="0"/>
              <a:t> global optima, e f </a:t>
            </a:r>
            <a:r>
              <a:rPr lang="en-GB" baseline="0" dirty="0" err="1" smtClean="0"/>
              <a:t>posibil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ramanem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blocati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intr</a:t>
            </a:r>
            <a:r>
              <a:rPr lang="en-GB" baseline="0" dirty="0" smtClean="0"/>
              <a:t>-un local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10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Simplificam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eliminam</a:t>
            </a:r>
            <a:r>
              <a:rPr lang="en-GB" baseline="0" dirty="0" smtClean="0"/>
              <a:t> theta0, plot-</a:t>
            </a:r>
            <a:r>
              <a:rPr lang="en-GB" baseline="0" dirty="0" err="1" smtClean="0"/>
              <a:t>ul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devine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bidimensional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acum</a:t>
            </a:r>
            <a:r>
              <a:rPr lang="en-GB" baseline="0" dirty="0" smtClean="0"/>
              <a:t> ne </a:t>
            </a:r>
            <a:r>
              <a:rPr lang="en-GB" baseline="0" dirty="0" err="1" smtClean="0"/>
              <a:t>plimbam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o </a:t>
            </a:r>
            <a:r>
              <a:rPr lang="en-GB" baseline="0" dirty="0" err="1" smtClean="0"/>
              <a:t>linie</a:t>
            </a:r>
            <a:r>
              <a:rPr lang="en-GB" baseline="0" dirty="0" smtClean="0"/>
              <a:t>, nu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un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Sa </a:t>
            </a:r>
            <a:r>
              <a:rPr lang="en-GB" baseline="0" dirty="0" err="1" smtClean="0"/>
              <a:t>zicem</a:t>
            </a:r>
            <a:r>
              <a:rPr lang="en-GB" baseline="0" dirty="0" smtClean="0"/>
              <a:t> ca </a:t>
            </a:r>
            <a:r>
              <a:rPr lang="en-GB" baseline="0" dirty="0" err="1" smtClean="0"/>
              <a:t>initializam</a:t>
            </a:r>
            <a:r>
              <a:rPr lang="en-GB" baseline="0" dirty="0" smtClean="0"/>
              <a:t> theta la </a:t>
            </a:r>
            <a:r>
              <a:rPr lang="en-GB" baseline="0" dirty="0" err="1" smtClean="0"/>
              <a:t>valoarea</a:t>
            </a:r>
            <a:r>
              <a:rPr lang="en-GB" baseline="0" dirty="0" smtClean="0"/>
              <a:t> 2 (</a:t>
            </a:r>
            <a:r>
              <a:rPr lang="en-GB" baseline="0" dirty="0" err="1" smtClean="0"/>
              <a:t>scopul</a:t>
            </a:r>
            <a:r>
              <a:rPr lang="en-GB" baseline="0" dirty="0" smtClean="0"/>
              <a:t> e ca in final </a:t>
            </a:r>
            <a:r>
              <a:rPr lang="en-GB" baseline="0" dirty="0" err="1" smtClean="0"/>
              <a:t>ea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ajunga</a:t>
            </a:r>
            <a:r>
              <a:rPr lang="en-GB" baseline="0" dirty="0" smtClean="0"/>
              <a:t> la 1), </a:t>
            </a:r>
            <a:r>
              <a:rPr lang="en-GB" baseline="0" dirty="0" err="1" smtClean="0"/>
              <a:t>dar</a:t>
            </a:r>
            <a:r>
              <a:rPr lang="en-GB" baseline="0" dirty="0" smtClean="0"/>
              <a:t> nu </a:t>
            </a:r>
            <a:r>
              <a:rPr lang="en-GB" baseline="0" dirty="0" err="1" smtClean="0"/>
              <a:t>avem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unde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stim </a:t>
            </a:r>
            <a:r>
              <a:rPr lang="en-GB" baseline="0" dirty="0" err="1" smtClean="0"/>
              <a:t>atunci</a:t>
            </a:r>
            <a:r>
              <a:rPr lang="en-GB" baseline="0" dirty="0" smtClean="0"/>
              <a:t> ca 1 e </a:t>
            </a:r>
            <a:r>
              <a:rPr lang="en-GB" baseline="0" dirty="0" err="1" smtClean="0"/>
              <a:t>valoarea</a:t>
            </a:r>
            <a:r>
              <a:rPr lang="en-GB" baseline="0" dirty="0" smtClean="0"/>
              <a:t> minima, </a:t>
            </a:r>
            <a:r>
              <a:rPr lang="en-GB" baseline="0" dirty="0" err="1" smtClean="0"/>
              <a:t>pentru</a:t>
            </a:r>
            <a:r>
              <a:rPr lang="en-GB" baseline="0" dirty="0" smtClean="0"/>
              <a:t> ca nu stim cum </a:t>
            </a:r>
            <a:r>
              <a:rPr lang="en-GB" baseline="0" dirty="0" err="1" smtClean="0"/>
              <a:t>arata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acest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grafic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Matematic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asta</a:t>
            </a:r>
            <a:r>
              <a:rPr lang="en-GB" baseline="0" dirty="0" smtClean="0"/>
              <a:t> nu </a:t>
            </a:r>
            <a:r>
              <a:rPr lang="en-GB" baseline="0" dirty="0" err="1" smtClean="0"/>
              <a:t>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fi o </a:t>
            </a:r>
            <a:r>
              <a:rPr lang="en-GB" baseline="0" dirty="0" err="1" smtClean="0"/>
              <a:t>derivata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partiala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trebuie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notata</a:t>
            </a:r>
            <a:r>
              <a:rPr lang="en-GB" baseline="0" dirty="0" smtClean="0"/>
              <a:t> cu d normal, </a:t>
            </a:r>
            <a:r>
              <a:rPr lang="en-GB" baseline="0" dirty="0" err="1" smtClean="0"/>
              <a:t>dar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ignoram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acest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lucru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Derivata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pozitiva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pentru</a:t>
            </a:r>
            <a:r>
              <a:rPr lang="en-GB" baseline="0" dirty="0" smtClean="0"/>
              <a:t> o </a:t>
            </a:r>
            <a:r>
              <a:rPr lang="en-GB" baseline="0" dirty="0" err="1" smtClean="0"/>
              <a:t>tangenta</a:t>
            </a:r>
            <a:r>
              <a:rPr lang="en-GB" baseline="0" dirty="0" smtClean="0"/>
              <a:t> care </a:t>
            </a:r>
            <a:r>
              <a:rPr lang="en-GB" baseline="0" dirty="0" err="1" smtClean="0"/>
              <a:t>urca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deci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scadea</a:t>
            </a:r>
            <a:r>
              <a:rPr lang="en-GB" baseline="0" dirty="0" smtClean="0"/>
              <a:t> theta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Cu cat </a:t>
            </a:r>
            <a:r>
              <a:rPr lang="en-GB" baseline="0" dirty="0" err="1" smtClean="0"/>
              <a:t>panta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mare, cu </a:t>
            </a:r>
            <a:r>
              <a:rPr lang="en-GB" baseline="0" dirty="0" err="1" smtClean="0"/>
              <a:t>atat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derivata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val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absoluta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mare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EXPLICA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intampla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functie</a:t>
            </a:r>
            <a:r>
              <a:rPr lang="en-GB" baseline="0" dirty="0" smtClean="0"/>
              <a:t> de cat e alpha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Faptul</a:t>
            </a:r>
            <a:r>
              <a:rPr lang="en-GB" baseline="0" dirty="0" smtClean="0"/>
              <a:t> ca </a:t>
            </a:r>
            <a:r>
              <a:rPr lang="en-GB" baseline="0" dirty="0" err="1" smtClean="0"/>
              <a:t>folosim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derivata</a:t>
            </a:r>
            <a:r>
              <a:rPr lang="en-GB" baseline="0" dirty="0" smtClean="0"/>
              <a:t> </a:t>
            </a:r>
            <a:r>
              <a:rPr lang="en-GB" baseline="0" dirty="0" smtClean="0"/>
              <a:t>ne </a:t>
            </a:r>
            <a:r>
              <a:rPr lang="en-GB" baseline="0" dirty="0" err="1" smtClean="0"/>
              <a:t>ajuta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facem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pasi</a:t>
            </a:r>
            <a:r>
              <a:rPr lang="en-GB" baseline="0" dirty="0" smtClean="0"/>
              <a:t> din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mici</a:t>
            </a:r>
            <a:r>
              <a:rPr lang="en-GB" baseline="0" dirty="0" smtClean="0"/>
              <a:t> cu cat ne </a:t>
            </a:r>
            <a:r>
              <a:rPr lang="en-GB" baseline="0" dirty="0" err="1" smtClean="0"/>
              <a:t>apropiem</a:t>
            </a:r>
            <a:r>
              <a:rPr lang="en-GB" baseline="0" dirty="0" smtClean="0"/>
              <a:t> de minim, nu e </a:t>
            </a:r>
            <a:r>
              <a:rPr lang="en-GB" baseline="0" dirty="0" err="1" smtClean="0"/>
              <a:t>nevoie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micsoram</a:t>
            </a:r>
            <a:r>
              <a:rPr lang="en-GB" baseline="0" dirty="0" smtClean="0"/>
              <a:t> alpha in </a:t>
            </a:r>
            <a:r>
              <a:rPr lang="en-GB" baseline="0" dirty="0" err="1" smtClean="0"/>
              <a:t>timp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8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Intreaba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rand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fiecare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roaga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cineva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spuna</a:t>
            </a:r>
            <a:r>
              <a:rPr lang="en-GB" baseline="0" dirty="0" smtClean="0"/>
              <a:t> cu </a:t>
            </a:r>
            <a:r>
              <a:rPr lang="en-GB" baseline="0" dirty="0" err="1" smtClean="0"/>
              <a:t>cuvintele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lui</a:t>
            </a:r>
            <a:r>
              <a:rPr lang="en-GB" baseline="0" dirty="0" smtClean="0"/>
              <a:t>/</a:t>
            </a:r>
            <a:r>
              <a:rPr lang="en-GB" baseline="0" dirty="0" err="1" smtClean="0"/>
              <a:t>ei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intampla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Explicatie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pt</a:t>
            </a:r>
            <a:r>
              <a:rPr lang="en-GB" baseline="0" dirty="0" smtClean="0"/>
              <a:t> a </a:t>
            </a:r>
            <a:r>
              <a:rPr lang="en-GB" baseline="0" dirty="0" err="1" smtClean="0"/>
              <a:t>doua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chestie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daca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scoatem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derivata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lui</a:t>
            </a:r>
            <a:r>
              <a:rPr lang="en-GB" baseline="0" dirty="0" smtClean="0"/>
              <a:t> J </a:t>
            </a:r>
            <a:r>
              <a:rPr lang="en-GB" baseline="0" dirty="0" err="1" smtClean="0"/>
              <a:t>pentru</a:t>
            </a:r>
            <a:r>
              <a:rPr lang="en-GB" baseline="0" dirty="0" smtClean="0"/>
              <a:t> theta 01 </a:t>
            </a:r>
            <a:r>
              <a:rPr lang="en-GB" baseline="0" dirty="0" err="1" smtClean="0"/>
              <a:t>obtinem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acolo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vezi</a:t>
            </a:r>
            <a:r>
              <a:rPr lang="en-GB" baseline="0" dirty="0" smtClean="0"/>
              <a:t> slide anterior </a:t>
            </a:r>
            <a:r>
              <a:rPr lang="en-GB" baseline="0" dirty="0" smtClean="0"/>
              <a:t>(</a:t>
            </a:r>
            <a:r>
              <a:rPr lang="en-GB" baseline="0" dirty="0" err="1" smtClean="0"/>
              <a:t>aici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explica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s-a pus 1/2m </a:t>
            </a:r>
            <a:r>
              <a:rPr lang="en-GB" baseline="0" dirty="0" err="1" smtClean="0"/>
              <a:t>inainte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pt</a:t>
            </a:r>
            <a:r>
              <a:rPr lang="en-GB" baseline="0" dirty="0" smtClean="0"/>
              <a:t> ca </a:t>
            </a:r>
            <a:r>
              <a:rPr lang="en-GB" baseline="0" dirty="0" err="1" smtClean="0"/>
              <a:t>altfel</a:t>
            </a:r>
            <a:r>
              <a:rPr lang="en-GB" baseline="0" dirty="0" smtClean="0"/>
              <a:t> nu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dadea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frumos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3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err="1" smtClean="0"/>
              <a:t>Functia</a:t>
            </a:r>
            <a:r>
              <a:rPr lang="en-GB" baseline="0" dirty="0" smtClean="0"/>
              <a:t> hypothesis </a:t>
            </a:r>
            <a:r>
              <a:rPr lang="en-GB" baseline="0" dirty="0" err="1" smtClean="0"/>
              <a:t>ramane</a:t>
            </a:r>
            <a:r>
              <a:rPr lang="en-GB" baseline="0" dirty="0" smtClean="0"/>
              <a:t> la </a:t>
            </a:r>
            <a:r>
              <a:rPr lang="en-GB" baseline="0" dirty="0" err="1" smtClean="0"/>
              <a:t>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doar</a:t>
            </a:r>
            <a:r>
              <a:rPr lang="en-GB" baseline="0" dirty="0" smtClean="0"/>
              <a:t> ca are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multi parametric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err="1" smtClean="0"/>
              <a:t>Explica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theta transposed x (X e vertical de la x0...</a:t>
            </a:r>
            <a:r>
              <a:rPr lang="en-GB" baseline="0" dirty="0" err="1" smtClean="0"/>
              <a:t>xn</a:t>
            </a:r>
            <a:r>
              <a:rPr lang="en-GB" baseline="0" dirty="0" smtClean="0"/>
              <a:t>, theta la </a:t>
            </a:r>
            <a:r>
              <a:rPr lang="en-GB" baseline="0" dirty="0" err="1" smtClean="0"/>
              <a:t>fel</a:t>
            </a:r>
            <a:r>
              <a:rPr lang="en-GB" baseline="0" dirty="0" smtClean="0"/>
              <a:t>), </a:t>
            </a:r>
            <a:r>
              <a:rPr lang="en-GB" baseline="0" dirty="0" err="1" smtClean="0"/>
              <a:t>daca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facem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theta </a:t>
            </a:r>
            <a:r>
              <a:rPr lang="en-GB" baseline="0" dirty="0" err="1" smtClean="0"/>
              <a:t>orizontal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inmultim</a:t>
            </a:r>
            <a:r>
              <a:rPr lang="en-GB" baseline="0" dirty="0" smtClean="0"/>
              <a:t> cu X, </a:t>
            </a:r>
            <a:r>
              <a:rPr lang="en-GB" baseline="0" dirty="0" err="1" smtClean="0"/>
              <a:t>iese</a:t>
            </a:r>
            <a:r>
              <a:rPr lang="en-GB" baseline="0" dirty="0" smtClean="0"/>
              <a:t> fix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31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E doar o generalizare a ecuatiilor celor 2 de acum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71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Feature scaling: daca valorile feature-urilor nu sunt pe aceeasi scara de marime, features mai mari vor influenta mai mult (gradient descent va fi mult mai lent)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Tuning the learning rate: plot-uim J in timp ce antrenam modelul si ne asteptam ca J sa scada la fiecare pas, daca nu e asa, atunci poate fi o problema cu alfa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Polynomial features: linear regression e limitat la, well, liniaritate, dar putem sa incercam sa ocolim asta “fabricand” features polinomiale (NU AM INTALNIT IN PRACTICA, dar e bine de stiut)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In practica, linear regression e folosit dar pentru probleme liniare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130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err="1" smtClean="0"/>
              <a:t>Pentru</a:t>
            </a:r>
            <a:r>
              <a:rPr lang="en-US" noProof="0" smtClean="0"/>
              <a:t> </a:t>
            </a:r>
            <a:r>
              <a:rPr lang="en-US" noProof="0" err="1" smtClean="0"/>
              <a:t>inscrieri</a:t>
            </a:r>
            <a:r>
              <a:rPr lang="en-US" noProof="0" smtClean="0"/>
              <a:t> la </a:t>
            </a:r>
            <a:r>
              <a:rPr lang="en-US" noProof="0" err="1" smtClean="0"/>
              <a:t>sesiuni</a:t>
            </a:r>
            <a:r>
              <a:rPr lang="en-US" noProof="0" smtClean="0"/>
              <a:t> </a:t>
            </a:r>
            <a:r>
              <a:rPr lang="en-US" noProof="0" err="1" smtClean="0"/>
              <a:t>viitoare</a:t>
            </a:r>
            <a:r>
              <a:rPr lang="en-US" baseline="0" noProof="0" smtClean="0"/>
              <a:t> </a:t>
            </a:r>
            <a:r>
              <a:rPr lang="en-US" baseline="0" noProof="0" err="1" smtClean="0"/>
              <a:t>contactati</a:t>
            </a:r>
            <a:r>
              <a:rPr lang="en-US" baseline="0" noProof="0" smtClean="0"/>
              <a:t>-ma </a:t>
            </a:r>
            <a:r>
              <a:rPr lang="en-US" baseline="0" noProof="0" err="1" smtClean="0"/>
              <a:t>pe</a:t>
            </a:r>
            <a:r>
              <a:rPr lang="en-US" baseline="0" noProof="0" smtClean="0"/>
              <a:t> mail (la </a:t>
            </a:r>
            <a:r>
              <a:rPr lang="en-US" baseline="0" noProof="0" err="1" smtClean="0"/>
              <a:t>fel</a:t>
            </a:r>
            <a:r>
              <a:rPr lang="en-US" baseline="0" noProof="0" smtClean="0"/>
              <a:t> </a:t>
            </a:r>
            <a:r>
              <a:rPr lang="en-US" baseline="0" noProof="0" err="1" smtClean="0"/>
              <a:t>va</a:t>
            </a:r>
            <a:r>
              <a:rPr lang="en-US" baseline="0" noProof="0" smtClean="0"/>
              <a:t> rog </a:t>
            </a:r>
            <a:r>
              <a:rPr lang="en-US" baseline="0" noProof="0" err="1" smtClean="0"/>
              <a:t>sa</a:t>
            </a:r>
            <a:r>
              <a:rPr lang="en-US" baseline="0" noProof="0" smtClean="0"/>
              <a:t> </a:t>
            </a:r>
            <a:r>
              <a:rPr lang="en-US" baseline="0" noProof="0" err="1" smtClean="0"/>
              <a:t>transmiteti</a:t>
            </a:r>
            <a:r>
              <a:rPr lang="en-US" baseline="0" noProof="0" smtClean="0"/>
              <a:t> </a:t>
            </a:r>
            <a:r>
              <a:rPr lang="en-US" baseline="0" noProof="0" err="1" smtClean="0"/>
              <a:t>si</a:t>
            </a:r>
            <a:r>
              <a:rPr lang="en-US" baseline="0" noProof="0" smtClean="0"/>
              <a:t> </a:t>
            </a:r>
            <a:r>
              <a:rPr lang="en-US" baseline="0" noProof="0" err="1" smtClean="0"/>
              <a:t>altora</a:t>
            </a:r>
            <a:r>
              <a:rPr lang="en-US" baseline="0" noProof="0" smtClean="0"/>
              <a:t>, </a:t>
            </a:r>
            <a:r>
              <a:rPr lang="en-US" baseline="0" noProof="0" err="1" smtClean="0"/>
              <a:t>daca</a:t>
            </a:r>
            <a:r>
              <a:rPr lang="en-US" baseline="0" noProof="0" smtClean="0"/>
              <a:t> </a:t>
            </a:r>
            <a:r>
              <a:rPr lang="en-US" baseline="0" noProof="0" err="1" smtClean="0"/>
              <a:t>va</a:t>
            </a:r>
            <a:r>
              <a:rPr lang="en-US" baseline="0" noProof="0" smtClean="0"/>
              <a:t> spun ca </a:t>
            </a:r>
            <a:r>
              <a:rPr lang="en-US" baseline="0" noProof="0" err="1" smtClean="0"/>
              <a:t>sunt</a:t>
            </a:r>
            <a:r>
              <a:rPr lang="en-US" baseline="0" noProof="0" smtClean="0"/>
              <a:t> </a:t>
            </a:r>
            <a:r>
              <a:rPr lang="en-US" baseline="0" noProof="0" err="1" smtClean="0"/>
              <a:t>interesati</a:t>
            </a:r>
            <a:r>
              <a:rPr lang="en-US" baseline="0" noProof="0" smtClean="0"/>
              <a:t>)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7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34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Regresie</a:t>
            </a:r>
            <a:r>
              <a:rPr lang="en-GB" baseline="0" dirty="0" smtClean="0"/>
              <a:t> vs </a:t>
            </a:r>
            <a:r>
              <a:rPr lang="en-GB" baseline="0" dirty="0" err="1" smtClean="0"/>
              <a:t>clasificare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sunt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oarecum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echivalente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Invatare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supervizata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cea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comuna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supra </a:t>
            </a:r>
            <a:r>
              <a:rPr lang="en-GB" baseline="0" dirty="0" err="1" smtClean="0"/>
              <a:t>simplificare</a:t>
            </a:r>
            <a:r>
              <a:rPr lang="en-GB" baseline="0" dirty="0" smtClean="0"/>
              <a:t>, e </a:t>
            </a:r>
            <a:r>
              <a:rPr lang="en-GB" baseline="0" dirty="0" err="1" smtClean="0"/>
              <a:t>nevoie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multe</a:t>
            </a:r>
            <a:r>
              <a:rPr lang="en-GB" baseline="0" dirty="0" smtClean="0"/>
              <a:t> features </a:t>
            </a:r>
            <a:r>
              <a:rPr lang="en-GB" baseline="0" dirty="0" err="1" smtClean="0"/>
              <a:t>pentru</a:t>
            </a:r>
            <a:r>
              <a:rPr lang="en-GB" baseline="0" dirty="0" smtClean="0"/>
              <a:t> a </a:t>
            </a:r>
            <a:r>
              <a:rPr lang="en-GB" baseline="0" dirty="0" err="1" smtClean="0"/>
              <a:t>crea</a:t>
            </a:r>
            <a:r>
              <a:rPr lang="en-GB" baseline="0" dirty="0" smtClean="0"/>
              <a:t> un predictor bun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De </a:t>
            </a:r>
            <a:r>
              <a:rPr lang="en-GB" baseline="0" dirty="0" err="1" smtClean="0"/>
              <a:t>aici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ideea</a:t>
            </a:r>
            <a:r>
              <a:rPr lang="en-GB" baseline="0" dirty="0" smtClean="0"/>
              <a:t> de feature engineering (</a:t>
            </a:r>
            <a:r>
              <a:rPr lang="en-GB" baseline="0" dirty="0" err="1" smtClean="0"/>
              <a:t>alegerea</a:t>
            </a:r>
            <a:r>
              <a:rPr lang="en-GB" baseline="0" dirty="0" smtClean="0"/>
              <a:t> / </a:t>
            </a:r>
            <a:r>
              <a:rPr lang="en-GB" baseline="0" dirty="0" err="1" smtClean="0"/>
              <a:t>construirea</a:t>
            </a:r>
            <a:r>
              <a:rPr lang="en-GB" baseline="0" dirty="0" smtClean="0"/>
              <a:t> de features care </a:t>
            </a:r>
            <a:r>
              <a:rPr lang="en-GB" baseline="0" dirty="0" err="1" smtClean="0"/>
              <a:t>ajuta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modelul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invete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usor</a:t>
            </a:r>
            <a:r>
              <a:rPr lang="en-GB" baseline="0" dirty="0" smtClean="0"/>
              <a:t>)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4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err="1" smtClean="0"/>
              <a:t>Vrem</a:t>
            </a:r>
            <a:r>
              <a:rPr lang="en-GB" baseline="0" smtClean="0"/>
              <a:t> </a:t>
            </a:r>
            <a:r>
              <a:rPr lang="en-GB" baseline="0" err="1" smtClean="0"/>
              <a:t>sa</a:t>
            </a:r>
            <a:r>
              <a:rPr lang="en-GB" baseline="0" smtClean="0"/>
              <a:t> </a:t>
            </a:r>
            <a:r>
              <a:rPr lang="en-GB" baseline="0" err="1" smtClean="0"/>
              <a:t>prezicem</a:t>
            </a:r>
            <a:r>
              <a:rPr lang="en-GB" baseline="0" smtClean="0"/>
              <a:t> </a:t>
            </a:r>
            <a:r>
              <a:rPr lang="en-GB" baseline="0" err="1" smtClean="0"/>
              <a:t>pretul</a:t>
            </a:r>
            <a:r>
              <a:rPr lang="en-GB" baseline="0" smtClean="0"/>
              <a:t> </a:t>
            </a:r>
            <a:r>
              <a:rPr lang="en-GB" baseline="0" err="1" smtClean="0"/>
              <a:t>unei</a:t>
            </a:r>
            <a:r>
              <a:rPr lang="en-GB" baseline="0" smtClean="0"/>
              <a:t> case de 750 </a:t>
            </a:r>
            <a:r>
              <a:rPr lang="en-GB" baseline="0" err="1" smtClean="0"/>
              <a:t>metri</a:t>
            </a:r>
            <a:r>
              <a:rPr lang="en-GB" baseline="0" smtClean="0"/>
              <a:t> </a:t>
            </a:r>
            <a:r>
              <a:rPr lang="en-GB" baseline="0" err="1" smtClean="0"/>
              <a:t>patrati</a:t>
            </a:r>
            <a:endParaRPr lang="en-GB" baseline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Fit a straight line (ne </a:t>
            </a:r>
            <a:r>
              <a:rPr lang="en-GB" baseline="0" err="1" smtClean="0"/>
              <a:t>mulam</a:t>
            </a:r>
            <a:r>
              <a:rPr lang="en-GB" baseline="0" smtClean="0"/>
              <a:t> </a:t>
            </a:r>
            <a:r>
              <a:rPr lang="en-GB" baseline="0" err="1" smtClean="0"/>
              <a:t>pe</a:t>
            </a:r>
            <a:r>
              <a:rPr lang="en-GB" baseline="0" smtClean="0"/>
              <a:t>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3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In </a:t>
            </a:r>
            <a:r>
              <a:rPr lang="en-GB" baseline="0" err="1" smtClean="0"/>
              <a:t>loc</a:t>
            </a:r>
            <a:r>
              <a:rPr lang="en-GB" baseline="0" smtClean="0"/>
              <a:t> de </a:t>
            </a:r>
            <a:r>
              <a:rPr lang="en-GB" baseline="0" err="1" smtClean="0"/>
              <a:t>linie</a:t>
            </a:r>
            <a:r>
              <a:rPr lang="en-GB" baseline="0" smtClean="0"/>
              <a:t> </a:t>
            </a:r>
            <a:r>
              <a:rPr lang="en-GB" baseline="0" err="1" smtClean="0"/>
              <a:t>dreapta</a:t>
            </a:r>
            <a:r>
              <a:rPr lang="en-GB" baseline="0" smtClean="0"/>
              <a:t> </a:t>
            </a:r>
            <a:r>
              <a:rPr lang="en-GB" baseline="0" err="1" smtClean="0"/>
              <a:t>putem</a:t>
            </a:r>
            <a:r>
              <a:rPr lang="en-GB" baseline="0" smtClean="0"/>
              <a:t> </a:t>
            </a:r>
            <a:r>
              <a:rPr lang="en-GB" baseline="0" err="1" smtClean="0"/>
              <a:t>incerca</a:t>
            </a:r>
            <a:r>
              <a:rPr lang="en-GB" baseline="0" smtClean="0"/>
              <a:t> o </a:t>
            </a:r>
            <a:r>
              <a:rPr lang="en-GB" baseline="0" err="1" smtClean="0"/>
              <a:t>functie</a:t>
            </a:r>
            <a:r>
              <a:rPr lang="en-GB" baseline="0" smtClean="0"/>
              <a:t> </a:t>
            </a:r>
            <a:r>
              <a:rPr lang="en-GB" baseline="0" err="1" smtClean="0"/>
              <a:t>patratica</a:t>
            </a:r>
            <a:r>
              <a:rPr lang="en-GB" baseline="0" smtClean="0"/>
              <a:t>, in </a:t>
            </a:r>
            <a:r>
              <a:rPr lang="en-GB" baseline="0" err="1" smtClean="0"/>
              <a:t>cazul</a:t>
            </a:r>
            <a:r>
              <a:rPr lang="en-GB" baseline="0" smtClean="0"/>
              <a:t> </a:t>
            </a:r>
            <a:r>
              <a:rPr lang="en-GB" baseline="0" err="1" smtClean="0"/>
              <a:t>asta</a:t>
            </a:r>
            <a:r>
              <a:rPr lang="en-GB" baseline="0" smtClean="0"/>
              <a:t> pare ca merge </a:t>
            </a:r>
            <a:r>
              <a:rPr lang="en-GB" baseline="0" err="1" smtClean="0"/>
              <a:t>mai</a:t>
            </a:r>
            <a:r>
              <a:rPr lang="en-GB" baseline="0" smtClean="0"/>
              <a:t> bine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Nu e </a:t>
            </a:r>
            <a:r>
              <a:rPr lang="en-GB" baseline="0" err="1" smtClean="0"/>
              <a:t>intotdeauna</a:t>
            </a:r>
            <a:r>
              <a:rPr lang="en-GB" baseline="0" smtClean="0"/>
              <a:t> </a:t>
            </a:r>
            <a:r>
              <a:rPr lang="en-GB" baseline="0" err="1" smtClean="0"/>
              <a:t>mai</a:t>
            </a:r>
            <a:r>
              <a:rPr lang="en-GB" baseline="0" smtClean="0"/>
              <a:t> bine </a:t>
            </a:r>
            <a:r>
              <a:rPr lang="en-GB" baseline="0" err="1" smtClean="0"/>
              <a:t>sa</a:t>
            </a:r>
            <a:r>
              <a:rPr lang="en-GB" baseline="0" smtClean="0"/>
              <a:t> </a:t>
            </a:r>
            <a:r>
              <a:rPr lang="en-GB" baseline="0" err="1" smtClean="0"/>
              <a:t>ai</a:t>
            </a:r>
            <a:r>
              <a:rPr lang="en-GB" baseline="0" smtClean="0"/>
              <a:t> o </a:t>
            </a:r>
            <a:r>
              <a:rPr lang="en-GB" baseline="0" err="1" smtClean="0"/>
              <a:t>functie</a:t>
            </a:r>
            <a:r>
              <a:rPr lang="en-GB" baseline="0" smtClean="0"/>
              <a:t> </a:t>
            </a:r>
            <a:r>
              <a:rPr lang="en-GB" baseline="0" err="1" smtClean="0"/>
              <a:t>mai</a:t>
            </a:r>
            <a:r>
              <a:rPr lang="en-GB" baseline="0" smtClean="0"/>
              <a:t> </a:t>
            </a:r>
            <a:r>
              <a:rPr lang="en-GB" baseline="0" err="1" smtClean="0"/>
              <a:t>complexa</a:t>
            </a:r>
            <a:endParaRPr lang="en-GB" baseline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smtClean="0"/>
              <a:t>Supervised: </a:t>
            </a:r>
            <a:r>
              <a:rPr lang="en-GB" baseline="0" err="1" smtClean="0"/>
              <a:t>i</a:t>
            </a:r>
            <a:r>
              <a:rPr lang="en-GB" baseline="0" smtClean="0"/>
              <a:t>-am </a:t>
            </a:r>
            <a:r>
              <a:rPr lang="en-GB" baseline="0" err="1" smtClean="0"/>
              <a:t>dat</a:t>
            </a:r>
            <a:r>
              <a:rPr lang="en-GB" baseline="0" smtClean="0"/>
              <a:t> </a:t>
            </a:r>
            <a:r>
              <a:rPr lang="en-GB" baseline="0" err="1" smtClean="0"/>
              <a:t>exemple</a:t>
            </a:r>
            <a:r>
              <a:rPr lang="en-GB" baseline="0" smtClean="0"/>
              <a:t>, x-</a:t>
            </a:r>
            <a:r>
              <a:rPr lang="en-GB" baseline="0" err="1" smtClean="0"/>
              <a:t>urile</a:t>
            </a:r>
            <a:r>
              <a:rPr lang="en-GB" baseline="0" smtClean="0"/>
              <a:t> </a:t>
            </a:r>
            <a:r>
              <a:rPr lang="en-GB" baseline="0" err="1" smtClean="0"/>
              <a:t>sunt</a:t>
            </a:r>
            <a:r>
              <a:rPr lang="en-GB" baseline="0" smtClean="0"/>
              <a:t> </a:t>
            </a:r>
            <a:r>
              <a:rPr lang="en-GB" baseline="0" err="1" smtClean="0"/>
              <a:t>preturi</a:t>
            </a:r>
            <a:r>
              <a:rPr lang="en-GB" baseline="0" smtClean="0"/>
              <a:t> de case </a:t>
            </a:r>
            <a:r>
              <a:rPr lang="en-GB" baseline="0" err="1" smtClean="0"/>
              <a:t>pe</a:t>
            </a:r>
            <a:r>
              <a:rPr lang="en-GB" baseline="0" smtClean="0"/>
              <a:t> care le </a:t>
            </a:r>
            <a:r>
              <a:rPr lang="en-GB" baseline="0" err="1" smtClean="0"/>
              <a:t>cunoastem</a:t>
            </a:r>
            <a:r>
              <a:rPr lang="en-GB" baseline="0" smtClean="0"/>
              <a:t> </a:t>
            </a:r>
            <a:r>
              <a:rPr lang="en-GB" baseline="0" err="1" smtClean="0"/>
              <a:t>deja</a:t>
            </a:r>
            <a:r>
              <a:rPr lang="en-GB" baseline="0" smtClean="0"/>
              <a:t>, </a:t>
            </a:r>
            <a:r>
              <a:rPr lang="en-GB" baseline="0" err="1" smtClean="0"/>
              <a:t>vrem</a:t>
            </a:r>
            <a:r>
              <a:rPr lang="en-GB" baseline="0" smtClean="0"/>
              <a:t> ca </a:t>
            </a:r>
            <a:r>
              <a:rPr lang="en-GB" baseline="0" err="1" smtClean="0"/>
              <a:t>modelul</a:t>
            </a:r>
            <a:r>
              <a:rPr lang="en-GB" baseline="0" smtClean="0"/>
              <a:t> </a:t>
            </a:r>
            <a:r>
              <a:rPr lang="en-GB" baseline="0" err="1" smtClean="0"/>
              <a:t>sa</a:t>
            </a:r>
            <a:r>
              <a:rPr lang="en-GB" baseline="0" smtClean="0"/>
              <a:t> </a:t>
            </a:r>
            <a:r>
              <a:rPr lang="en-GB" baseline="0" err="1" smtClean="0"/>
              <a:t>prezica</a:t>
            </a:r>
            <a:r>
              <a:rPr lang="en-GB" baseline="0" smtClean="0"/>
              <a:t> </a:t>
            </a:r>
            <a:r>
              <a:rPr lang="en-GB" baseline="0" err="1" smtClean="0"/>
              <a:t>bazat</a:t>
            </a:r>
            <a:r>
              <a:rPr lang="en-GB" baseline="0" smtClean="0"/>
              <a:t> </a:t>
            </a:r>
            <a:r>
              <a:rPr lang="en-GB" baseline="0" err="1" smtClean="0"/>
              <a:t>pe</a:t>
            </a:r>
            <a:r>
              <a:rPr lang="en-GB" baseline="0" smtClean="0"/>
              <a:t> </a:t>
            </a:r>
            <a:r>
              <a:rPr lang="en-GB" baseline="0" err="1" smtClean="0"/>
              <a:t>asta</a:t>
            </a:r>
            <a:r>
              <a:rPr lang="en-GB" baseline="0" smtClean="0"/>
              <a:t> </a:t>
            </a:r>
            <a:r>
              <a:rPr lang="en-GB" baseline="0" err="1" smtClean="0"/>
              <a:t>preturile</a:t>
            </a:r>
            <a:r>
              <a:rPr lang="en-GB" baseline="0" smtClean="0"/>
              <a:t> </a:t>
            </a:r>
            <a:r>
              <a:rPr lang="en-GB" baseline="0" err="1" smtClean="0"/>
              <a:t>altor</a:t>
            </a:r>
            <a:r>
              <a:rPr lang="en-GB" baseline="0" smtClean="0"/>
              <a:t>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err="1" smtClean="0"/>
              <a:t>Regresie</a:t>
            </a:r>
            <a:r>
              <a:rPr lang="en-GB" baseline="0" smtClean="0"/>
              <a:t>: output-</a:t>
            </a:r>
            <a:r>
              <a:rPr lang="en-GB" baseline="0" err="1" smtClean="0"/>
              <a:t>ul</a:t>
            </a:r>
            <a:r>
              <a:rPr lang="en-GB" baseline="0" smtClean="0"/>
              <a:t> </a:t>
            </a:r>
            <a:r>
              <a:rPr lang="en-GB" baseline="0" err="1" smtClean="0"/>
              <a:t>este</a:t>
            </a:r>
            <a:r>
              <a:rPr lang="en-GB" baseline="0" smtClean="0"/>
              <a:t> o </a:t>
            </a:r>
            <a:r>
              <a:rPr lang="en-GB" baseline="0" err="1" smtClean="0"/>
              <a:t>valoare</a:t>
            </a:r>
            <a:r>
              <a:rPr lang="en-GB" baseline="0" smtClean="0"/>
              <a:t> continua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8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Clasificare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acum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avem</a:t>
            </a:r>
            <a:r>
              <a:rPr lang="en-GB" baseline="0" dirty="0" smtClean="0"/>
              <a:t> 2 features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output-</a:t>
            </a:r>
            <a:r>
              <a:rPr lang="en-GB" baseline="0" dirty="0" err="1" smtClean="0"/>
              <a:t>ul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reprezentat</a:t>
            </a:r>
            <a:r>
              <a:rPr lang="en-GB" baseline="0" dirty="0" smtClean="0"/>
              <a:t> de o </a:t>
            </a:r>
            <a:r>
              <a:rPr lang="en-GB" baseline="0" dirty="0" err="1" smtClean="0"/>
              <a:t>sau</a:t>
            </a:r>
            <a:r>
              <a:rPr lang="en-GB" baseline="0" dirty="0" smtClean="0"/>
              <a:t>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Din </a:t>
            </a:r>
            <a:r>
              <a:rPr lang="en-GB" baseline="0" dirty="0" err="1" smtClean="0"/>
              <a:t>nou</a:t>
            </a:r>
            <a:r>
              <a:rPr lang="en-GB" baseline="0" dirty="0" smtClean="0"/>
              <a:t>, in </a:t>
            </a:r>
            <a:r>
              <a:rPr lang="en-GB" baseline="0" dirty="0" err="1" smtClean="0"/>
              <a:t>realitate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folosesc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sute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daca</a:t>
            </a:r>
            <a:r>
              <a:rPr lang="en-GB" baseline="0" dirty="0" smtClean="0"/>
              <a:t> nu mii de features </a:t>
            </a:r>
            <a:r>
              <a:rPr lang="en-GB" baseline="0" dirty="0" err="1" smtClean="0"/>
              <a:t>pt</a:t>
            </a:r>
            <a:r>
              <a:rPr lang="en-GB" baseline="0" dirty="0" smtClean="0"/>
              <a:t> a </a:t>
            </a:r>
            <a:r>
              <a:rPr lang="en-GB" baseline="0" dirty="0" err="1" smtClean="0"/>
              <a:t>crea</a:t>
            </a:r>
            <a:r>
              <a:rPr lang="en-GB" baseline="0" dirty="0" smtClean="0"/>
              <a:t> un predictor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Cand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intalnim</a:t>
            </a:r>
            <a:r>
              <a:rPr lang="en-GB" baseline="0" dirty="0" smtClean="0"/>
              <a:t> o </a:t>
            </a:r>
            <a:r>
              <a:rPr lang="en-GB" baseline="0" dirty="0" err="1" smtClean="0"/>
              <a:t>noua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tumora</a:t>
            </a:r>
            <a:r>
              <a:rPr lang="en-GB" baseline="0" dirty="0" smtClean="0"/>
              <a:t>, </a:t>
            </a:r>
            <a:r>
              <a:rPr lang="en-GB" baseline="0" dirty="0" smtClean="0"/>
              <a:t>in </a:t>
            </a:r>
            <a:r>
              <a:rPr lang="en-GB" baseline="0" dirty="0" err="1" smtClean="0"/>
              <a:t>functie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parte a </a:t>
            </a:r>
            <a:r>
              <a:rPr lang="en-GB" baseline="0" dirty="0" err="1" smtClean="0"/>
              <a:t>liniei</a:t>
            </a:r>
            <a:r>
              <a:rPr lang="en-GB" baseline="0" dirty="0" smtClean="0"/>
              <a:t> pica, </a:t>
            </a:r>
            <a:r>
              <a:rPr lang="en-GB" baseline="0" dirty="0" err="1" smtClean="0"/>
              <a:t>putem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spunem</a:t>
            </a:r>
            <a:r>
              <a:rPr lang="en-GB" baseline="0" dirty="0" smtClean="0"/>
              <a:t> cu un </a:t>
            </a:r>
            <a:r>
              <a:rPr lang="en-GB" baseline="0" dirty="0" err="1" smtClean="0"/>
              <a:t>oarecare</a:t>
            </a:r>
            <a:r>
              <a:rPr lang="en-GB" baseline="0" dirty="0" smtClean="0"/>
              <a:t> confidence </a:t>
            </a:r>
            <a:r>
              <a:rPr lang="en-GB" baseline="0" dirty="0" err="1" smtClean="0"/>
              <a:t>daca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maligna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benigna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93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Alt clustering: </a:t>
            </a:r>
            <a:r>
              <a:rPr lang="en-GB" baseline="0" dirty="0" err="1" smtClean="0"/>
              <a:t>grupare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tipologii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persoane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functie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modul</a:t>
            </a:r>
            <a:r>
              <a:rPr lang="en-GB" baseline="0" dirty="0" smtClean="0"/>
              <a:t> in care </a:t>
            </a:r>
            <a:r>
              <a:rPr lang="en-GB" baseline="0" dirty="0" err="1" smtClean="0"/>
              <a:t>sunt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exprimate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genele</a:t>
            </a:r>
            <a:r>
              <a:rPr lang="en-GB" baseline="0" dirty="0" smtClean="0"/>
              <a:t> in ADN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Computer clusters: </a:t>
            </a:r>
            <a:r>
              <a:rPr lang="en-GB" baseline="0" dirty="0" err="1" smtClean="0"/>
              <a:t>gruparea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masini</a:t>
            </a:r>
            <a:r>
              <a:rPr lang="en-GB" baseline="0" dirty="0" smtClean="0"/>
              <a:t> care </a:t>
            </a:r>
            <a:r>
              <a:rPr lang="en-GB" baseline="0" dirty="0" err="1" smtClean="0"/>
              <a:t>functioneaza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eficient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impreuna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Social network analysis: close friends, </a:t>
            </a:r>
            <a:r>
              <a:rPr lang="en-GB" baseline="0" dirty="0" err="1" smtClean="0"/>
              <a:t>grupuri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apropiate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persoane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Market segmentation: </a:t>
            </a:r>
            <a:r>
              <a:rPr lang="en-GB" baseline="0" dirty="0" err="1" smtClean="0"/>
              <a:t>grupare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clienti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categorii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Difera</a:t>
            </a:r>
            <a:r>
              <a:rPr lang="en-GB" baseline="0" dirty="0" smtClean="0"/>
              <a:t> de machine learning </a:t>
            </a:r>
            <a:r>
              <a:rPr lang="en-GB" baseline="0" dirty="0" err="1" smtClean="0"/>
              <a:t>supervizat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unii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merg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atat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departe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incat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zica</a:t>
            </a:r>
            <a:r>
              <a:rPr lang="en-GB" baseline="0" dirty="0" smtClean="0"/>
              <a:t> ca </a:t>
            </a:r>
            <a:r>
              <a:rPr lang="en-GB" baseline="0" dirty="0" err="1" smtClean="0"/>
              <a:t>nici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macar</a:t>
            </a:r>
            <a:r>
              <a:rPr lang="en-GB" baseline="0" dirty="0" smtClean="0"/>
              <a:t> nu e </a:t>
            </a:r>
            <a:r>
              <a:rPr lang="en-GB" baseline="0" dirty="0" err="1" smtClean="0"/>
              <a:t>vorba</a:t>
            </a:r>
            <a:r>
              <a:rPr lang="en-GB" baseline="0" dirty="0" smtClean="0"/>
              <a:t> de ML in unsupervised, </a:t>
            </a:r>
            <a:r>
              <a:rPr lang="en-GB" baseline="0" dirty="0" err="1" smtClean="0"/>
              <a:t>dar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exista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tehnici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moderne</a:t>
            </a:r>
            <a:r>
              <a:rPr lang="en-GB" baseline="0" dirty="0" smtClean="0"/>
              <a:t> care </a:t>
            </a:r>
            <a:r>
              <a:rPr lang="en-GB" baseline="0" dirty="0" err="1" smtClean="0"/>
              <a:t>folosesc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retele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neurale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pentru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invatare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nesupervizata</a:t>
            </a:r>
            <a:r>
              <a:rPr lang="en-GB" baseline="0" dirty="0" smtClean="0"/>
              <a:t> (e.g. anomaly detection)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8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aseline="0" smtClean="0"/>
              <a:t>Am </a:t>
            </a:r>
            <a:r>
              <a:rPr lang="en-GB" baseline="0" err="1" smtClean="0"/>
              <a:t>revenit</a:t>
            </a:r>
            <a:r>
              <a:rPr lang="en-GB" baseline="0" smtClean="0"/>
              <a:t> la supervised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6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Hypothesis = </a:t>
            </a:r>
            <a:r>
              <a:rPr lang="en-GB" baseline="0" dirty="0" err="1" smtClean="0"/>
              <a:t>functia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care o </a:t>
            </a:r>
            <a:r>
              <a:rPr lang="en-GB" baseline="0" dirty="0" err="1" smtClean="0"/>
              <a:t>invatam</a:t>
            </a:r>
            <a:r>
              <a:rPr lang="en-GB" baseline="0" dirty="0" smtClean="0"/>
              <a:t> care </a:t>
            </a:r>
            <a:r>
              <a:rPr lang="en-GB" baseline="0" dirty="0" err="1" smtClean="0"/>
              <a:t>mapeaza</a:t>
            </a:r>
            <a:r>
              <a:rPr lang="en-GB" baseline="0" dirty="0" smtClean="0"/>
              <a:t> de la input la </a:t>
            </a:r>
            <a:r>
              <a:rPr lang="en-GB" baseline="0" dirty="0" err="1" smtClean="0"/>
              <a:t>predictie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9618416"/>
              </p:ext>
            </p:extLst>
          </p:nvPr>
        </p:nvGraphicFramePr>
        <p:xfrm>
          <a:off x="1590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8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90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8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25"/>
          <p:cNvSpPr txBox="1"/>
          <p:nvPr userDrawn="1"/>
        </p:nvSpPr>
        <p:spPr bwMode="ltGray">
          <a:xfrm>
            <a:off x="261939" y="204833"/>
            <a:ext cx="1215076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defTabSz="912704">
              <a:defRPr/>
            </a:pPr>
            <a:r>
              <a:rPr lang="en-GB" sz="1400" smtClean="0">
                <a:solidFill>
                  <a:schemeClr val="bg1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Deutsche Bank</a:t>
            </a:r>
            <a:endParaRPr lang="en-GB" sz="1400">
              <a:solidFill>
                <a:schemeClr val="bg1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pic>
        <p:nvPicPr>
          <p:cNvPr id="1059915" name="Picture 1099" descr="Image result for artificial intelligence"/>
          <p:cNvPicPr>
            <a:picLocks noChangeAspect="1" noChangeArrowheads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493"/>
            <a:ext cx="12293600" cy="69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4"/>
          <p:cNvSpPr>
            <a:spLocks noEditPoints="1"/>
          </p:cNvSpPr>
          <p:nvPr userDrawn="1"/>
        </p:nvSpPr>
        <p:spPr bwMode="gray">
          <a:xfrm>
            <a:off x="8932714" y="269917"/>
            <a:ext cx="503238" cy="503237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82836" tIns="41417" rIns="82836" bIns="41417"/>
          <a:lstStyle/>
          <a:p>
            <a:pPr defTabSz="912704">
              <a:defRPr/>
            </a:pPr>
            <a:endParaRPr lang="en-GB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 userDrawn="1"/>
        </p:nvGrpSpPr>
        <p:grpSpPr bwMode="gray">
          <a:xfrm>
            <a:off x="3568701" y="3240485"/>
            <a:ext cx="5870575" cy="516697"/>
            <a:chOff x="1663" y="3099"/>
            <a:chExt cx="3109" cy="319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gray">
            <a:xfrm>
              <a:off x="1663" y="3099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500" baseline="0" noProof="0" smtClean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500" baseline="0" noProof="0" smtClean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633413" y="1242949"/>
            <a:ext cx="587057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800" b="0" baseline="0">
                <a:solidFill>
                  <a:schemeClr val="bg1"/>
                </a:solidFill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defRPr>
            </a:lvl1pPr>
          </a:lstStyle>
          <a:p>
            <a:pPr lvl="0"/>
            <a:r>
              <a:rPr lang="en-GB" noProof="0" dirty="0" smtClean="0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633412" y="2341752"/>
            <a:ext cx="5870575" cy="230832"/>
          </a:xfrm>
        </p:spPr>
        <p:txBody>
          <a:bodyPr wrap="square">
            <a:spAutoFit/>
          </a:bodyPr>
          <a:lstStyle>
            <a:lvl1pPr>
              <a:defRPr sz="1500" baseline="0">
                <a:solidFill>
                  <a:schemeClr val="bg1"/>
                </a:solidFill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defRPr>
            </a:lvl1pPr>
          </a:lstStyle>
          <a:p>
            <a:pPr lvl="0"/>
            <a:r>
              <a:rPr lang="en-GB" noProof="0" dirty="0" smtClean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9488877"/>
              </p:ext>
            </p:extLst>
          </p:nvPr>
        </p:nvGraphicFramePr>
        <p:xfrm>
          <a:off x="1590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9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89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8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452584" y="274321"/>
            <a:ext cx="84812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246221"/>
          </a:xfrm>
        </p:spPr>
        <p:txBody>
          <a:bodyPr/>
          <a:lstStyle>
            <a:lvl1pPr>
              <a:defRPr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7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oleObject" Target="../embeddings/oleObject1.bin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95248959"/>
              </p:ext>
            </p:extLst>
          </p:nvPr>
        </p:nvGraphicFramePr>
        <p:xfrm>
          <a:off x="0" y="1"/>
          <a:ext cx="17548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575"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Picture 33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75482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38358" y="2895456"/>
            <a:ext cx="475558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52584" y="274321"/>
            <a:ext cx="834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452583" y="1781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baseline="0" noProof="0" smtClean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  <a:endParaRPr lang="en-GB" sz="1400" baseline="0" noProof="0">
              <a:solidFill>
                <a:srgbClr val="808080"/>
              </a:solidFill>
              <a:latin typeface="+mn-lt"/>
              <a:ea typeface="+mj-ea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449410" y="669323"/>
            <a:ext cx="84812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baseline="0" noProof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2538357" y="2312187"/>
            <a:ext cx="4713466" cy="526417"/>
            <a:chOff x="915" y="705"/>
            <a:chExt cx="2686" cy="32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705"/>
              <a:ext cx="2686" cy="32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sz="1600" b="1" baseline="0" noProof="0" smtClean="0">
                  <a:latin typeface="+mn-lt"/>
                  <a:ea typeface="+mn-ea"/>
                </a:rPr>
                <a:t>Title</a:t>
              </a:r>
            </a:p>
            <a:p>
              <a:r>
                <a:rPr lang="en-GB" sz="1600" baseline="0" noProof="0" smtClean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  <a:endParaRPr lang="en-GB" sz="1600" baseline="0" noProof="0">
                <a:solidFill>
                  <a:srgbClr val="80808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3" name="Freeform 4"/>
          <p:cNvSpPr>
            <a:spLocks noEditPoints="1"/>
          </p:cNvSpPr>
          <p:nvPr/>
        </p:nvSpPr>
        <p:spPr bwMode="gray">
          <a:xfrm>
            <a:off x="8932714" y="269917"/>
            <a:ext cx="468462" cy="468312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 lIns="86794" tIns="43396" rIns="86794" bIns="43396"/>
          <a:lstStyle/>
          <a:p>
            <a:pPr defTabSz="956836">
              <a:defRPr/>
            </a:pPr>
            <a:endParaRPr lang="en-GB">
              <a:ea typeface="+mn-ea"/>
              <a:cs typeface="Arial" charset="0"/>
            </a:endParaRPr>
          </a:p>
        </p:txBody>
      </p:sp>
      <p:cxnSp>
        <p:nvCxnSpPr>
          <p:cNvPr id="66" name="Straight Connector 9"/>
          <p:cNvCxnSpPr>
            <a:cxnSpLocks noChangeShapeType="1"/>
          </p:cNvCxnSpPr>
          <p:nvPr/>
        </p:nvCxnSpPr>
        <p:spPr bwMode="gray">
          <a:xfrm rot="10800000">
            <a:off x="504827" y="6399329"/>
            <a:ext cx="8896350" cy="0"/>
          </a:xfrm>
          <a:prstGeom prst="line">
            <a:avLst/>
          </a:prstGeom>
          <a:noFill/>
          <a:ln w="6350">
            <a:solidFill>
              <a:srgbClr val="8296AA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 bwMode="gray">
          <a:xfrm>
            <a:off x="504825" y="6559594"/>
            <a:ext cx="1001877" cy="12311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marL="0" marR="0" lvl="0" indent="0" defTabSz="9124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92D0"/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BEX.AI Course - Intro</a:t>
            </a:r>
          </a:p>
        </p:txBody>
      </p:sp>
      <p:sp>
        <p:nvSpPr>
          <p:cNvPr id="72" name="TextBox 71"/>
          <p:cNvSpPr txBox="1"/>
          <p:nvPr/>
        </p:nvSpPr>
        <p:spPr bwMode="gray">
          <a:xfrm>
            <a:off x="504826" y="6438437"/>
            <a:ext cx="713337" cy="12311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defTabSz="9124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0018A8"/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Deutsche Bank</a:t>
            </a: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018A8"/>
              </a:solidFill>
              <a:effectLst/>
              <a:uLnTx/>
              <a:uFillTx/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74" name="fc"/>
          <p:cNvSpPr txBox="1"/>
          <p:nvPr/>
        </p:nvSpPr>
        <p:spPr bwMode="gray">
          <a:xfrm>
            <a:off x="1" y="6611619"/>
            <a:ext cx="65" cy="1846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912704" eaLnBrk="0" hangingPunct="0">
              <a:defRPr/>
            </a:pPr>
            <a:endParaRPr lang="en-GB" sz="1200">
              <a:latin typeface="+mn-lt"/>
            </a:endParaRPr>
          </a:p>
        </p:txBody>
      </p:sp>
      <p:grpSp>
        <p:nvGrpSpPr>
          <p:cNvPr id="75" name="LegendBoxes" hidden="1"/>
          <p:cNvGrpSpPr>
            <a:grpSpLocks/>
          </p:cNvGrpSpPr>
          <p:nvPr/>
        </p:nvGrpSpPr>
        <p:grpSpPr bwMode="gray">
          <a:xfrm>
            <a:off x="8038365" y="352414"/>
            <a:ext cx="763588" cy="996951"/>
            <a:chOff x="4936" y="176"/>
            <a:chExt cx="481" cy="628"/>
          </a:xfrm>
        </p:grpSpPr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7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7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8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8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4" name="LegendLines" hidden="1"/>
          <p:cNvGrpSpPr>
            <a:grpSpLocks/>
          </p:cNvGrpSpPr>
          <p:nvPr/>
        </p:nvGrpSpPr>
        <p:grpSpPr bwMode="gray">
          <a:xfrm>
            <a:off x="7730390" y="352414"/>
            <a:ext cx="1071562" cy="730251"/>
            <a:chOff x="4750" y="176"/>
            <a:chExt cx="675" cy="460"/>
          </a:xfrm>
        </p:grpSpPr>
        <p:sp>
          <p:nvSpPr>
            <p:cNvPr id="130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134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135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</p:grpSp>
      <p:grpSp>
        <p:nvGrpSpPr>
          <p:cNvPr id="136" name="McKSticker" hidden="1"/>
          <p:cNvGrpSpPr/>
          <p:nvPr/>
        </p:nvGrpSpPr>
        <p:grpSpPr bwMode="gray">
          <a:xfrm>
            <a:off x="7730293" y="352414"/>
            <a:ext cx="1066894" cy="212366"/>
            <a:chOff x="7673880" y="285750"/>
            <a:chExt cx="1066895" cy="212366"/>
          </a:xfrm>
        </p:grpSpPr>
        <p:sp>
          <p:nvSpPr>
            <p:cNvPr id="137" name="StickerRectangle"/>
            <p:cNvSpPr>
              <a:spLocks noChangeArrowheads="1"/>
            </p:cNvSpPr>
            <p:nvPr/>
          </p:nvSpPr>
          <p:spPr bwMode="gray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34">
                <a:buClr>
                  <a:schemeClr val="tx2"/>
                </a:buClr>
              </a:pPr>
              <a:r>
                <a:rPr lang="en-GB" sz="1200" smtClean="0">
                  <a:solidFill>
                    <a:srgbClr val="808080"/>
                  </a:solidFill>
                </a:rPr>
                <a:t>PRELIMINARY</a:t>
              </a:r>
              <a:endParaRPr lang="en-GB" sz="1200">
                <a:solidFill>
                  <a:srgbClr val="808080"/>
                </a:solidFill>
              </a:endParaRPr>
            </a:p>
          </p:txBody>
        </p:sp>
        <p:cxnSp>
          <p:nvCxnSpPr>
            <p:cNvPr id="138" name="AutoShape 31"/>
            <p:cNvCxnSpPr>
              <a:cxnSpLocks noChangeShapeType="1"/>
              <a:stCxn id="137" idx="2"/>
              <a:endCxn id="137" idx="4"/>
            </p:cNvCxnSpPr>
            <p:nvPr/>
          </p:nvCxnSpPr>
          <p:spPr bwMode="gray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32"/>
            <p:cNvCxnSpPr>
              <a:cxnSpLocks noChangeShapeType="1"/>
              <a:stCxn id="137" idx="4"/>
              <a:endCxn id="137" idx="6"/>
            </p:cNvCxnSpPr>
            <p:nvPr/>
          </p:nvCxnSpPr>
          <p:spPr bwMode="gray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0" name="LegendMoons" hidden="1"/>
          <p:cNvGrpSpPr/>
          <p:nvPr/>
        </p:nvGrpSpPr>
        <p:grpSpPr bwMode="gray">
          <a:xfrm>
            <a:off x="7971687" y="352414"/>
            <a:ext cx="830431" cy="1306516"/>
            <a:chOff x="6655594" y="273840"/>
            <a:chExt cx="830431" cy="1306516"/>
          </a:xfrm>
        </p:grpSpPr>
        <p:grpSp>
          <p:nvGrpSpPr>
            <p:cNvPr id="141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59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0" name="Arc 39" hidden="1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2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57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8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3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55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6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4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53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4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5" name="Legend1"/>
            <p:cNvSpPr>
              <a:spLocks noChangeArrowheads="1"/>
            </p:cNvSpPr>
            <p:nvPr/>
          </p:nvSpPr>
          <p:spPr bwMode="gray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146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147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148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sp>
          <p:nvSpPr>
            <p:cNvPr id="149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smtClean="0"/>
                <a:t>Legend</a:t>
              </a:r>
              <a:endParaRPr lang="en-GB" sz="1200"/>
            </a:p>
          </p:txBody>
        </p:sp>
        <p:grpSp>
          <p:nvGrpSpPr>
            <p:cNvPr id="150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51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2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61" name="McK Slide Elements" hidden="1"/>
          <p:cNvGrpSpPr>
            <a:grpSpLocks/>
          </p:cNvGrpSpPr>
          <p:nvPr/>
        </p:nvGrpSpPr>
        <p:grpSpPr bwMode="gray">
          <a:xfrm>
            <a:off x="504826" y="5998016"/>
            <a:ext cx="8896350" cy="357188"/>
            <a:chOff x="75" y="3925"/>
            <a:chExt cx="5385" cy="225"/>
          </a:xfrm>
        </p:grpSpPr>
        <p:sp>
          <p:nvSpPr>
            <p:cNvPr id="162" name="McK 4. Footnote"/>
            <p:cNvSpPr txBox="1">
              <a:spLocks noChangeArrowheads="1"/>
            </p:cNvSpPr>
            <p:nvPr/>
          </p:nvSpPr>
          <p:spPr bwMode="gray">
            <a:xfrm>
              <a:off x="75" y="3925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baseline="0" noProof="0" smtClean="0">
                  <a:latin typeface="+mn-lt"/>
                </a:rPr>
                <a:t>1 Footnote</a:t>
              </a:r>
            </a:p>
          </p:txBody>
        </p:sp>
        <p:sp>
          <p:nvSpPr>
            <p:cNvPr id="163" name="McK 5. Source"/>
            <p:cNvSpPr>
              <a:spLocks noChangeArrowheads="1"/>
            </p:cNvSpPr>
            <p:nvPr/>
          </p:nvSpPr>
          <p:spPr bwMode="gray">
            <a:xfrm>
              <a:off x="75" y="4054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09590" indent="-609590" defTabSz="895334">
                <a:tabLst>
                  <a:tab pos="612764" algn="l"/>
                </a:tabLst>
              </a:pPr>
              <a:r>
                <a:rPr lang="en-GB" sz="1000" baseline="0" noProof="0" smtClean="0">
                  <a:solidFill>
                    <a:srgbClr val="000000"/>
                  </a:solidFill>
                  <a:latin typeface="+mn-lt"/>
                </a:rPr>
                <a:t>SOURCE: Source</a:t>
              </a:r>
              <a:endParaRPr lang="en-GB" sz="1000" baseline="0" noProof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64" name="McK 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gray">
          <a:xfrm>
            <a:off x="8805714" y="195330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gray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8" name="TextBox 67"/>
          <p:cNvSpPr txBox="1"/>
          <p:nvPr userDrawn="1"/>
        </p:nvSpPr>
        <p:spPr bwMode="gray">
          <a:xfrm>
            <a:off x="8580664" y="6457507"/>
            <a:ext cx="820512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9124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2B45B3-DBC9-47A3-8B03-11FF9C484B02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pPr marL="0" marR="0" lvl="0" indent="0" algn="r" defTabSz="9124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6844" rtl="0" eaLnBrk="1" fontAlgn="base" hangingPunct="1">
        <a:spcBef>
          <a:spcPct val="0"/>
        </a:spcBef>
        <a:spcAft>
          <a:spcPct val="0"/>
        </a:spcAft>
        <a:tabLst>
          <a:tab pos="288410" algn="l"/>
        </a:tabLst>
        <a:defRPr sz="2400" b="0" baseline="0">
          <a:solidFill>
            <a:schemeClr val="tx2"/>
          </a:solidFill>
          <a:latin typeface="Deutsche Bank Display" panose="020F0403020203030304" pitchFamily="34" charset="0"/>
          <a:ea typeface="Deutsche Bank Display" panose="020F0403020203030304" pitchFamily="34" charset="0"/>
          <a:cs typeface="Deutsche Bank Display" panose="020F0403020203030304" pitchFamily="34" charset="0"/>
        </a:defRPr>
      </a:lvl1pPr>
      <a:lvl2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88602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77201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465803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954404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1pPr>
      <a:lvl2pPr marL="206976" indent="-205281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2pPr>
      <a:lvl3pPr marL="488602" indent="-279928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3pPr>
      <a:lvl4pPr marL="656558" indent="-166260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4pPr>
      <a:lvl5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5pPr>
      <a:lvl6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02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01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03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04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04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06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06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07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mpetitions" TargetMode="External"/><Relationship Id="rId5" Type="http://schemas.openxmlformats.org/officeDocument/2006/relationships/hyperlink" Target="https://www.fast.ai/" TargetMode="External"/><Relationship Id="rId4" Type="http://schemas.openxmlformats.org/officeDocument/2006/relationships/hyperlink" Target="https://www.coursera.org/specializations/deep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1005" y="604911"/>
            <a:ext cx="6992987" cy="677108"/>
          </a:xfrm>
        </p:spPr>
        <p:txBody>
          <a:bodyPr/>
          <a:lstStyle/>
          <a:p>
            <a:r>
              <a:rPr lang="en-US" sz="440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BEX.AI</a:t>
            </a:r>
            <a:endParaRPr lang="en-US" sz="440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gray">
          <a:xfrm>
            <a:off x="671005" y="1282019"/>
            <a:ext cx="6521648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6844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88410" algn="l"/>
              </a:tabLst>
              <a:defRPr sz="28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88602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77201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465803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954404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2000" b="1" kern="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endParaRPr lang="en-US" sz="2000" b="1" kern="0" dirty="0" smtClean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r>
              <a:rPr lang="en-US" b="1" i="1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Epoch 1: Linear regression</a:t>
            </a:r>
            <a:endParaRPr lang="en-US" b="1" i="1" kern="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endParaRPr lang="en-US" sz="2000" b="1" kern="0" dirty="0" smtClean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endParaRPr lang="en-US" sz="2000" b="1" kern="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r>
              <a:rPr lang="en-US" sz="2000" b="1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Speaker</a:t>
            </a:r>
          </a:p>
          <a:p>
            <a:r>
              <a:rPr lang="en-US" sz="2000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Alexandru Constantin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Cost function: univariate linear regression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2" y="2288162"/>
            <a:ext cx="9043107" cy="246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mtClean="0"/>
              <a:t>Θ</a:t>
            </a:r>
            <a:r>
              <a:rPr lang="en-US" smtClean="0"/>
              <a:t> =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74" y="1179443"/>
            <a:ext cx="602932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2" y="2823952"/>
            <a:ext cx="8886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8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Cost function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4" y="3718796"/>
            <a:ext cx="9043107" cy="246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Choose </a:t>
            </a:r>
            <a:r>
              <a:rPr lang="el-GR" smtClean="0"/>
              <a:t>Θ</a:t>
            </a:r>
            <a:r>
              <a:rPr lang="en-US" baseline="-25000" smtClean="0"/>
              <a:t>0</a:t>
            </a:r>
            <a:r>
              <a:rPr lang="en-US" smtClean="0"/>
              <a:t>,</a:t>
            </a:r>
            <a:r>
              <a:rPr lang="el-GR"/>
              <a:t> </a:t>
            </a:r>
            <a:r>
              <a:rPr lang="el-GR" smtClean="0"/>
              <a:t>Θ</a:t>
            </a:r>
            <a:r>
              <a:rPr lang="en-US" baseline="-25000" smtClean="0"/>
              <a:t>1</a:t>
            </a:r>
            <a:r>
              <a:rPr lang="en-US" smtClean="0"/>
              <a:t> such that </a:t>
            </a:r>
            <a:r>
              <a:rPr lang="en-US" i="1" smtClean="0"/>
              <a:t>h</a:t>
            </a:r>
            <a:r>
              <a:rPr lang="el-GR" i="1" baseline="-25000" smtClean="0"/>
              <a:t>Θ</a:t>
            </a:r>
            <a:r>
              <a:rPr lang="en-US" i="1" smtClean="0"/>
              <a:t>(x)</a:t>
            </a:r>
            <a:r>
              <a:rPr lang="en-US" smtClean="0"/>
              <a:t> is close to </a:t>
            </a:r>
            <a:r>
              <a:rPr lang="en-US" i="1" smtClean="0"/>
              <a:t>y</a:t>
            </a:r>
            <a:r>
              <a:rPr lang="en-US" smtClean="0"/>
              <a:t> for our training examples </a:t>
            </a:r>
            <a:r>
              <a:rPr lang="en-US" i="1" smtClean="0"/>
              <a:t>(x, 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833437"/>
            <a:ext cx="3657600" cy="269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991" y="4402930"/>
            <a:ext cx="4162425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040" y="5421869"/>
            <a:ext cx="2600325" cy="676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37" y="1833562"/>
            <a:ext cx="2524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Cost function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4" y="915829"/>
            <a:ext cx="9043107" cy="246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162050"/>
            <a:ext cx="73247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Gradient descent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4" y="915829"/>
            <a:ext cx="9043107" cy="246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i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24" y="576978"/>
            <a:ext cx="8124825" cy="437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4764642"/>
            <a:ext cx="6962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descent: derivative intuition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4" y="4354354"/>
            <a:ext cx="9043107" cy="14773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La </a:t>
            </a:r>
            <a:r>
              <a:rPr lang="ro-RO" i="1" noProof="1" smtClean="0"/>
              <a:t>fiecare</a:t>
            </a:r>
            <a:r>
              <a:rPr lang="en-US" i="1" dirty="0" smtClean="0"/>
              <a:t> </a:t>
            </a:r>
            <a:r>
              <a:rPr lang="en-US" i="1" smtClean="0"/>
              <a:t>pas: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Derivata = panta tangentei in acel punct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Derivata = o masura a variatiei functiei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4" y="1055966"/>
            <a:ext cx="4558977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2" y="4110751"/>
            <a:ext cx="3019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descent</a:t>
            </a:r>
            <a:r>
              <a:rPr lang="en-GB" smtClean="0"/>
              <a:t>: algorithm overview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2" y="1172308"/>
            <a:ext cx="8934450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762" y="3890962"/>
            <a:ext cx="60007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Multivariate linear regression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5" y="3749699"/>
            <a:ext cx="9043107" cy="17235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 = number of features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 = number of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X</a:t>
            </a:r>
            <a:r>
              <a:rPr lang="en-US" baseline="30000" smtClean="0"/>
              <a:t>i</a:t>
            </a:r>
            <a:r>
              <a:rPr lang="en-US" smtClean="0"/>
              <a:t> = features of the i</a:t>
            </a:r>
            <a:r>
              <a:rPr lang="en-US" baseline="30000" smtClean="0"/>
              <a:t>th</a:t>
            </a:r>
            <a:r>
              <a:rPr lang="en-US" smtClean="0"/>
              <a:t> training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X</a:t>
            </a:r>
            <a:r>
              <a:rPr lang="en-US" baseline="30000" smtClean="0"/>
              <a:t>i</a:t>
            </a:r>
            <a:r>
              <a:rPr lang="en-US" baseline="-25000" smtClean="0"/>
              <a:t>j </a:t>
            </a:r>
            <a:r>
              <a:rPr lang="en-US" smtClean="0"/>
              <a:t>= value of feature j in the </a:t>
            </a:r>
            <a:r>
              <a:rPr lang="en-US"/>
              <a:t>i</a:t>
            </a:r>
            <a:r>
              <a:rPr lang="en-US" baseline="30000"/>
              <a:t>th</a:t>
            </a:r>
            <a:r>
              <a:rPr lang="en-US"/>
              <a:t> training example</a:t>
            </a:r>
            <a:endParaRPr lang="en-US" baseline="-250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73419"/>
              </p:ext>
            </p:extLst>
          </p:nvPr>
        </p:nvGraphicFramePr>
        <p:xfrm>
          <a:off x="452582" y="994621"/>
          <a:ext cx="904311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622">
                  <a:extLst>
                    <a:ext uri="{9D8B030D-6E8A-4147-A177-3AD203B41FA5}">
                      <a16:colId xmlns:a16="http://schemas.microsoft.com/office/drawing/2014/main" val="1616373473"/>
                    </a:ext>
                  </a:extLst>
                </a:gridCol>
                <a:gridCol w="1808622">
                  <a:extLst>
                    <a:ext uri="{9D8B030D-6E8A-4147-A177-3AD203B41FA5}">
                      <a16:colId xmlns:a16="http://schemas.microsoft.com/office/drawing/2014/main" val="2604383550"/>
                    </a:ext>
                  </a:extLst>
                </a:gridCol>
                <a:gridCol w="1808622">
                  <a:extLst>
                    <a:ext uri="{9D8B030D-6E8A-4147-A177-3AD203B41FA5}">
                      <a16:colId xmlns:a16="http://schemas.microsoft.com/office/drawing/2014/main" val="4208462035"/>
                    </a:ext>
                  </a:extLst>
                </a:gridCol>
                <a:gridCol w="1808622">
                  <a:extLst>
                    <a:ext uri="{9D8B030D-6E8A-4147-A177-3AD203B41FA5}">
                      <a16:colId xmlns:a16="http://schemas.microsoft.com/office/drawing/2014/main" val="87784637"/>
                    </a:ext>
                  </a:extLst>
                </a:gridCol>
                <a:gridCol w="1808622">
                  <a:extLst>
                    <a:ext uri="{9D8B030D-6E8A-4147-A177-3AD203B41FA5}">
                      <a16:colId xmlns:a16="http://schemas.microsoft.com/office/drawing/2014/main" val="151660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Size in feet</a:t>
                      </a:r>
                      <a:r>
                        <a:rPr lang="en-US" baseline="30000" smtClean="0">
                          <a:latin typeface="Deutsche Bank Display" panose="020F0403020203030304"/>
                        </a:rPr>
                        <a:t>2</a:t>
                      </a:r>
                      <a:r>
                        <a:rPr lang="en-US" baseline="0" smtClean="0">
                          <a:latin typeface="Deutsche Bank Display" panose="020F0403020203030304"/>
                        </a:rPr>
                        <a:t> (X</a:t>
                      </a:r>
                      <a:r>
                        <a:rPr lang="en-US" baseline="-25000" smtClean="0">
                          <a:latin typeface="Deutsche Bank Display" panose="020F0403020203030304"/>
                        </a:rPr>
                        <a:t>1</a:t>
                      </a:r>
                      <a:r>
                        <a:rPr lang="en-US" baseline="0" smtClean="0">
                          <a:latin typeface="Deutsche Bank Display" panose="020F0403020203030304"/>
                        </a:rPr>
                        <a:t>)</a:t>
                      </a:r>
                      <a:endParaRPr lang="en-US" baseline="30000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Deutsche Bank Display" panose="020F0403020203030304"/>
                        </a:rPr>
                        <a:t>No. bedrooms (X</a:t>
                      </a:r>
                      <a:r>
                        <a:rPr lang="en-US" baseline="-25000" smtClean="0">
                          <a:latin typeface="Deutsche Bank Display" panose="020F0403020203030304"/>
                        </a:rPr>
                        <a:t>2</a:t>
                      </a:r>
                      <a:r>
                        <a:rPr lang="en-US" baseline="0" smtClean="0">
                          <a:latin typeface="Deutsche Bank Display" panose="020F0403020203030304"/>
                        </a:rPr>
                        <a:t>)</a:t>
                      </a:r>
                      <a:endParaRPr lang="en-US" baseline="0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Deutsche Bank Display" panose="020F0403020203030304"/>
                        </a:rPr>
                        <a:t>No. floors (X</a:t>
                      </a:r>
                      <a:r>
                        <a:rPr lang="en-US" baseline="-25000" smtClean="0">
                          <a:latin typeface="Deutsche Bank Display" panose="020F0403020203030304"/>
                        </a:rPr>
                        <a:t>3</a:t>
                      </a:r>
                      <a:r>
                        <a:rPr lang="en-US" baseline="0" smtClean="0">
                          <a:latin typeface="Deutsche Bank Display" panose="020F0403020203030304"/>
                        </a:rPr>
                        <a:t>)</a:t>
                      </a:r>
                      <a:endParaRPr lang="en-US" baseline="0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Deutsche Bank Display" panose="020F0403020203030304"/>
                        </a:rPr>
                        <a:t>Age of home (X</a:t>
                      </a:r>
                      <a:r>
                        <a:rPr lang="en-US" baseline="-25000" smtClean="0">
                          <a:latin typeface="Deutsche Bank Display" panose="020F0403020203030304"/>
                        </a:rPr>
                        <a:t>4</a:t>
                      </a:r>
                      <a:r>
                        <a:rPr lang="en-US" baseline="0" smtClean="0">
                          <a:latin typeface="Deutsche Bank Display" panose="020F0403020203030304"/>
                        </a:rPr>
                        <a:t>)</a:t>
                      </a:r>
                      <a:endParaRPr lang="en-US" baseline="0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Price ($) in 1000’s (y)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6431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665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4561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469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1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1532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246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779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120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0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9884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2" y="5652766"/>
            <a:ext cx="6153150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5714678"/>
            <a:ext cx="104775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676" y="4190797"/>
            <a:ext cx="3530016" cy="8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Gradient descent for multivariate LR: algorithm overview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94" y="1172308"/>
            <a:ext cx="5067221" cy="2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Linear regression: tuning &amp; improvements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12311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Tuning the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Polynomial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4" y="3043237"/>
            <a:ext cx="5208574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5" y="836372"/>
            <a:ext cx="8481243" cy="677108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  <a:br>
              <a:rPr lang="en-US" smtClean="0"/>
            </a:br>
            <a:r>
              <a:rPr lang="en-US" sz="2000" b="1" i="1" smtClean="0"/>
              <a:t>alexandru.constantin@db.com</a:t>
            </a:r>
            <a:endParaRPr lang="de-DE" sz="2000" b="1" i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8867" y="3738283"/>
            <a:ext cx="673774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>
                <a:hlinkClick r:id="rId3"/>
              </a:rPr>
              <a:t>Coursera machine learning course</a:t>
            </a:r>
            <a:r>
              <a:rPr lang="en-US" smtClean="0"/>
              <a:t> (Andrew Ng) </a:t>
            </a:r>
            <a:r>
              <a:rPr lang="en-US" smtClean="0">
                <a:solidFill>
                  <a:srgbClr val="92D050"/>
                </a:solidFill>
              </a:rPr>
              <a:t>FREE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hlinkClick r:id="rId4"/>
              </a:rPr>
              <a:t>Coursera deeplearning.ai specialization</a:t>
            </a:r>
            <a:r>
              <a:rPr lang="en-US" smtClean="0"/>
              <a:t> (Andrew Ng) $50/month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hlinkClick r:id="rId5"/>
              </a:rPr>
              <a:t>Fast.AI deep learning courses</a:t>
            </a:r>
            <a:r>
              <a:rPr lang="en-US" smtClean="0"/>
              <a:t> (Jeremy Howard) </a:t>
            </a:r>
            <a:r>
              <a:rPr lang="en-US" smtClean="0">
                <a:solidFill>
                  <a:srgbClr val="92D050"/>
                </a:solidFill>
              </a:rPr>
              <a:t>FREE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hlinkClick r:id="rId6"/>
              </a:rPr>
              <a:t>Kaggle competitions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Read well known scientific papers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Read new / state of the art scientific papers</a:t>
            </a:r>
          </a:p>
        </p:txBody>
      </p:sp>
    </p:spTree>
    <p:extLst>
      <p:ext uri="{BB962C8B-B14F-4D97-AF65-F5344CB8AC3E}">
        <p14:creationId xmlns:p14="http://schemas.microsoft.com/office/powerpoint/2010/main" val="11692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BEX.AI course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4924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smtClean="0">
                <a:solidFill>
                  <a:srgbClr val="FF0000"/>
                </a:solidFill>
              </a:rPr>
              <a:t>Traditional ML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b="1" err="1" smtClean="0">
                <a:solidFill>
                  <a:srgbClr val="FF0000"/>
                </a:solidFill>
              </a:rPr>
              <a:t>Supervised</a:t>
            </a:r>
            <a:endParaRPr lang="de-DE" b="1" smtClean="0">
              <a:solidFill>
                <a:srgbClr val="FF0000"/>
              </a:solidFill>
            </a:endParaRPr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smtClean="0">
                <a:solidFill>
                  <a:srgbClr val="FF0000"/>
                </a:solidFill>
              </a:rPr>
              <a:t>Linear </a:t>
            </a:r>
            <a:r>
              <a:rPr lang="de-DE" err="1" smtClean="0">
                <a:solidFill>
                  <a:srgbClr val="FF0000"/>
                </a:solidFill>
              </a:rPr>
              <a:t>regression</a:t>
            </a:r>
            <a:endParaRPr lang="de-DE" smtClean="0">
              <a:solidFill>
                <a:srgbClr val="FF0000"/>
              </a:solidFill>
            </a:endParaRPr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err="1" smtClean="0"/>
              <a:t>Logistic</a:t>
            </a:r>
            <a:r>
              <a:rPr lang="de-DE" smtClean="0"/>
              <a:t> </a:t>
            </a:r>
            <a:r>
              <a:rPr lang="de-DE" err="1" smtClean="0"/>
              <a:t>regression</a:t>
            </a:r>
            <a:endParaRPr lang="de-DE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err="1" smtClean="0"/>
              <a:t>Regularization</a:t>
            </a:r>
            <a:endParaRPr lang="de-DE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smtClean="0"/>
              <a:t>Support </a:t>
            </a:r>
            <a:r>
              <a:rPr lang="de-DE" err="1" smtClean="0"/>
              <a:t>vector</a:t>
            </a:r>
            <a:r>
              <a:rPr lang="de-DE" smtClean="0"/>
              <a:t> </a:t>
            </a:r>
            <a:r>
              <a:rPr lang="de-DE" err="1" smtClean="0"/>
              <a:t>machines</a:t>
            </a:r>
            <a:endParaRPr lang="de-DE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err="1"/>
              <a:t>Optimization</a:t>
            </a:r>
            <a:r>
              <a:rPr lang="de-DE"/>
              <a:t>, </a:t>
            </a:r>
            <a:r>
              <a:rPr lang="de-DE" err="1"/>
              <a:t>best</a:t>
            </a:r>
            <a:r>
              <a:rPr lang="de-DE"/>
              <a:t> </a:t>
            </a:r>
            <a:r>
              <a:rPr lang="de-DE" err="1" smtClean="0"/>
              <a:t>practices</a:t>
            </a:r>
            <a:endParaRPr lang="de-DE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b="1" err="1" smtClean="0">
                <a:solidFill>
                  <a:srgbClr val="FF0000"/>
                </a:solidFill>
              </a:rPr>
              <a:t>Unsupervised</a:t>
            </a:r>
            <a:endParaRPr lang="de-DE" b="1" smtClean="0">
              <a:solidFill>
                <a:srgbClr val="FF0000"/>
              </a:solidFill>
            </a:endParaRPr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smtClean="0"/>
              <a:t>Clustering</a:t>
            </a:r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err="1" smtClean="0"/>
              <a:t>Dimensionality</a:t>
            </a:r>
            <a:r>
              <a:rPr lang="de-DE" smtClean="0"/>
              <a:t> </a:t>
            </a:r>
            <a:r>
              <a:rPr lang="de-DE" err="1" smtClean="0"/>
              <a:t>reduction</a:t>
            </a:r>
            <a:endParaRPr lang="de-DE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 smtClean="0"/>
              <a:t>Anomaly</a:t>
            </a:r>
            <a:r>
              <a:rPr lang="de-DE" smtClean="0"/>
              <a:t> </a:t>
            </a:r>
            <a:r>
              <a:rPr lang="de-DE" err="1" smtClean="0"/>
              <a:t>detection</a:t>
            </a:r>
            <a:endParaRPr lang="de-DE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 smtClean="0"/>
              <a:t>Recommender</a:t>
            </a:r>
            <a:r>
              <a:rPr lang="de-DE" smtClean="0"/>
              <a:t> </a:t>
            </a:r>
            <a:r>
              <a:rPr lang="de-DE" err="1" smtClean="0"/>
              <a:t>systems</a:t>
            </a:r>
            <a:endParaRPr lang="de-DE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err="1" smtClean="0"/>
              <a:t>Deep</a:t>
            </a:r>
            <a:r>
              <a:rPr lang="de-DE" b="1" smtClean="0"/>
              <a:t> ML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err="1" smtClean="0"/>
              <a:t>Neural</a:t>
            </a:r>
            <a:r>
              <a:rPr lang="de-DE" smtClean="0"/>
              <a:t> </a:t>
            </a:r>
            <a:r>
              <a:rPr lang="de-DE" err="1" smtClean="0"/>
              <a:t>networks</a:t>
            </a:r>
            <a:r>
              <a:rPr lang="de-DE" smtClean="0"/>
              <a:t>, </a:t>
            </a:r>
            <a:r>
              <a:rPr lang="de-DE" err="1" smtClean="0"/>
              <a:t>backpropagation</a:t>
            </a:r>
            <a:endParaRPr lang="de-DE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smtClean="0"/>
              <a:t>Tuning, </a:t>
            </a:r>
            <a:r>
              <a:rPr lang="de-DE" err="1" smtClean="0"/>
              <a:t>regularization</a:t>
            </a:r>
            <a:r>
              <a:rPr lang="de-DE" smtClean="0"/>
              <a:t>, </a:t>
            </a:r>
            <a:r>
              <a:rPr lang="de-DE" err="1" smtClean="0"/>
              <a:t>optimization</a:t>
            </a:r>
            <a:endParaRPr lang="de-DE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err="1" smtClean="0"/>
              <a:t>Deep</a:t>
            </a:r>
            <a:r>
              <a:rPr lang="de-DE" smtClean="0"/>
              <a:t> ML </a:t>
            </a:r>
            <a:r>
              <a:rPr lang="de-DE" err="1" smtClean="0"/>
              <a:t>workflow</a:t>
            </a:r>
            <a:endParaRPr lang="de-DE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err="1" smtClean="0"/>
              <a:t>Convolutional</a:t>
            </a:r>
            <a:r>
              <a:rPr lang="de-DE" smtClean="0"/>
              <a:t> </a:t>
            </a:r>
            <a:r>
              <a:rPr lang="de-DE" err="1" smtClean="0"/>
              <a:t>neural</a:t>
            </a:r>
            <a:r>
              <a:rPr lang="de-DE" smtClean="0"/>
              <a:t> </a:t>
            </a:r>
            <a:r>
              <a:rPr lang="de-DE" err="1" smtClean="0"/>
              <a:t>networks</a:t>
            </a:r>
            <a:r>
              <a:rPr lang="de-DE" smtClean="0"/>
              <a:t> (CNNs)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err="1" smtClean="0"/>
              <a:t>Sequence</a:t>
            </a:r>
            <a:r>
              <a:rPr lang="de-DE" smtClean="0"/>
              <a:t> </a:t>
            </a:r>
            <a:r>
              <a:rPr lang="de-DE" err="1" smtClean="0"/>
              <a:t>models</a:t>
            </a:r>
            <a:r>
              <a:rPr lang="de-DE" smtClean="0"/>
              <a:t> (RNNs)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smtClean="0"/>
              <a:t>(G)ANs, </a:t>
            </a:r>
            <a:r>
              <a:rPr lang="de-DE" err="1" smtClean="0"/>
              <a:t>autoencoders</a:t>
            </a:r>
            <a:r>
              <a:rPr lang="de-DE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Reinforcement </a:t>
            </a:r>
            <a:r>
              <a:rPr lang="de-DE" err="1" smtClean="0"/>
              <a:t>learning</a:t>
            </a:r>
            <a:r>
              <a:rPr lang="de-DE" smtClean="0"/>
              <a:t>*</a:t>
            </a:r>
          </a:p>
        </p:txBody>
      </p:sp>
      <p:pic>
        <p:nvPicPr>
          <p:cNvPr id="1061890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05" y="1148847"/>
            <a:ext cx="1614535" cy="18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2" name="Picture 4" descr="Image result for scikit 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88" y="1284357"/>
            <a:ext cx="2972052" cy="159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4" name="Picture 6" descr="Image result for ker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2" y="3973852"/>
            <a:ext cx="3037968" cy="8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6" name="Picture 8" descr="Image result for jupyter notebook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45" y="3502331"/>
            <a:ext cx="1824054" cy="18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Supervised learning: house price prediction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18" y="1749476"/>
            <a:ext cx="7452811" cy="354745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Supervised learning: house price prediction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776412"/>
            <a:ext cx="7329487" cy="34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Supervised learning: house price prediction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36" y="1738312"/>
            <a:ext cx="7622139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Supervised learning: </a:t>
            </a:r>
            <a:r>
              <a:rPr lang="en-GB" dirty="0" err="1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tumor</a:t>
            </a:r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 type </a:t>
            </a:r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classification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655" y="1418529"/>
            <a:ext cx="4991100" cy="42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Unsupervised learning: examples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27084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Clustering (e.g. news related to the same topic)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Organizing computer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Social 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Market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Clothing size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Cocktail party problem</a:t>
            </a:r>
          </a:p>
        </p:txBody>
      </p:sp>
      <p:pic>
        <p:nvPicPr>
          <p:cNvPr id="1061890" name="Picture 2" descr="Image result for cocktail party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05" y="3671888"/>
            <a:ext cx="3507581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Model representation: notation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4" y="3921149"/>
            <a:ext cx="9043107" cy="12311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 = number of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(x, y) = one training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(x</a:t>
            </a:r>
            <a:r>
              <a:rPr lang="en-US" baseline="30000" smtClean="0"/>
              <a:t>i</a:t>
            </a:r>
            <a:r>
              <a:rPr lang="en-US" smtClean="0"/>
              <a:t>, </a:t>
            </a:r>
            <a:r>
              <a:rPr lang="en-US" err="1" smtClean="0"/>
              <a:t>y</a:t>
            </a:r>
            <a:r>
              <a:rPr lang="en-US" baseline="30000" err="1" smtClean="0"/>
              <a:t>i</a:t>
            </a:r>
            <a:r>
              <a:rPr lang="en-US" smtClean="0"/>
              <a:t>) = </a:t>
            </a:r>
            <a:r>
              <a:rPr lang="en-US" err="1" smtClean="0"/>
              <a:t>i</a:t>
            </a:r>
            <a:r>
              <a:rPr lang="en-US" baseline="30000" err="1" smtClean="0"/>
              <a:t>th</a:t>
            </a:r>
            <a:r>
              <a:rPr lang="en-US" smtClean="0"/>
              <a:t> training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58513"/>
              </p:ext>
            </p:extLst>
          </p:nvPr>
        </p:nvGraphicFramePr>
        <p:xfrm>
          <a:off x="1672137" y="1139401"/>
          <a:ext cx="660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1637347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51660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Size in feet</a:t>
                      </a:r>
                      <a:r>
                        <a:rPr lang="en-US" baseline="30000" smtClean="0">
                          <a:latin typeface="Deutsche Bank Display" panose="020F0403020203030304"/>
                        </a:rPr>
                        <a:t>2</a:t>
                      </a:r>
                      <a:r>
                        <a:rPr lang="en-US" baseline="0" smtClean="0">
                          <a:latin typeface="Deutsche Bank Display" panose="020F0403020203030304"/>
                        </a:rPr>
                        <a:t> (X)</a:t>
                      </a:r>
                      <a:endParaRPr lang="en-US" baseline="30000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Price ($) in 1000’s (y)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6431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665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4561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469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1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1532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246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779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120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0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Deutsche Bank Display" panose="020F0403020203030304"/>
                        </a:rPr>
                        <a:t>...</a:t>
                      </a:r>
                      <a:endParaRPr lang="en-US">
                        <a:latin typeface="Deutsche Bank Display" panose="020F040302020303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9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Model representation: learning</a:t>
            </a:r>
            <a:endParaRPr lang="de-DE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246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92" y="1418529"/>
            <a:ext cx="4772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NP_IDX" val="3"/>
  <p:tag name="THINKCELLPRESENTATIONDONOTDELETE" val="&lt;?xml version=&quot;1.0&quot; encoding=&quot;UTF-16&quot; standalone=&quot;yes&quot;?&gt;&#10;&lt;root reqver=&quot;17839&quot;&gt;&lt;version val=&quot;211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7&quot;&gt;&lt;elem m_fUsage=&quot;5.16854450738251000000E+000&quot;&gt;&lt;m_ppcolschidx val=&quot;0&quot;/&gt;&lt;m_rgb r=&quot;ff&quot; g=&quot;38&quot; b=&quot;15&quot;/&gt;&lt;/elem&gt;&lt;elem m_fUsage=&quot;7.92107496090000310000E-001&quot;&gt;&lt;m_ppcolschidx val=&quot;0&quot;/&gt;&lt;m_rgb r=&quot;dc&quot; g=&quot;df&quot; b=&quot;db&quot;/&gt;&lt;/elem&gt;&lt;elem m_fUsage=&quot;7.36098929100000080000E-001&quot;&gt;&lt;m_ppcolschidx val=&quot;0&quot;/&gt;&lt;m_rgb r=&quot;e6&quot; g=&quot;e7&quot; b=&quot;e4&quot;/&gt;&lt;/elem&gt;&lt;elem m_fUsage=&quot;5.31441000000000160000E-001&quot;&gt;&lt;m_ppcolschidx val=&quot;0&quot;/&gt;&lt;m_rgb r=&quot;af&quot; g=&quot;b3&quot; b=&quot;aa&quot;/&gt;&lt;/elem&gt;&lt;elem m_fUsage=&quot;4.30467210000000160000E-001&quot;&gt;&lt;m_ppcolschidx val=&quot;0&quot;/&gt;&lt;m_rgb r=&quot;a0&quot; g=&quot;b0&quot; b=&quot;ef&quot;/&gt;&lt;/elem&gt;&lt;elem m_fUsage=&quot;2.82429536481000170000E-001&quot;&gt;&lt;m_ppcolschidx val=&quot;0&quot;/&gt;&lt;m_rgb r=&quot;e3&quot; g=&quot;ef&quot; b=&quot;fd&quot;/&gt;&lt;/elem&gt;&lt;elem m_fUsage=&quot;2.05891132094649100000E-001&quot;&gt;&lt;m_ppcolschidx val=&quot;0&quot;/&gt;&lt;m_rgb r=&quot;ff&quot; g=&quot;42&quot; b=&quot;20&quot;/&gt;&lt;/elem&gt;&lt;/m_vecMRU&gt;&lt;/m_mruColor&gt;&lt;m_mapectfillschemeMRU&gt;&lt;key val=&quot;0&quot;/&gt;&lt;elem&gt;&lt;m_nPartnerID val=&quot;536&quot;/&gt;&lt;m_nIndex val=&quot;0&quot;/&gt;&lt;/elem&gt;&lt;key val=&quot;3&quot;/&gt;&lt;elem&gt;&lt;m_nPartnerID val=&quot;536&quot;/&gt;&lt;m_nIndex val=&quot;2&quot;/&gt;&lt;/elem&gt;&lt;key val=&quot;4&quot;/&gt;&lt;elem&gt;&lt;m_nPartnerID val=&quot;536&quot;/&gt;&lt;m_nIndex val=&quot;0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63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Deutsche Bank_CF_LN9160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8296AA"/>
      </a:lt2>
      <a:accent1>
        <a:srgbClr val="193296"/>
      </a:accent1>
      <a:accent2>
        <a:srgbClr val="0092D0"/>
      </a:accent2>
      <a:accent3>
        <a:srgbClr val="961414"/>
      </a:accent3>
      <a:accent4>
        <a:srgbClr val="379B6E"/>
      </a:accent4>
      <a:accent5>
        <a:srgbClr val="FF6600"/>
      </a:accent5>
      <a:accent6>
        <a:srgbClr val="808080"/>
      </a:accent6>
      <a:hlink>
        <a:srgbClr val="961414"/>
      </a:hlink>
      <a:folHlink>
        <a:srgbClr val="379B6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algn="ctr">
          <a:solidFill>
            <a:schemeClr val="accent3"/>
          </a:solidFill>
          <a:miter lim="800000"/>
          <a:headEnd/>
          <a:tailEnd/>
        </a:ln>
        <a:effectLst/>
      </a:spPr>
      <a:bodyPr lIns="97740" tIns="48870" rIns="97740" bIns="48870"/>
      <a:lstStyle>
        <a:defPPr>
          <a:defRPr sz="1400">
            <a:latin typeface="+mn-lt"/>
          </a:defRPr>
        </a:defPPr>
      </a:lst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8296AA"/>
        </a:lt2>
        <a:accent1>
          <a:srgbClr val="193296"/>
        </a:accent1>
        <a:accent2>
          <a:srgbClr val="0092D0"/>
        </a:accent2>
        <a:accent3>
          <a:srgbClr val="961414"/>
        </a:accent3>
        <a:accent4>
          <a:srgbClr val="379B6E"/>
        </a:accent4>
        <a:accent5>
          <a:srgbClr val="FF6600"/>
        </a:accent5>
        <a:accent6>
          <a:srgbClr val="808080"/>
        </a:accent6>
        <a:hlink>
          <a:srgbClr val="961414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B Base Content Type" ma:contentTypeID="0x010100C777E5E4CC2845A982076CBB472177EA0084EC3842A565054B8662563C4749A2D3" ma:contentTypeVersion="0" ma:contentTypeDescription="DB Base Content Type" ma:contentTypeScope="" ma:versionID="1d47ab25cac456e5104fe63481b8f3a0">
  <xsd:schema xmlns:xsd="http://www.w3.org/2001/XMLSchema" xmlns:xs="http://www.w3.org/2001/XMLSchema" xmlns:p="http://schemas.microsoft.com/office/2006/metadata/properties" xmlns:ns2="B8B25D61-1E3D-4AB5-A5E6-F08535D87094" targetNamespace="http://schemas.microsoft.com/office/2006/metadata/properties" ma:root="true" ma:fieldsID="d7d8dae44e46d0bb052e9b4386f86050" ns2:_="">
    <xsd:import namespace="B8B25D61-1E3D-4AB5-A5E6-F08535D87094"/>
    <xsd:element name="properties">
      <xsd:complexType>
        <xsd:sequence>
          <xsd:element name="documentManagement">
            <xsd:complexType>
              <xsd:all>
                <xsd:element ref="ns2:UserName" minOccurs="0"/>
                <xsd:element ref="ns2:Email" minOccurs="0"/>
                <xsd:element ref="ns2:DBDirID" minOccurs="0"/>
                <xsd:element ref="ns2:BusinessDivision" minOccurs="0"/>
                <xsd:element ref="ns2:BusinessLine" minOccurs="0"/>
                <xsd:element ref="ns2:Department" minOccurs="0"/>
                <xsd:element ref="ns2:Team" minOccurs="0"/>
                <xsd:element ref="ns2:Country" minOccurs="0"/>
                <xsd:element ref="ns2:GroupDivision" minOccurs="0"/>
                <xsd:element ref="ns2:CorporateDivi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25D61-1E3D-4AB5-A5E6-F08535D87094" elementFormDefault="qualified">
    <xsd:import namespace="http://schemas.microsoft.com/office/2006/documentManagement/types"/>
    <xsd:import namespace="http://schemas.microsoft.com/office/infopath/2007/PartnerControls"/>
    <xsd:element name="UserName" ma:index="8" nillable="true" ma:displayName="UserName" ma:internalName="UserName" ma:readOnly="false">
      <xsd:simpleType>
        <xsd:restriction base="dms:Text"/>
      </xsd:simpleType>
    </xsd:element>
    <xsd:element name="Email" ma:index="9" nillable="true" ma:displayName="Email" ma:internalName="Email" ma:readOnly="false">
      <xsd:simpleType>
        <xsd:restriction base="dms:Text"/>
      </xsd:simpleType>
    </xsd:element>
    <xsd:element name="DBDirID" ma:index="10" nillable="true" ma:displayName="DBDirID" ma:internalName="DBDirID" ma:readOnly="false">
      <xsd:simpleType>
        <xsd:restriction base="dms:Text"/>
      </xsd:simpleType>
    </xsd:element>
    <xsd:element name="BusinessDivision" ma:index="11" nillable="true" ma:displayName="Business Division" ma:internalName="BusinessDivision" ma:readOnly="false">
      <xsd:simpleType>
        <xsd:restriction base="dms:Text"/>
      </xsd:simpleType>
    </xsd:element>
    <xsd:element name="BusinessLine" ma:index="12" nillable="true" ma:displayName="Business Line" ma:internalName="BusinessLine" ma:readOnly="false">
      <xsd:simpleType>
        <xsd:restriction base="dms:Text"/>
      </xsd:simpleType>
    </xsd:element>
    <xsd:element name="Department" ma:index="13" nillable="true" ma:displayName="Department" ma:internalName="Department" ma:readOnly="false">
      <xsd:simpleType>
        <xsd:restriction base="dms:Text"/>
      </xsd:simpleType>
    </xsd:element>
    <xsd:element name="Team" ma:index="14" nillable="true" ma:displayName="Team" ma:internalName="Team" ma:readOnly="false">
      <xsd:simpleType>
        <xsd:restriction base="dms:Text"/>
      </xsd:simpleType>
    </xsd:element>
    <xsd:element name="Country" ma:index="15" nillable="true" ma:displayName="Country" ma:internalName="Country" ma:readOnly="false">
      <xsd:simpleType>
        <xsd:restriction base="dms:Text"/>
      </xsd:simpleType>
    </xsd:element>
    <xsd:element name="GroupDivision" ma:index="16" nillable="true" ma:displayName="Group Division" ma:internalName="GroupDivision" ma:readOnly="false">
      <xsd:simpleType>
        <xsd:restriction base="dms:Text"/>
      </xsd:simpleType>
    </xsd:element>
    <xsd:element name="CorporateDivision" ma:index="17" nillable="true" ma:displayName="Corporate Division" ma:internalName="CorporateDivision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 xmlns="B8B25D61-1E3D-4AB5-A5E6-F08535D87094">jo.kiernan@db.com</Email>
    <UserName xmlns="B8B25D61-1E3D-4AB5-A5E6-F08535D87094">Kiernan, Jo</UserName>
    <Team xmlns="B8B25D61-1E3D-4AB5-A5E6-F08535D87094" xsi:nil="true"/>
    <Country xmlns="B8B25D61-1E3D-4AB5-A5E6-F08535D87094">United Kingdom</Country>
    <BusinessLine xmlns="B8B25D61-1E3D-4AB5-A5E6-F08535D87094" xsi:nil="true"/>
    <CorporateDivision xmlns="B8B25D61-1E3D-4AB5-A5E6-F08535D87094">CIB - Global Markets</CorporateDivision>
    <DBDirID xmlns="B8B25D61-1E3D-4AB5-A5E6-F08535D87094">2442025</DBDirID>
    <Department xmlns="B8B25D61-1E3D-4AB5-A5E6-F08535D87094" xsi:nil="true"/>
    <GroupDivision xmlns="B8B25D61-1E3D-4AB5-A5E6-F08535D87094">Corporate and Investment Bank (CIB)</GroupDivision>
    <BusinessDivision xmlns="B8B25D61-1E3D-4AB5-A5E6-F08535D8709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025E3-455C-432F-8307-4BC84C299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B25D61-1E3D-4AB5-A5E6-F08535D87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8CA789-A29F-4F39-A182-067652264424}">
  <ds:schemaRefs>
    <ds:schemaRef ds:uri="http://purl.org/dc/elements/1.1/"/>
    <ds:schemaRef ds:uri="http://schemas.microsoft.com/office/2006/documentManagement/types"/>
    <ds:schemaRef ds:uri="http://purl.org/dc/terms/"/>
    <ds:schemaRef ds:uri="B8B25D61-1E3D-4AB5-A5E6-F08535D87094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28C197-176A-4260-A1A6-843DC09D55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Deutsche Bank_CF_LN9160</Template>
  <TotalTime>737</TotalTime>
  <Words>1473</Words>
  <Application>Microsoft Office PowerPoint</Application>
  <PresentationFormat>A4 Paper (210x297 mm)</PresentationFormat>
  <Paragraphs>208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Consolas</vt:lpstr>
      <vt:lpstr>Deutsche Bank Display</vt:lpstr>
      <vt:lpstr>Deutsche Bank Text</vt:lpstr>
      <vt:lpstr>Deutsche Bank_CF_LN9160</vt:lpstr>
      <vt:lpstr>think-cell Slide</vt:lpstr>
      <vt:lpstr>BEX.AI</vt:lpstr>
      <vt:lpstr>BEX.AI course</vt:lpstr>
      <vt:lpstr>Supervised learning: house price prediction</vt:lpstr>
      <vt:lpstr>Supervised learning: house price prediction</vt:lpstr>
      <vt:lpstr>Supervised learning: house price prediction</vt:lpstr>
      <vt:lpstr>Supervised learning: tumor type classification</vt:lpstr>
      <vt:lpstr>Unsupervised learning: examples</vt:lpstr>
      <vt:lpstr>Model representation: notation</vt:lpstr>
      <vt:lpstr>Model representation: learning</vt:lpstr>
      <vt:lpstr>Cost function: univariate linear regression</vt:lpstr>
      <vt:lpstr>Cost function</vt:lpstr>
      <vt:lpstr>Cost function</vt:lpstr>
      <vt:lpstr>Gradient descent</vt:lpstr>
      <vt:lpstr>Gradient descent: derivative intuition</vt:lpstr>
      <vt:lpstr>Gradient descent: algorithm overview</vt:lpstr>
      <vt:lpstr>Multivariate linear regression</vt:lpstr>
      <vt:lpstr>Gradient descent for multivariate LR: algorithm overview</vt:lpstr>
      <vt:lpstr>Linear regression: tuning &amp; improvements</vt:lpstr>
      <vt:lpstr>Thank you alexandru.constantin@db.com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Anurag Pal</dc:creator>
  <cp:keywords>Public</cp:keywords>
  <cp:lastModifiedBy>Alexandru Constantin</cp:lastModifiedBy>
  <cp:revision>10669</cp:revision>
  <cp:lastPrinted>2013-07-31T07:57:48Z</cp:lastPrinted>
  <dcterms:created xsi:type="dcterms:W3CDTF">2013-02-18T11:04:30Z</dcterms:created>
  <dcterms:modified xsi:type="dcterms:W3CDTF">2018-11-07T12:22:16Z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VGCompatibilityCheck Run By">
    <vt:lpwstr>Sahaya Ratheesh V</vt:lpwstr>
  </property>
  <property fmtid="{D5CDD505-2E9C-101B-9397-08002B2CF9AE}" pid="11" name="VGCompatibilityCheck Run On ">
    <vt:lpwstr>2/28/2013 12:12:34 PM</vt:lpwstr>
  </property>
  <property fmtid="{D5CDD505-2E9C-101B-9397-08002B2CF9AE}" pid="12" name="TitusGUID">
    <vt:lpwstr>6655b428-7ebd-42a7-8303-0955b32c64ab</vt:lpwstr>
  </property>
  <property fmtid="{D5CDD505-2E9C-101B-9397-08002B2CF9AE}" pid="13" name="aliashDocumentMarking">
    <vt:lpwstr/>
  </property>
  <property fmtid="{D5CDD505-2E9C-101B-9397-08002B2CF9AE}" pid="14" name="PortedBy">
    <vt:lpwstr>Akash Jain</vt:lpwstr>
  </property>
  <property fmtid="{D5CDD505-2E9C-101B-9397-08002B2CF9AE}" pid="15" name="DatePorted">
    <vt:lpwstr>23/04/2013 17:21:12</vt:lpwstr>
  </property>
  <property fmtid="{D5CDD505-2E9C-101B-9397-08002B2CF9AE}" pid="16" name="Office2010WasSaved">
    <vt:lpwstr>1</vt:lpwstr>
  </property>
  <property fmtid="{D5CDD505-2E9C-101B-9397-08002B2CF9AE}" pid="17" name="ContentTypeId">
    <vt:lpwstr>0x010100C777E5E4CC2845A982076CBB472177EA0084EC3842A565054B8662563C4749A2D3</vt:lpwstr>
  </property>
  <property fmtid="{D5CDD505-2E9C-101B-9397-08002B2CF9AE}" pid="18" name="VGCompatibilityCheck Run On">
    <vt:lpwstr>2/28/2013 12:12:34 PM</vt:lpwstr>
  </property>
  <property fmtid="{D5CDD505-2E9C-101B-9397-08002B2CF9AE}" pid="19" name="db.comClassification">
    <vt:lpwstr>Public</vt:lpwstr>
  </property>
</Properties>
</file>