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0" r:id="rId1"/>
  </p:sldMasterIdLst>
  <p:notesMasterIdLst>
    <p:notesMasterId r:id="rId24"/>
  </p:notesMasterIdLst>
  <p:sldIdLst>
    <p:sldId id="2561" r:id="rId2"/>
    <p:sldId id="2581" r:id="rId3"/>
    <p:sldId id="2594" r:id="rId4"/>
    <p:sldId id="2576" r:id="rId5"/>
    <p:sldId id="2586" r:id="rId6"/>
    <p:sldId id="2591" r:id="rId7"/>
    <p:sldId id="2592" r:id="rId8"/>
    <p:sldId id="2587" r:id="rId9"/>
    <p:sldId id="2574" r:id="rId10"/>
    <p:sldId id="2578" r:id="rId11"/>
    <p:sldId id="2583" r:id="rId12"/>
    <p:sldId id="2590" r:id="rId13"/>
    <p:sldId id="2575" r:id="rId14"/>
    <p:sldId id="2593" r:id="rId15"/>
    <p:sldId id="2589" r:id="rId16"/>
    <p:sldId id="2584" r:id="rId17"/>
    <p:sldId id="2585" r:id="rId18"/>
    <p:sldId id="2580" r:id="rId19"/>
    <p:sldId id="2582" r:id="rId20"/>
    <p:sldId id="2579" r:id="rId21"/>
    <p:sldId id="2577" r:id="rId22"/>
    <p:sldId id="2567" r:id="rId23"/>
  </p:sldIdLst>
  <p:sldSz cx="12192000" cy="6858000"/>
  <p:notesSz cx="6858000" cy="9144000"/>
  <p:defaultTextStyle>
    <a:defPPr>
      <a:defRPr lang="en-US"/>
    </a:defPPr>
    <a:lvl1pPr marL="0" algn="l" defTabSz="80451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55" algn="l" defTabSz="80451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11" algn="l" defTabSz="80451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766" algn="l" defTabSz="80451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022" algn="l" defTabSz="80451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278" algn="l" defTabSz="80451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533" algn="l" defTabSz="80451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789" algn="l" defTabSz="80451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044" algn="l" defTabSz="80451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pos="539" userDrawn="1">
          <p15:clr>
            <a:srgbClr val="A4A3A4"/>
          </p15:clr>
        </p15:guide>
        <p15:guide id="8" orient="horz" pos="240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9FF"/>
    <a:srgbClr val="F4F4FF"/>
    <a:srgbClr val="47568C"/>
    <a:srgbClr val="29B0E6"/>
    <a:srgbClr val="414143"/>
    <a:srgbClr val="27AAE2"/>
    <a:srgbClr val="14A5A8"/>
    <a:srgbClr val="2D94A3"/>
    <a:srgbClr val="535353"/>
    <a:srgbClr val="3BC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3785" autoAdjust="0"/>
  </p:normalViewPr>
  <p:slideViewPr>
    <p:cSldViewPr snapToGrid="0" snapToObjects="1">
      <p:cViewPr varScale="1">
        <p:scale>
          <a:sx n="63" d="100"/>
          <a:sy n="63" d="100"/>
        </p:scale>
        <p:origin x="840" y="64"/>
      </p:cViewPr>
      <p:guideLst>
        <p:guide orient="horz" pos="4080"/>
        <p:guide pos="7129"/>
        <p:guide pos="539"/>
        <p:guide orient="horz" pos="240"/>
        <p:guide pos="384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 i="0">
                <a:latin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 i="0">
                <a:latin typeface="Open Sans Semibold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25-Nov-18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 i="0">
                <a:latin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 i="0">
                <a:latin typeface="Open Sans Semibold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02255" rtl="0" eaLnBrk="1" latinLnBrk="0" hangingPunct="1">
      <a:defRPr sz="1056" b="1" i="0" kern="1200">
        <a:solidFill>
          <a:schemeClr val="tx1"/>
        </a:solidFill>
        <a:latin typeface="Open Sans Semibold" charset="0"/>
        <a:ea typeface="+mn-ea"/>
        <a:cs typeface="+mn-cs"/>
      </a:defRPr>
    </a:lvl1pPr>
    <a:lvl2pPr marL="402255" algn="l" defTabSz="402255" rtl="0" eaLnBrk="1" latinLnBrk="0" hangingPunct="1">
      <a:defRPr sz="1056" b="1" i="0" kern="1200">
        <a:solidFill>
          <a:schemeClr val="tx1"/>
        </a:solidFill>
        <a:latin typeface="Open Sans Semibold" charset="0"/>
        <a:ea typeface="+mn-ea"/>
        <a:cs typeface="+mn-cs"/>
      </a:defRPr>
    </a:lvl2pPr>
    <a:lvl3pPr marL="804511" algn="l" defTabSz="402255" rtl="0" eaLnBrk="1" latinLnBrk="0" hangingPunct="1">
      <a:defRPr sz="1056" b="1" i="0" kern="1200">
        <a:solidFill>
          <a:schemeClr val="tx1"/>
        </a:solidFill>
        <a:latin typeface="Open Sans Semibold" charset="0"/>
        <a:ea typeface="+mn-ea"/>
        <a:cs typeface="+mn-cs"/>
      </a:defRPr>
    </a:lvl3pPr>
    <a:lvl4pPr marL="1206766" algn="l" defTabSz="402255" rtl="0" eaLnBrk="1" latinLnBrk="0" hangingPunct="1">
      <a:defRPr sz="1056" b="1" i="0" kern="1200">
        <a:solidFill>
          <a:schemeClr val="tx1"/>
        </a:solidFill>
        <a:latin typeface="Open Sans Semibold" charset="0"/>
        <a:ea typeface="+mn-ea"/>
        <a:cs typeface="+mn-cs"/>
      </a:defRPr>
    </a:lvl4pPr>
    <a:lvl5pPr marL="1609022" algn="l" defTabSz="402255" rtl="0" eaLnBrk="1" latinLnBrk="0" hangingPunct="1">
      <a:defRPr sz="1056" b="1" i="0" kern="1200">
        <a:solidFill>
          <a:schemeClr val="tx1"/>
        </a:solidFill>
        <a:latin typeface="Open Sans Semibold" charset="0"/>
        <a:ea typeface="+mn-ea"/>
        <a:cs typeface="+mn-cs"/>
      </a:defRPr>
    </a:lvl5pPr>
    <a:lvl6pPr marL="2011278" algn="l" defTabSz="40225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533" algn="l" defTabSz="40225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5789" algn="l" defTabSz="40225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044" algn="l" defTabSz="40225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25-Nov-18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2765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25-Nov-18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5504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25-Nov-18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773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44093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42"/>
          </p:nvPr>
        </p:nvSpPr>
        <p:spPr>
          <a:xfrm>
            <a:off x="3785426" y="2329409"/>
            <a:ext cx="2055231" cy="2383449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057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64"/>
          </p:nvPr>
        </p:nvSpPr>
        <p:spPr>
          <a:xfrm>
            <a:off x="6385313" y="2329409"/>
            <a:ext cx="2055231" cy="2383449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057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65"/>
          </p:nvPr>
        </p:nvSpPr>
        <p:spPr>
          <a:xfrm>
            <a:off x="8985199" y="2329409"/>
            <a:ext cx="2055231" cy="2383449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057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66"/>
          </p:nvPr>
        </p:nvSpPr>
        <p:spPr>
          <a:xfrm>
            <a:off x="1185539" y="2329409"/>
            <a:ext cx="2055231" cy="2383449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057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9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25-Nov-18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650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25-Nov-18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3718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25-Nov-18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4287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25-Nov-18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331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25-Nov-18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535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25-Nov-18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3282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25-Nov-18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820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25-Nov-18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910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25-Nov-18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9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  <p:sldLayoutId id="2147484223" r:id="rId12"/>
    <p:sldLayoutId id="214748408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EDD06988-CEF4-497C-8E15-37FFF26405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328" y="824186"/>
            <a:ext cx="7511343" cy="429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1973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ine 10">
            <a:extLst>
              <a:ext uri="{FF2B5EF4-FFF2-40B4-BE49-F238E27FC236}">
                <a16:creationId xmlns:a16="http://schemas.microsoft.com/office/drawing/2014/main" id="{6BAFD4E3-811F-4980-AD0A-F0A404F1AC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590"/>
            <a:ext cx="6389167" cy="4514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59194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BE16F47-90A0-4FE7-8373-B827BC78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097" y="24960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aleway" panose="020B0503030101060003" pitchFamily="34" charset="0"/>
              </a:rPr>
              <a:t>Growth </a:t>
            </a:r>
            <a:r>
              <a:rPr lang="en-US" b="1" dirty="0">
                <a:solidFill>
                  <a:schemeClr val="bg1"/>
                </a:solidFill>
                <a:latin typeface="Raleway" panose="020B0503030101060003" pitchFamily="34" charset="0"/>
              </a:rPr>
              <a:t>PERSPECTIVES </a:t>
            </a:r>
          </a:p>
        </p:txBody>
      </p:sp>
    </p:spTree>
    <p:extLst>
      <p:ext uri="{BB962C8B-B14F-4D97-AF65-F5344CB8AC3E}">
        <p14:creationId xmlns:p14="http://schemas.microsoft.com/office/powerpoint/2010/main" val="99128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BE16F47-90A0-4FE7-8373-B827BC78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097" y="24960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aleway" panose="020B0503030101060003" pitchFamily="34" charset="0"/>
              </a:rPr>
              <a:t>Growth </a:t>
            </a:r>
            <a:r>
              <a:rPr lang="en-US" b="1" dirty="0">
                <a:solidFill>
                  <a:schemeClr val="bg1"/>
                </a:solidFill>
                <a:latin typeface="Raleway" panose="020B0503030101060003" pitchFamily="34" charset="0"/>
              </a:rPr>
              <a:t>PERSPECTIVES </a:t>
            </a:r>
          </a:p>
        </p:txBody>
      </p:sp>
    </p:spTree>
    <p:extLst>
      <p:ext uri="{BB962C8B-B14F-4D97-AF65-F5344CB8AC3E}">
        <p14:creationId xmlns:p14="http://schemas.microsoft.com/office/powerpoint/2010/main" val="343019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D42A4C5D-6B4A-42A2-9B55-514586E2311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730" y="298085"/>
            <a:ext cx="8892540" cy="626183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7447655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BE16F47-90A0-4FE7-8373-B827BC78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097" y="2496038"/>
            <a:ext cx="10515600" cy="19032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aleway" panose="020B0503030101060003" pitchFamily="34" charset="0"/>
              </a:rPr>
              <a:t>You can ensure that emails, documents, and even casual interactions will be clear, and peaceful.</a:t>
            </a:r>
            <a:br>
              <a:rPr lang="en-US" dirty="0">
                <a:solidFill>
                  <a:schemeClr val="bg1"/>
                </a:solidFill>
                <a:latin typeface="Raleway" panose="020B05030301010600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Raleway ExtraBold" panose="020B0903030101060003" pitchFamily="34" charset="0"/>
              </a:rPr>
              <a:t>No hates </a:t>
            </a:r>
            <a:r>
              <a:rPr lang="en-US" dirty="0" err="1">
                <a:solidFill>
                  <a:schemeClr val="bg1"/>
                </a:solidFill>
                <a:latin typeface="Raleway ExtraBold" panose="020B0903030101060003" pitchFamily="34" charset="0"/>
              </a:rPr>
              <a:t>alloweded</a:t>
            </a:r>
            <a:r>
              <a:rPr lang="en-US" dirty="0">
                <a:solidFill>
                  <a:schemeClr val="bg1"/>
                </a:solidFill>
                <a:latin typeface="Raleway ExtraBold" panose="020B0903030101060003" pitchFamily="34" charset="0"/>
              </a:rPr>
              <a:t> !</a:t>
            </a:r>
            <a:endParaRPr lang="en-US" b="1" dirty="0">
              <a:solidFill>
                <a:schemeClr val="bg1"/>
              </a:solidFill>
              <a:latin typeface="Raleway ExtraBold" panose="020B09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01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BE16F47-90A0-4FE7-8373-B827BC78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097" y="24367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aleway" panose="020B0503030101060003" pitchFamily="34" charset="0"/>
              </a:rPr>
              <a:t>Growth </a:t>
            </a:r>
            <a:r>
              <a:rPr lang="en-US" b="1" dirty="0">
                <a:solidFill>
                  <a:schemeClr val="bg1"/>
                </a:solidFill>
                <a:latin typeface="Raleway" panose="020B0503030101060003" pitchFamily="34" charset="0"/>
              </a:rPr>
              <a:t>PERSPECTIVES </a:t>
            </a:r>
          </a:p>
        </p:txBody>
      </p:sp>
      <p:sp>
        <p:nvSpPr>
          <p:cNvPr id="3" name="Shape 2551">
            <a:extLst>
              <a:ext uri="{FF2B5EF4-FFF2-40B4-BE49-F238E27FC236}">
                <a16:creationId xmlns:a16="http://schemas.microsoft.com/office/drawing/2014/main" id="{CB5CA510-A6B4-4F1D-B642-D7F9F32CD7EA}"/>
              </a:ext>
            </a:extLst>
          </p:cNvPr>
          <p:cNvSpPr/>
          <p:nvPr/>
        </p:nvSpPr>
        <p:spPr>
          <a:xfrm>
            <a:off x="474252" y="5876408"/>
            <a:ext cx="594845" cy="594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5478" tIns="15478" rIns="15478" bIns="15478" anchor="ctr"/>
          <a:lstStyle/>
          <a:p>
            <a:pPr defTabSz="1857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1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4" name="Shape 2553">
            <a:extLst>
              <a:ext uri="{FF2B5EF4-FFF2-40B4-BE49-F238E27FC236}">
                <a16:creationId xmlns:a16="http://schemas.microsoft.com/office/drawing/2014/main" id="{DF6BCCDE-6349-46CA-A4A1-D0981A95D1E1}"/>
              </a:ext>
            </a:extLst>
          </p:cNvPr>
          <p:cNvSpPr/>
          <p:nvPr/>
        </p:nvSpPr>
        <p:spPr>
          <a:xfrm>
            <a:off x="814612" y="4844180"/>
            <a:ext cx="594845" cy="540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5478" tIns="15478" rIns="15478" bIns="15478" anchor="ctr"/>
          <a:lstStyle/>
          <a:p>
            <a:pPr defTabSz="1857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1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5" name="Shape 2587">
            <a:extLst>
              <a:ext uri="{FF2B5EF4-FFF2-40B4-BE49-F238E27FC236}">
                <a16:creationId xmlns:a16="http://schemas.microsoft.com/office/drawing/2014/main" id="{59362E71-F135-4D8D-98D7-CF6307FE4723}"/>
              </a:ext>
            </a:extLst>
          </p:cNvPr>
          <p:cNvSpPr/>
          <p:nvPr/>
        </p:nvSpPr>
        <p:spPr>
          <a:xfrm>
            <a:off x="1739498" y="5087527"/>
            <a:ext cx="594845" cy="594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5478" tIns="15478" rIns="15478" bIns="15478" anchor="ctr"/>
          <a:lstStyle/>
          <a:p>
            <a:pPr defTabSz="1857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1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6" name="Shape 2612">
            <a:extLst>
              <a:ext uri="{FF2B5EF4-FFF2-40B4-BE49-F238E27FC236}">
                <a16:creationId xmlns:a16="http://schemas.microsoft.com/office/drawing/2014/main" id="{1CAB6F7F-3553-4B7E-B6A2-76B260834919}"/>
              </a:ext>
            </a:extLst>
          </p:cNvPr>
          <p:cNvSpPr/>
          <p:nvPr/>
        </p:nvSpPr>
        <p:spPr>
          <a:xfrm>
            <a:off x="2910755" y="6018505"/>
            <a:ext cx="594845" cy="486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5478" tIns="15478" rIns="15478" bIns="15478" anchor="ctr"/>
          <a:lstStyle/>
          <a:p>
            <a:pPr defTabSz="1857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1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7" name="Shape 2613">
            <a:extLst>
              <a:ext uri="{FF2B5EF4-FFF2-40B4-BE49-F238E27FC236}">
                <a16:creationId xmlns:a16="http://schemas.microsoft.com/office/drawing/2014/main" id="{C0188BFC-00B0-4AAC-A95D-1D3B0CF227F8}"/>
              </a:ext>
            </a:extLst>
          </p:cNvPr>
          <p:cNvSpPr/>
          <p:nvPr/>
        </p:nvSpPr>
        <p:spPr>
          <a:xfrm>
            <a:off x="3373520" y="4585467"/>
            <a:ext cx="594845" cy="594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5478" tIns="15478" rIns="15478" bIns="15478" anchor="ctr"/>
          <a:lstStyle/>
          <a:p>
            <a:pPr defTabSz="1857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1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195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8282FA7-5A09-41C2-853E-C017FF37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stituent număr diapozitiv 2">
            <a:extLst>
              <a:ext uri="{FF2B5EF4-FFF2-40B4-BE49-F238E27FC236}">
                <a16:creationId xmlns:a16="http://schemas.microsoft.com/office/drawing/2014/main" id="{8D689377-E945-47A0-AA85-545C7AC3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Shape 2551">
            <a:extLst>
              <a:ext uri="{FF2B5EF4-FFF2-40B4-BE49-F238E27FC236}">
                <a16:creationId xmlns:a16="http://schemas.microsoft.com/office/drawing/2014/main" id="{AC5202D1-AFC6-4E3D-8FD7-0E6A0E5542EF}"/>
              </a:ext>
            </a:extLst>
          </p:cNvPr>
          <p:cNvSpPr/>
          <p:nvPr/>
        </p:nvSpPr>
        <p:spPr>
          <a:xfrm>
            <a:off x="838200" y="5578986"/>
            <a:ext cx="594845" cy="594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rgbClr val="6AA9FF"/>
          </a:solidFill>
          <a:ln w="12700">
            <a:miter lim="400000"/>
          </a:ln>
        </p:spPr>
        <p:txBody>
          <a:bodyPr lIns="15478" tIns="15478" rIns="15478" bIns="15478" anchor="ctr"/>
          <a:lstStyle/>
          <a:p>
            <a:pPr defTabSz="1857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1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5" name="Shape 2553">
            <a:extLst>
              <a:ext uri="{FF2B5EF4-FFF2-40B4-BE49-F238E27FC236}">
                <a16:creationId xmlns:a16="http://schemas.microsoft.com/office/drawing/2014/main" id="{C5F71D0A-C2CA-4952-A716-6B501FEEDF26}"/>
              </a:ext>
            </a:extLst>
          </p:cNvPr>
          <p:cNvSpPr/>
          <p:nvPr/>
        </p:nvSpPr>
        <p:spPr>
          <a:xfrm>
            <a:off x="1178560" y="4546758"/>
            <a:ext cx="594845" cy="540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rgbClr val="6AA9FF"/>
          </a:solidFill>
          <a:ln w="12700">
            <a:miter lim="400000"/>
          </a:ln>
        </p:spPr>
        <p:txBody>
          <a:bodyPr lIns="15478" tIns="15478" rIns="15478" bIns="15478" anchor="ctr"/>
          <a:lstStyle/>
          <a:p>
            <a:pPr defTabSz="1857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1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6" name="Shape 2587">
            <a:extLst>
              <a:ext uri="{FF2B5EF4-FFF2-40B4-BE49-F238E27FC236}">
                <a16:creationId xmlns:a16="http://schemas.microsoft.com/office/drawing/2014/main" id="{0F6EA83D-CA93-4508-B806-C34C7EC425F9}"/>
              </a:ext>
            </a:extLst>
          </p:cNvPr>
          <p:cNvSpPr/>
          <p:nvPr/>
        </p:nvSpPr>
        <p:spPr>
          <a:xfrm>
            <a:off x="2103446" y="4790105"/>
            <a:ext cx="594845" cy="594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6AA9FF"/>
          </a:solidFill>
          <a:ln w="12700">
            <a:miter lim="400000"/>
          </a:ln>
        </p:spPr>
        <p:txBody>
          <a:bodyPr lIns="15478" tIns="15478" rIns="15478" bIns="15478" anchor="ctr"/>
          <a:lstStyle/>
          <a:p>
            <a:pPr defTabSz="1857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1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7" name="Shape 2612">
            <a:extLst>
              <a:ext uri="{FF2B5EF4-FFF2-40B4-BE49-F238E27FC236}">
                <a16:creationId xmlns:a16="http://schemas.microsoft.com/office/drawing/2014/main" id="{0AEFD4FF-D892-4A60-A93B-BE7893000BE3}"/>
              </a:ext>
            </a:extLst>
          </p:cNvPr>
          <p:cNvSpPr/>
          <p:nvPr/>
        </p:nvSpPr>
        <p:spPr>
          <a:xfrm>
            <a:off x="3274703" y="5721083"/>
            <a:ext cx="594845" cy="486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rgbClr val="6AA9FF"/>
          </a:solidFill>
          <a:ln w="12700">
            <a:miter lim="400000"/>
          </a:ln>
        </p:spPr>
        <p:txBody>
          <a:bodyPr lIns="15478" tIns="15478" rIns="15478" bIns="15478" anchor="ctr"/>
          <a:lstStyle/>
          <a:p>
            <a:pPr defTabSz="1857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1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8" name="Shape 2613">
            <a:extLst>
              <a:ext uri="{FF2B5EF4-FFF2-40B4-BE49-F238E27FC236}">
                <a16:creationId xmlns:a16="http://schemas.microsoft.com/office/drawing/2014/main" id="{7F0660B4-C11F-4394-A3F4-88A9BE388C94}"/>
              </a:ext>
            </a:extLst>
          </p:cNvPr>
          <p:cNvSpPr/>
          <p:nvPr/>
        </p:nvSpPr>
        <p:spPr>
          <a:xfrm>
            <a:off x="3737468" y="4288045"/>
            <a:ext cx="594845" cy="594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rgbClr val="6AA9FF"/>
          </a:solidFill>
          <a:ln w="12700">
            <a:miter lim="400000"/>
          </a:ln>
        </p:spPr>
        <p:txBody>
          <a:bodyPr lIns="15478" tIns="15478" rIns="15478" bIns="15478" anchor="ctr"/>
          <a:lstStyle/>
          <a:p>
            <a:pPr defTabSz="1857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1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877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026BE7F-BB84-4731-BD44-B9FD9B8A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stituent număr diapozitiv 2">
            <a:extLst>
              <a:ext uri="{FF2B5EF4-FFF2-40B4-BE49-F238E27FC236}">
                <a16:creationId xmlns:a16="http://schemas.microsoft.com/office/drawing/2014/main" id="{6B92FA2B-B860-4B5E-BDA9-09AF9F7C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7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BE16F47-90A0-4FE7-8373-B827BC78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>
                <a:solidFill>
                  <a:schemeClr val="bg1"/>
                </a:solidFill>
                <a:latin typeface="Raleway" panose="020B0503030101060003" pitchFamily="34" charset="0"/>
              </a:rPr>
              <a:t>No more </a:t>
            </a:r>
            <a:r>
              <a:rPr lang="ro-RO" dirty="0" err="1">
                <a:solidFill>
                  <a:schemeClr val="bg1"/>
                </a:solidFill>
                <a:latin typeface="Raleway" panose="020B0503030101060003" pitchFamily="34" charset="0"/>
              </a:rPr>
              <a:t>slides</a:t>
            </a:r>
            <a:br>
              <a:rPr lang="ro-RO" dirty="0">
                <a:solidFill>
                  <a:schemeClr val="bg1"/>
                </a:solidFill>
                <a:latin typeface="Raleway" panose="020B0503030101060003" pitchFamily="34" charset="0"/>
              </a:rPr>
            </a:br>
            <a:r>
              <a:rPr lang="ro-RO" dirty="0">
                <a:solidFill>
                  <a:schemeClr val="bg1"/>
                </a:solidFill>
                <a:latin typeface="Raleway" panose="020B0503030101060003" pitchFamily="34" charset="0"/>
              </a:rPr>
              <a:t>It</a:t>
            </a:r>
            <a:r>
              <a:rPr lang="en-US" dirty="0">
                <a:solidFill>
                  <a:schemeClr val="bg1"/>
                </a:solidFill>
                <a:latin typeface="Raleway" panose="020B0503030101060003" pitchFamily="34" charset="0"/>
              </a:rPr>
              <a:t>`s time for </a:t>
            </a:r>
            <a:r>
              <a:rPr lang="en-US" sz="6700" b="1" dirty="0">
                <a:solidFill>
                  <a:schemeClr val="bg1"/>
                </a:solidFill>
                <a:latin typeface="Raleway" panose="020B0503030101060003" pitchFamily="34" charset="0"/>
              </a:rPr>
              <a:t>DEMO</a:t>
            </a:r>
            <a:endParaRPr lang="en-US" b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722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BE16F47-90A0-4FE7-8373-B827BC78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aleway" panose="020B0503030101060003" pitchFamily="34" charset="0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08656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BE16F47-90A0-4FE7-8373-B827BC78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13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>
                <a:solidFill>
                  <a:schemeClr val="bg1"/>
                </a:solidFill>
                <a:latin typeface="Raleway Medium" panose="020B0603030101060003" pitchFamily="34" charset="0"/>
              </a:rPr>
              <a:t>Hate Speech Detection: </a:t>
            </a:r>
            <a:br>
              <a:rPr lang="en-US" sz="4900" dirty="0">
                <a:solidFill>
                  <a:schemeClr val="bg1"/>
                </a:solidFill>
                <a:latin typeface="Raleway Medium" panose="020B0603030101060003" pitchFamily="34" charset="0"/>
              </a:rPr>
            </a:br>
            <a:r>
              <a:rPr lang="en-US" sz="4900" dirty="0">
                <a:solidFill>
                  <a:schemeClr val="bg1"/>
                </a:solidFill>
                <a:latin typeface="Raleway Medium" panose="020B0603030101060003" pitchFamily="34" charset="0"/>
              </a:rPr>
              <a:t>A Solved </a:t>
            </a:r>
            <a:r>
              <a:rPr lang="en-US" sz="4900" dirty="0">
                <a:solidFill>
                  <a:schemeClr val="bg1"/>
                </a:solidFill>
                <a:latin typeface="Raleway ExtraBold" panose="020B0903030101060003" pitchFamily="34" charset="0"/>
              </a:rPr>
              <a:t>PROBLEM</a:t>
            </a:r>
            <a:r>
              <a:rPr lang="en-US" sz="5300" b="1" dirty="0">
                <a:solidFill>
                  <a:schemeClr val="bg1"/>
                </a:solidFill>
                <a:latin typeface="Roboto"/>
              </a:rPr>
              <a:t>?</a:t>
            </a:r>
            <a:endParaRPr lang="en-US" sz="6000" b="1" dirty="0">
              <a:solidFill>
                <a:schemeClr val="bg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17633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>
            <a:extLst>
              <a:ext uri="{FF2B5EF4-FFF2-40B4-BE49-F238E27FC236}">
                <a16:creationId xmlns:a16="http://schemas.microsoft.com/office/drawing/2014/main" id="{1A92BE27-84A8-49F2-B134-037AC26BA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20050" cy="5667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875393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ine 7">
            <a:extLst>
              <a:ext uri="{FF2B5EF4-FFF2-40B4-BE49-F238E27FC236}">
                <a16:creationId xmlns:a16="http://schemas.microsoft.com/office/drawing/2014/main" id="{A4BAB530-5644-49BF-B9E2-F7FDC6AD1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-548815"/>
            <a:ext cx="10337800" cy="730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4369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python logo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116" y="1903169"/>
            <a:ext cx="1520923" cy="170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mage result for pandas logo python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881" y="1430854"/>
            <a:ext cx="7048314" cy="2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Image result for jupyter notebook 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039" y="2742982"/>
            <a:ext cx="1739010" cy="173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keras logo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392" y="4238990"/>
            <a:ext cx="3039292" cy="88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r logo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081" y="4337529"/>
            <a:ext cx="1535881" cy="119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Image result for react js logo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137" y="4481992"/>
            <a:ext cx="2730902" cy="127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Image result for flask logo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608" y="5397245"/>
            <a:ext cx="2294884" cy="89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21000" y="546282"/>
            <a:ext cx="2182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6AA9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Tech stack</a:t>
            </a:r>
            <a:endParaRPr lang="ro-MD" sz="3200" dirty="0">
              <a:solidFill>
                <a:srgbClr val="6AA9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681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BE16F47-90A0-4FE7-8373-B827BC78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13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>
                <a:solidFill>
                  <a:schemeClr val="bg1"/>
                </a:solidFill>
                <a:latin typeface="Raleway Medium" panose="020B0603030101060003" pitchFamily="34" charset="0"/>
              </a:rPr>
              <a:t>Hate Speech Detection: </a:t>
            </a:r>
            <a:br>
              <a:rPr lang="en-US" sz="4900" dirty="0">
                <a:solidFill>
                  <a:schemeClr val="bg1"/>
                </a:solidFill>
                <a:latin typeface="Raleway Medium" panose="020B0603030101060003" pitchFamily="34" charset="0"/>
              </a:rPr>
            </a:br>
            <a:r>
              <a:rPr lang="en-US" sz="4900" dirty="0">
                <a:solidFill>
                  <a:schemeClr val="bg1"/>
                </a:solidFill>
                <a:latin typeface="Raleway Medium" panose="020B0603030101060003" pitchFamily="34" charset="0"/>
              </a:rPr>
              <a:t>A Solved </a:t>
            </a:r>
            <a:r>
              <a:rPr lang="en-US" sz="4900" dirty="0">
                <a:solidFill>
                  <a:schemeClr val="bg1"/>
                </a:solidFill>
                <a:latin typeface="Raleway ExtraBold" panose="020B0903030101060003" pitchFamily="34" charset="0"/>
              </a:rPr>
              <a:t>PROBLEM</a:t>
            </a:r>
            <a:r>
              <a:rPr lang="en-US" sz="5300" b="1" dirty="0">
                <a:solidFill>
                  <a:schemeClr val="bg1"/>
                </a:solidFill>
                <a:latin typeface="Roboto"/>
              </a:rPr>
              <a:t>?</a:t>
            </a:r>
            <a:endParaRPr lang="en-US" sz="6000" b="1" dirty="0">
              <a:solidFill>
                <a:schemeClr val="bg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7660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>
            <a:extLst>
              <a:ext uri="{FF2B5EF4-FFF2-40B4-BE49-F238E27FC236}">
                <a16:creationId xmlns:a16="http://schemas.microsoft.com/office/drawing/2014/main" id="{1AC21024-8239-4295-9DB4-D183F8285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4329" y="472869"/>
            <a:ext cx="9834563" cy="6949602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Titlu 7">
            <a:extLst>
              <a:ext uri="{FF2B5EF4-FFF2-40B4-BE49-F238E27FC236}">
                <a16:creationId xmlns:a16="http://schemas.microsoft.com/office/drawing/2014/main" id="{48FF188A-8444-4880-9C76-D3D7EF3E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276621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aleway Medium" panose="020B0603030101060003" pitchFamily="34" charset="0"/>
              </a:rPr>
              <a:t>Chrome extension</a:t>
            </a:r>
          </a:p>
        </p:txBody>
      </p:sp>
    </p:spTree>
    <p:extLst>
      <p:ext uri="{BB962C8B-B14F-4D97-AF65-F5344CB8AC3E}">
        <p14:creationId xmlns:p14="http://schemas.microsoft.com/office/powerpoint/2010/main" val="143725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BE16F47-90A0-4FE7-8373-B827BC78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1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aleway" panose="020B0503030101060003" pitchFamily="34" charset="0"/>
              </a:rPr>
              <a:t>Technical </a:t>
            </a:r>
            <a:r>
              <a:rPr lang="en-US" b="1" dirty="0">
                <a:solidFill>
                  <a:schemeClr val="bg1"/>
                </a:solidFill>
                <a:latin typeface="Raleway ExtraBold" panose="020B0903030101060003" pitchFamily="34" charset="0"/>
              </a:rPr>
              <a:t>difficulty</a:t>
            </a:r>
            <a:r>
              <a:rPr lang="en-US" b="1" strike="sngStrike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7DC35D7E-B23E-48CC-9100-968585162C9D}"/>
              </a:ext>
            </a:extLst>
          </p:cNvPr>
          <p:cNvSpPr txBox="1"/>
          <p:nvPr/>
        </p:nvSpPr>
        <p:spPr>
          <a:xfrm>
            <a:off x="6740982" y="2381850"/>
            <a:ext cx="13789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Raleway ExtraBold" panose="020B0903030101060003" pitchFamily="34" charset="0"/>
              </a:rPr>
              <a:t>FUN</a:t>
            </a:r>
          </a:p>
        </p:txBody>
      </p:sp>
      <p:cxnSp>
        <p:nvCxnSpPr>
          <p:cNvPr id="5" name="Conector drept 4">
            <a:extLst>
              <a:ext uri="{FF2B5EF4-FFF2-40B4-BE49-F238E27FC236}">
                <a16:creationId xmlns:a16="http://schemas.microsoft.com/office/drawing/2014/main" id="{7A2B8E75-0A79-4D2F-B5C0-B1DF2E3E8475}"/>
              </a:ext>
            </a:extLst>
          </p:cNvPr>
          <p:cNvCxnSpPr>
            <a:cxnSpLocks/>
          </p:cNvCxnSpPr>
          <p:nvPr/>
        </p:nvCxnSpPr>
        <p:spPr>
          <a:xfrm>
            <a:off x="6226959" y="3151291"/>
            <a:ext cx="2326640" cy="7992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rept 8">
            <a:extLst>
              <a:ext uri="{FF2B5EF4-FFF2-40B4-BE49-F238E27FC236}">
                <a16:creationId xmlns:a16="http://schemas.microsoft.com/office/drawing/2014/main" id="{567CCCDB-C629-4F0B-8D8B-A7D43DBF403F}"/>
              </a:ext>
            </a:extLst>
          </p:cNvPr>
          <p:cNvCxnSpPr>
            <a:cxnSpLocks/>
          </p:cNvCxnSpPr>
          <p:nvPr/>
        </p:nvCxnSpPr>
        <p:spPr>
          <a:xfrm flipV="1">
            <a:off x="6207089" y="3077757"/>
            <a:ext cx="2484039" cy="94632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58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BE16F47-90A0-4FE7-8373-B827BC78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1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aleway Medium" panose="020B0603030101060003" pitchFamily="34" charset="0"/>
              </a:rPr>
              <a:t>Dataset and Experimental Settings</a:t>
            </a:r>
            <a:endParaRPr lang="en-US" sz="6000" b="1" dirty="0">
              <a:solidFill>
                <a:schemeClr val="bg1"/>
              </a:solidFill>
              <a:latin typeface="Raleway Medium" panose="020B06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67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BE16F47-90A0-4FE7-8373-B827BC78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1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aleway Medium" panose="020B0603030101060003" pitchFamily="34" charset="0"/>
              </a:rPr>
              <a:t>Results and Analysis</a:t>
            </a:r>
            <a:endParaRPr lang="en-US" sz="6000" b="1" dirty="0">
              <a:solidFill>
                <a:schemeClr val="bg1"/>
              </a:solidFill>
              <a:latin typeface="Raleway Medium" panose="020B06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235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BE16F47-90A0-4FE7-8373-B827BC78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1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aleway" panose="020B0503030101060003" pitchFamily="34" charset="0"/>
              </a:rPr>
              <a:t>Innovation ??</a:t>
            </a:r>
          </a:p>
        </p:txBody>
      </p:sp>
    </p:spTree>
    <p:extLst>
      <p:ext uri="{BB962C8B-B14F-4D97-AF65-F5344CB8AC3E}">
        <p14:creationId xmlns:p14="http://schemas.microsoft.com/office/powerpoint/2010/main" val="96313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ine 10">
            <a:extLst>
              <a:ext uri="{FF2B5EF4-FFF2-40B4-BE49-F238E27FC236}">
                <a16:creationId xmlns:a16="http://schemas.microsoft.com/office/drawing/2014/main" id="{713A0FC8-C527-4893-A936-85FC606A233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84" y="977900"/>
            <a:ext cx="6937231" cy="490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itlu 7">
            <a:extLst>
              <a:ext uri="{FF2B5EF4-FFF2-40B4-BE49-F238E27FC236}">
                <a16:creationId xmlns:a16="http://schemas.microsoft.com/office/drawing/2014/main" id="{D6BA7265-3F70-4BAE-A61A-21012C07FA62}"/>
              </a:ext>
            </a:extLst>
          </p:cNvPr>
          <p:cNvSpPr txBox="1">
            <a:spLocks/>
          </p:cNvSpPr>
          <p:nvPr/>
        </p:nvSpPr>
        <p:spPr>
          <a:xfrm>
            <a:off x="4876800" y="40402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6AA9FF"/>
                </a:solidFill>
              </a:rPr>
              <a:t>Business </a:t>
            </a:r>
          </a:p>
          <a:p>
            <a:r>
              <a:rPr lang="en-US" dirty="0" err="1">
                <a:solidFill>
                  <a:srgbClr val="6AA9FF"/>
                </a:solidFill>
              </a:rPr>
              <a:t>aprouch</a:t>
            </a:r>
            <a:endParaRPr lang="en-US" dirty="0">
              <a:solidFill>
                <a:srgbClr val="6AA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90326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37070</TotalTime>
  <Words>57</Words>
  <Application>Microsoft Office PowerPoint</Application>
  <PresentationFormat>Ecran lat</PresentationFormat>
  <Paragraphs>19</Paragraphs>
  <Slides>22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9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Gill Sans</vt:lpstr>
      <vt:lpstr>Open Sans Semibold</vt:lpstr>
      <vt:lpstr>Raleway</vt:lpstr>
      <vt:lpstr>Raleway ExtraBold</vt:lpstr>
      <vt:lpstr>Raleway Medium</vt:lpstr>
      <vt:lpstr>Roboto</vt:lpstr>
      <vt:lpstr>Default Theme</vt:lpstr>
      <vt:lpstr>Prezentare PowerPoint</vt:lpstr>
      <vt:lpstr>Hate Speech Detection:  A Solved PROBLEM?</vt:lpstr>
      <vt:lpstr>Hate Speech Detection:  A Solved PROBLEM?</vt:lpstr>
      <vt:lpstr>Chrome extension</vt:lpstr>
      <vt:lpstr>Technical difficulty </vt:lpstr>
      <vt:lpstr>Dataset and Experimental Settings</vt:lpstr>
      <vt:lpstr>Results and Analysis</vt:lpstr>
      <vt:lpstr>Innovation ??</vt:lpstr>
      <vt:lpstr>Prezentare PowerPoint</vt:lpstr>
      <vt:lpstr>Prezentare PowerPoint</vt:lpstr>
      <vt:lpstr>Growth PERSPECTIVES </vt:lpstr>
      <vt:lpstr>Growth PERSPECTIVES </vt:lpstr>
      <vt:lpstr>Prezentare PowerPoint</vt:lpstr>
      <vt:lpstr>You can ensure that emails, documents, and even casual interactions will be clear, and peaceful. No hates alloweded !</vt:lpstr>
      <vt:lpstr>Growth PERSPECTIVES </vt:lpstr>
      <vt:lpstr>Prezentare PowerPoint</vt:lpstr>
      <vt:lpstr>Prezentare PowerPoint</vt:lpstr>
      <vt:lpstr>No more slides It`s time for DEMO</vt:lpstr>
      <vt:lpstr>TEAM</vt:lpstr>
      <vt:lpstr>Prezentare PowerPoint</vt:lpstr>
      <vt:lpstr>Prezentare PowerPoint</vt:lpstr>
      <vt:lpstr>Prezentare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Fox</dc:title>
  <dc:subject/>
  <dc:creator>Slidepro Design</dc:creator>
  <cp:keywords/>
  <dc:description/>
  <cp:lastModifiedBy>Ecaterina Donciu </cp:lastModifiedBy>
  <cp:revision>6870</cp:revision>
  <dcterms:created xsi:type="dcterms:W3CDTF">2014-11-12T21:47:38Z</dcterms:created>
  <dcterms:modified xsi:type="dcterms:W3CDTF">2018-11-25T12:16:29Z</dcterms:modified>
  <cp:category/>
</cp:coreProperties>
</file>