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  <p:sldMasterId id="2147484224" r:id="rId2"/>
  </p:sldMasterIdLst>
  <p:notesMasterIdLst>
    <p:notesMasterId r:id="rId22"/>
  </p:notesMasterIdLst>
  <p:sldIdLst>
    <p:sldId id="2561" r:id="rId3"/>
    <p:sldId id="2581" r:id="rId4"/>
    <p:sldId id="2594" r:id="rId5"/>
    <p:sldId id="2576" r:id="rId6"/>
    <p:sldId id="2586" r:id="rId7"/>
    <p:sldId id="2607" r:id="rId8"/>
    <p:sldId id="2600" r:id="rId9"/>
    <p:sldId id="2608" r:id="rId10"/>
    <p:sldId id="2601" r:id="rId11"/>
    <p:sldId id="2591" r:id="rId12"/>
    <p:sldId id="2602" r:id="rId13"/>
    <p:sldId id="2605" r:id="rId14"/>
    <p:sldId id="2567" r:id="rId15"/>
    <p:sldId id="2589" r:id="rId16"/>
    <p:sldId id="2606" r:id="rId17"/>
    <p:sldId id="2580" r:id="rId18"/>
    <p:sldId id="2582" r:id="rId19"/>
    <p:sldId id="2603" r:id="rId20"/>
    <p:sldId id="2577" r:id="rId21"/>
  </p:sldIdLst>
  <p:sldSz cx="12192000" cy="6858000"/>
  <p:notesSz cx="6858000" cy="9144000"/>
  <p:defaultTextStyle>
    <a:defPPr>
      <a:defRPr lang="en-US"/>
    </a:defPPr>
    <a:lvl1pPr marL="0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55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11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766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022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278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533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789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044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539" userDrawn="1">
          <p15:clr>
            <a:srgbClr val="A4A3A4"/>
          </p15:clr>
        </p15:guide>
        <p15:guide id="8" orient="horz" pos="24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9FF"/>
    <a:srgbClr val="F4F4FF"/>
    <a:srgbClr val="47568C"/>
    <a:srgbClr val="29B0E6"/>
    <a:srgbClr val="414143"/>
    <a:srgbClr val="27AAE2"/>
    <a:srgbClr val="14A5A8"/>
    <a:srgbClr val="2D94A3"/>
    <a:srgbClr val="535353"/>
    <a:srgbClr val="3BC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6855" autoAdjust="0"/>
  </p:normalViewPr>
  <p:slideViewPr>
    <p:cSldViewPr snapToGrid="0" snapToObjects="1">
      <p:cViewPr>
        <p:scale>
          <a:sx n="50" d="100"/>
          <a:sy n="50" d="100"/>
        </p:scale>
        <p:origin x="1906" y="542"/>
      </p:cViewPr>
      <p:guideLst>
        <p:guide orient="horz" pos="4080"/>
        <p:guide pos="7129"/>
        <p:guide pos="539"/>
        <p:guide orient="horz" pos="240"/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25.11.2018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1pPr>
    <a:lvl2pPr marL="402255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2pPr>
    <a:lvl3pPr marL="804511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3pPr>
    <a:lvl4pPr marL="1206766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4pPr>
    <a:lvl5pPr marL="1609022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5pPr>
    <a:lvl6pPr marL="2011278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533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789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044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suntem</a:t>
            </a:r>
            <a:r>
              <a:rPr lang="en-US" baseline="0" dirty="0" smtClean="0"/>
              <a:t> no-ho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misiunea</a:t>
            </a:r>
            <a:r>
              <a:rPr lang="en-US" baseline="0" dirty="0" smtClean="0"/>
              <a:t> nostra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eliminam</a:t>
            </a:r>
            <a:r>
              <a:rPr lang="en-US" baseline="0" dirty="0" smtClean="0"/>
              <a:t> hate speech 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mediul</a:t>
            </a:r>
            <a:r>
              <a:rPr lang="en-US" baseline="0" dirty="0" smtClean="0"/>
              <a:t>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8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Cresterea</a:t>
            </a:r>
            <a:r>
              <a:rPr lang="en-US" dirty="0"/>
              <a:t> </a:t>
            </a:r>
            <a:r>
              <a:rPr lang="en-US" dirty="0" err="1"/>
              <a:t>exponentiala</a:t>
            </a:r>
            <a:r>
              <a:rPr lang="en-US" dirty="0"/>
              <a:t> a </a:t>
            </a:r>
            <a:r>
              <a:rPr lang="en-US" dirty="0" err="1"/>
              <a:t>popularitatii</a:t>
            </a:r>
            <a:r>
              <a:rPr lang="en-US" baseline="0" dirty="0"/>
              <a:t> social media a </a:t>
            </a:r>
            <a:r>
              <a:rPr lang="en-US" baseline="0" dirty="0" err="1"/>
              <a:t>revolutionat</a:t>
            </a:r>
            <a:r>
              <a:rPr lang="en-US" baseline="0" dirty="0"/>
              <a:t> </a:t>
            </a:r>
            <a:r>
              <a:rPr lang="en-US" baseline="0" dirty="0" err="1"/>
              <a:t>modul</a:t>
            </a:r>
            <a:r>
              <a:rPr lang="en-US" baseline="0" dirty="0"/>
              <a:t> in care </a:t>
            </a:r>
            <a:r>
              <a:rPr lang="en-US" baseline="0" dirty="0" err="1"/>
              <a:t>comunicam</a:t>
            </a:r>
            <a:r>
              <a:rPr lang="en-US" baseline="0" dirty="0"/>
              <a:t>, </a:t>
            </a:r>
            <a:r>
              <a:rPr lang="en-US" baseline="0" dirty="0" err="1"/>
              <a:t>dar</a:t>
            </a:r>
            <a:r>
              <a:rPr lang="en-US" baseline="0" dirty="0"/>
              <a:t> a </a:t>
            </a:r>
            <a:r>
              <a:rPr lang="en-US" baseline="0" dirty="0" err="1"/>
              <a:t>accelerat</a:t>
            </a:r>
            <a:r>
              <a:rPr lang="en-US" baseline="0" dirty="0"/>
              <a:t> </a:t>
            </a:r>
            <a:r>
              <a:rPr lang="en-US" baseline="0" dirty="0" err="1"/>
              <a:t>raspandirea</a:t>
            </a:r>
            <a:r>
              <a:rPr lang="en-US" baseline="0" dirty="0"/>
              <a:t> hate-based activities.</a:t>
            </a:r>
          </a:p>
          <a:p>
            <a:r>
              <a:rPr lang="en-US" baseline="0" dirty="0" err="1"/>
              <a:t>Datorita</a:t>
            </a:r>
            <a:r>
              <a:rPr lang="en-US" baseline="0" dirty="0"/>
              <a:t>: </a:t>
            </a:r>
            <a:r>
              <a:rPr lang="en-US" baseline="0" dirty="0" err="1"/>
              <a:t>anonimitatii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mobilitatii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2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9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Ca</a:t>
            </a:r>
            <a:r>
              <a:rPr lang="en-US" b="0" baseline="0" dirty="0" smtClean="0"/>
              <a:t> prim pas, idea </a:t>
            </a:r>
            <a:r>
              <a:rPr lang="en-US" b="0" baseline="0" dirty="0" err="1" smtClean="0"/>
              <a:t>noastra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dezvoltam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extensie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pentru</a:t>
            </a:r>
            <a:r>
              <a:rPr lang="en-US" b="0" baseline="0" dirty="0" smtClean="0"/>
              <a:t> Chrome</a:t>
            </a:r>
            <a:endParaRPr lang="en-US" b="0" dirty="0" smtClean="0"/>
          </a:p>
          <a:p>
            <a:r>
              <a:rPr lang="en-US" b="0" dirty="0" smtClean="0"/>
              <a:t>Open </a:t>
            </a:r>
            <a:r>
              <a:rPr lang="en-US" b="0" dirty="0"/>
              <a:t>source,</a:t>
            </a:r>
            <a:r>
              <a:rPr lang="en-US" b="0" baseline="0" dirty="0"/>
              <a:t> </a:t>
            </a:r>
            <a:r>
              <a:rPr lang="en-US" b="0" baseline="0" dirty="0" err="1"/>
              <a:t>pentru</a:t>
            </a:r>
            <a:r>
              <a:rPr lang="en-US" b="0" baseline="0" dirty="0"/>
              <a:t> a </a:t>
            </a:r>
            <a:r>
              <a:rPr lang="en-US" b="0" baseline="0" dirty="0" err="1"/>
              <a:t>demonstra</a:t>
            </a:r>
            <a:r>
              <a:rPr lang="en-US" b="0" baseline="0" dirty="0"/>
              <a:t> </a:t>
            </a:r>
            <a:r>
              <a:rPr lang="en-US" b="0" baseline="0" dirty="0" err="1"/>
              <a:t>tehnologia</a:t>
            </a:r>
            <a:r>
              <a:rPr lang="en-US" b="0" baseline="0" dirty="0"/>
              <a:t>, </a:t>
            </a:r>
            <a:r>
              <a:rPr lang="en-US" b="0" baseline="0" dirty="0" err="1"/>
              <a:t>construit</a:t>
            </a:r>
            <a:r>
              <a:rPr lang="en-US" b="0" baseline="0" dirty="0"/>
              <a:t> </a:t>
            </a:r>
            <a:r>
              <a:rPr lang="en-US" b="0" baseline="0" dirty="0" err="1"/>
              <a:t>aici</a:t>
            </a:r>
            <a:endParaRPr lang="en-US" b="0" baseline="0" dirty="0"/>
          </a:p>
          <a:p>
            <a:r>
              <a:rPr lang="en-US" b="0" baseline="0" dirty="0" err="1"/>
              <a:t>Scopul</a:t>
            </a:r>
            <a:r>
              <a:rPr lang="en-US" b="0" baseline="0" dirty="0"/>
              <a:t> </a:t>
            </a:r>
            <a:r>
              <a:rPr lang="en-US" b="0" baseline="0" dirty="0" err="1"/>
              <a:t>este</a:t>
            </a:r>
            <a:r>
              <a:rPr lang="en-US" b="0" baseline="0" dirty="0"/>
              <a:t> </a:t>
            </a:r>
            <a:r>
              <a:rPr lang="en-US" b="0" baseline="0" dirty="0" err="1"/>
              <a:t>este</a:t>
            </a:r>
            <a:r>
              <a:rPr lang="en-US" b="0" baseline="0" dirty="0"/>
              <a:t> de a </a:t>
            </a:r>
            <a:r>
              <a:rPr lang="en-US" b="0" baseline="0" dirty="0" err="1"/>
              <a:t>creste</a:t>
            </a:r>
            <a:r>
              <a:rPr lang="en-US" b="0" baseline="0" dirty="0"/>
              <a:t> awareness-</a:t>
            </a:r>
            <a:r>
              <a:rPr lang="en-US" b="0" baseline="0" dirty="0" err="1"/>
              <a:t>ul</a:t>
            </a:r>
            <a:r>
              <a:rPr lang="en-US" b="0" baseline="0" dirty="0"/>
              <a:t> </a:t>
            </a:r>
            <a:r>
              <a:rPr lang="en-US" b="0" baseline="0" dirty="0" err="1"/>
              <a:t>legat</a:t>
            </a:r>
            <a:r>
              <a:rPr lang="en-US" b="0" baseline="0" dirty="0"/>
              <a:t> de hate speech, nu de a </a:t>
            </a:r>
            <a:r>
              <a:rPr lang="en-US" b="0" baseline="0" dirty="0" err="1"/>
              <a:t>cenzura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3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security policy (https, .com)</a:t>
            </a:r>
          </a:p>
          <a:p>
            <a:r>
              <a:rPr lang="en-US" dirty="0"/>
              <a:t>CORS</a:t>
            </a:r>
          </a:p>
          <a:p>
            <a:r>
              <a:rPr lang="en-US" dirty="0" err="1"/>
              <a:t>Rezolvat</a:t>
            </a:r>
            <a:r>
              <a:rPr lang="en-US" baseline="0" dirty="0"/>
              <a:t> cu </a:t>
            </a:r>
            <a:r>
              <a:rPr lang="en-US" baseline="0" dirty="0" err="1"/>
              <a:t>websockets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7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02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Ne-am </a:t>
            </a:r>
            <a:r>
              <a:rPr lang="en-US" dirty="0" err="1" smtClean="0"/>
              <a:t>gandit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partea</a:t>
            </a:r>
            <a:r>
              <a:rPr lang="en-US" dirty="0" smtClean="0"/>
              <a:t> de </a:t>
            </a:r>
            <a:r>
              <a:rPr lang="en-US" dirty="0" err="1" smtClean="0"/>
              <a:t>viitor</a:t>
            </a:r>
            <a:r>
              <a:rPr lang="en-US" dirty="0" smtClean="0"/>
              <a:t>: </a:t>
            </a:r>
            <a:r>
              <a:rPr lang="en-US" dirty="0" err="1" smtClean="0"/>
              <a:t>idee</a:t>
            </a:r>
            <a:r>
              <a:rPr lang="en-US" baseline="0" dirty="0" smtClean="0"/>
              <a:t> de a </a:t>
            </a:r>
            <a:r>
              <a:rPr lang="en-US" baseline="0" dirty="0" err="1" smtClean="0"/>
              <a:t>vinde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companii</a:t>
            </a:r>
            <a:endParaRPr lang="en-US" dirty="0" smtClean="0"/>
          </a:p>
          <a:p>
            <a:pPr marL="0" marR="0" lvl="0" indent="0" algn="l" defTabSz="402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/>
              <a:t>deveni</a:t>
            </a:r>
            <a:r>
              <a:rPr lang="en-US" baseline="0" dirty="0"/>
              <a:t> un requirement pe </a:t>
            </a:r>
            <a:r>
              <a:rPr lang="en-US" baseline="0" dirty="0" err="1"/>
              <a:t>partea</a:t>
            </a:r>
            <a:r>
              <a:rPr lang="en-US" baseline="0" dirty="0"/>
              <a:t> de regulation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76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550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773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4409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3785426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6385313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8985199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1185539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90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0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10602" y="635636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14133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44692" y="6133180"/>
            <a:ext cx="7361722" cy="591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3" b="1" i="0">
              <a:latin typeface="Open Sans Semibold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0" y="3484512"/>
            <a:ext cx="12192000" cy="33734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299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104718" y="0"/>
            <a:ext cx="8087282" cy="6858000"/>
          </a:xfrm>
          <a:custGeom>
            <a:avLst/>
            <a:gdLst>
              <a:gd name="connsiteX0" fmla="*/ 0 w 16170352"/>
              <a:gd name="connsiteY0" fmla="*/ 0 h 13716000"/>
              <a:gd name="connsiteX1" fmla="*/ 7097554 w 16170352"/>
              <a:gd name="connsiteY1" fmla="*/ 0 h 13716000"/>
              <a:gd name="connsiteX2" fmla="*/ 7194481 w 16170352"/>
              <a:gd name="connsiteY2" fmla="*/ 0 h 13716000"/>
              <a:gd name="connsiteX3" fmla="*/ 16170352 w 16170352"/>
              <a:gd name="connsiteY3" fmla="*/ 0 h 13716000"/>
              <a:gd name="connsiteX4" fmla="*/ 16170352 w 16170352"/>
              <a:gd name="connsiteY4" fmla="*/ 13716000 h 13716000"/>
              <a:gd name="connsiteX5" fmla="*/ 14195106 w 16170352"/>
              <a:gd name="connsiteY5" fmla="*/ 13716000 h 13716000"/>
              <a:gd name="connsiteX6" fmla="*/ 7097554 w 16170352"/>
              <a:gd name="connsiteY6" fmla="*/ 13716000 h 13716000"/>
              <a:gd name="connsiteX7" fmla="*/ 7000628 w 1617035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0352" h="13716000">
                <a:moveTo>
                  <a:pt x="0" y="0"/>
                </a:moveTo>
                <a:lnTo>
                  <a:pt x="7097554" y="0"/>
                </a:lnTo>
                <a:lnTo>
                  <a:pt x="7194481" y="0"/>
                </a:lnTo>
                <a:lnTo>
                  <a:pt x="16170352" y="0"/>
                </a:lnTo>
                <a:lnTo>
                  <a:pt x="16170352" y="13716000"/>
                </a:lnTo>
                <a:lnTo>
                  <a:pt x="14195106" y="13716000"/>
                </a:lnTo>
                <a:lnTo>
                  <a:pt x="7097554" y="13716000"/>
                </a:lnTo>
                <a:lnTo>
                  <a:pt x="7000628" y="13716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70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56934" y="535259"/>
            <a:ext cx="2431599" cy="512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3" b="1" i="0">
              <a:latin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2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4861456" y="2323196"/>
            <a:ext cx="2498523" cy="20299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67"/>
          </p:nvPr>
        </p:nvSpPr>
        <p:spPr>
          <a:xfrm>
            <a:off x="7994021" y="2323196"/>
            <a:ext cx="2498523" cy="20299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68"/>
          </p:nvPr>
        </p:nvSpPr>
        <p:spPr>
          <a:xfrm>
            <a:off x="1728891" y="2323196"/>
            <a:ext cx="2498523" cy="202996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1"/>
          </p:nvPr>
        </p:nvSpPr>
        <p:spPr>
          <a:xfrm>
            <a:off x="8610602" y="635636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3662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65"/>
          </p:nvPr>
        </p:nvSpPr>
        <p:spPr>
          <a:xfrm>
            <a:off x="4091025" y="1929008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66"/>
          </p:nvPr>
        </p:nvSpPr>
        <p:spPr>
          <a:xfrm>
            <a:off x="6444102" y="1929008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67"/>
          </p:nvPr>
        </p:nvSpPr>
        <p:spPr>
          <a:xfrm>
            <a:off x="8786027" y="1929008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68"/>
          </p:nvPr>
        </p:nvSpPr>
        <p:spPr>
          <a:xfrm>
            <a:off x="1736091" y="1929008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4078016" y="4056753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6431093" y="4056753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8786027" y="4056753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64"/>
          </p:nvPr>
        </p:nvSpPr>
        <p:spPr>
          <a:xfrm>
            <a:off x="1736091" y="4056753"/>
            <a:ext cx="1650811" cy="15137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662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6503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fore and Af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1795817" y="2364135"/>
            <a:ext cx="2386982" cy="29272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4917245" y="2364135"/>
            <a:ext cx="2386982" cy="29272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038670" y="2364135"/>
            <a:ext cx="2386982" cy="29272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7332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192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fore and Af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375060" y="2336993"/>
            <a:ext cx="1794842" cy="25572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2921919" y="2336993"/>
            <a:ext cx="1794842" cy="25572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83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1215445" y="2022712"/>
            <a:ext cx="2339412" cy="33059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9738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fore and Af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473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68"/>
          </p:nvPr>
        </p:nvSpPr>
        <p:spPr>
          <a:xfrm>
            <a:off x="1272169" y="4814575"/>
            <a:ext cx="1212602" cy="9875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9"/>
          </p:nvPr>
        </p:nvSpPr>
        <p:spPr>
          <a:xfrm>
            <a:off x="1272169" y="2620860"/>
            <a:ext cx="1212602" cy="9875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70"/>
          </p:nvPr>
        </p:nvSpPr>
        <p:spPr>
          <a:xfrm>
            <a:off x="1272169" y="3698929"/>
            <a:ext cx="1212602" cy="9875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7636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etiv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7"/>
          <p:cNvSpPr>
            <a:spLocks noGrp="1"/>
          </p:cNvSpPr>
          <p:nvPr>
            <p:ph type="pic" sz="quarter" idx="70"/>
          </p:nvPr>
        </p:nvSpPr>
        <p:spPr>
          <a:xfrm>
            <a:off x="6284964" y="2610675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71"/>
          </p:nvPr>
        </p:nvSpPr>
        <p:spPr>
          <a:xfrm>
            <a:off x="7534609" y="2610675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75"/>
          </p:nvPr>
        </p:nvSpPr>
        <p:spPr>
          <a:xfrm>
            <a:off x="2405474" y="2610675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76"/>
          </p:nvPr>
        </p:nvSpPr>
        <p:spPr>
          <a:xfrm>
            <a:off x="3655117" y="2610675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77"/>
          </p:nvPr>
        </p:nvSpPr>
        <p:spPr>
          <a:xfrm>
            <a:off x="4914355" y="2610675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72"/>
          </p:nvPr>
        </p:nvSpPr>
        <p:spPr>
          <a:xfrm>
            <a:off x="2405474" y="4193052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73"/>
          </p:nvPr>
        </p:nvSpPr>
        <p:spPr>
          <a:xfrm>
            <a:off x="3655117" y="4193052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74"/>
          </p:nvPr>
        </p:nvSpPr>
        <p:spPr>
          <a:xfrm>
            <a:off x="4914355" y="4193052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78"/>
          </p:nvPr>
        </p:nvSpPr>
        <p:spPr>
          <a:xfrm>
            <a:off x="8819321" y="2610675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79"/>
          </p:nvPr>
        </p:nvSpPr>
        <p:spPr>
          <a:xfrm>
            <a:off x="8750104" y="4193052"/>
            <a:ext cx="1046539" cy="8503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69"/>
          </p:nvPr>
        </p:nvSpPr>
        <p:spPr>
          <a:xfrm>
            <a:off x="6657024" y="3859009"/>
            <a:ext cx="1714799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894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590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3785434" y="2329415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6385322" y="2329415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8985208" y="2329415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1185546" y="2329415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52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13" y="500071"/>
            <a:ext cx="936952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2" y="6356360"/>
            <a:ext cx="2743200" cy="365125"/>
          </a:xfrm>
          <a:prstGeom prst="rect">
            <a:avLst/>
          </a:prstGeom>
        </p:spPr>
        <p:txBody>
          <a:bodyPr/>
          <a:lstStyle/>
          <a:p>
            <a:fld id="{8388791F-D0CD-433B-841C-3254CF5219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54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1CD-C93F-4BCA-A01B-1F72FCE26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1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718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1CD-C93F-4BCA-A01B-1F72FCE26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59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1CD-C93F-4BCA-A01B-1F72FCE265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01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28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3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3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28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2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10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25.11.2018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3" r:id="rId12"/>
    <p:sldLayoutId id="21474840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 "/>
              </a:defRPr>
            </a:lvl1pPr>
          </a:lstStyle>
          <a:p>
            <a:fld id="{025CA1CD-C93F-4BCA-A01B-1F72FCE265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61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  <p:sldLayoutId id="2147484241" r:id="rId17"/>
    <p:sldLayoutId id="2147484242" r:id="rId18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EDD06988-CEF4-497C-8E15-37FFF26405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93" y="981841"/>
            <a:ext cx="7511343" cy="42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9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57" y="87562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Data</a:t>
            </a:r>
            <a:endParaRPr lang="en-US" sz="60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257" y="2350081"/>
            <a:ext cx="88120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Pre-trained Twitter </a:t>
            </a:r>
            <a:r>
              <a:rPr lang="en-US" sz="3600" dirty="0" err="1">
                <a:solidFill>
                  <a:schemeClr val="bg1"/>
                </a:solidFill>
                <a:latin typeface="Raleway" panose="020B0503030101060003" pitchFamily="34" charset="0"/>
              </a:rPr>
              <a:t>GloVe</a:t>
            </a: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Scraped Twitter for offensive tweets</a:t>
            </a:r>
          </a:p>
          <a:p>
            <a:endParaRPr 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2713" y="2328094"/>
            <a:ext cx="9710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Facebook security hurdles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IBM Watson poor swear-word detection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Finding less offensive but similar meaning tokens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itlu 1">
            <a:extLst>
              <a:ext uri="{FF2B5EF4-FFF2-40B4-BE49-F238E27FC236}">
                <a16:creationId xmlns:a16="http://schemas.microsoft.com/office/drawing/2014/main" id="{FB5C75E5-BA61-41B2-909B-0F7DDE50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70" y="85033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aleway Medium" panose="020B0603030101060003" pitchFamily="34" charset="0"/>
              </a:rPr>
              <a:t>Known &amp; solved issues</a:t>
            </a:r>
            <a:endParaRPr lang="en-US" sz="6000" b="1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563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40806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ython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26821"/>
            <a:ext cx="1805646" cy="20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Image result for flask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63" y="4254576"/>
            <a:ext cx="2294884" cy="8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pacy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62" y="4070498"/>
            <a:ext cx="3536687" cy="12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bm watson 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77" y="920418"/>
            <a:ext cx="2349421" cy="23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webpack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9" y="4070498"/>
            <a:ext cx="3578772" cy="13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js es6 logo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725" y="1344287"/>
            <a:ext cx="1925552" cy="19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6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5002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Growth </a:t>
            </a:r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PERSPECTIVE </a:t>
            </a:r>
          </a:p>
        </p:txBody>
      </p:sp>
    </p:spTree>
    <p:extLst>
      <p:ext uri="{BB962C8B-B14F-4D97-AF65-F5344CB8AC3E}">
        <p14:creationId xmlns:p14="http://schemas.microsoft.com/office/powerpoint/2010/main" val="23711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526733"/>
            <a:ext cx="2906486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Medium" panose="020B0603030101060003" pitchFamily="34" charset="0"/>
              </a:rPr>
              <a:t>Business</a:t>
            </a:r>
            <a:br>
              <a:rPr lang="en-US" sz="4000" dirty="0">
                <a:solidFill>
                  <a:schemeClr val="bg1"/>
                </a:solidFill>
                <a:latin typeface="Raleway Medium" panose="020B0603030101060003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Raleway Medium" panose="020B0603030101060003" pitchFamily="34" charset="0"/>
              </a:rPr>
              <a:t>approach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CC5D058-8E95-4418-8E22-1B383DA9C3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7" y="435685"/>
            <a:ext cx="8285298" cy="58342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42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  <a:t>No more </a:t>
            </a:r>
            <a:r>
              <a:rPr lang="ro-RO" dirty="0" err="1">
                <a:solidFill>
                  <a:schemeClr val="bg1"/>
                </a:solidFill>
                <a:latin typeface="Raleway" panose="020B0503030101060003" pitchFamily="34" charset="0"/>
              </a:rPr>
              <a:t>slides</a:t>
            </a:r>
            <a: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  <a:t/>
            </a:r>
            <a:b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  <a:t>It</a:t>
            </a:r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`s time for...</a:t>
            </a:r>
            <a:endParaRPr lang="en-US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733926"/>
            <a:ext cx="12201625" cy="83192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87" y="187874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Raleway Black" panose="020B0A03030101060003" pitchFamily="34" charset="0"/>
              </a:rPr>
              <a:t>THE DEMO</a:t>
            </a:r>
          </a:p>
        </p:txBody>
      </p:sp>
    </p:spTree>
    <p:extLst>
      <p:ext uri="{BB962C8B-B14F-4D97-AF65-F5344CB8AC3E}">
        <p14:creationId xmlns:p14="http://schemas.microsoft.com/office/powerpoint/2010/main" val="10865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/>
          <p:cNvPicPr>
            <a:picLocks noGrp="1" noChangeAspect="1"/>
          </p:cNvPicPr>
          <p:nvPr>
            <p:ph type="pic" sz="quarter" idx="6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205233"/>
            <a:ext cx="1341438" cy="1464069"/>
          </a:xfrm>
        </p:spPr>
      </p:pic>
      <p:sp>
        <p:nvSpPr>
          <p:cNvPr id="4" name="TextBox 3"/>
          <p:cNvSpPr txBox="1"/>
          <p:nvPr/>
        </p:nvSpPr>
        <p:spPr>
          <a:xfrm>
            <a:off x="7472836" y="937619"/>
            <a:ext cx="163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D699A"/>
                </a:solidFill>
                <a:effectLst/>
                <a:uLnTx/>
                <a:uFillTx/>
                <a:latin typeface="Raleway Light" panose="020B04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9613" y="4723745"/>
            <a:ext cx="231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Alexandru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Constantin </a:t>
            </a:r>
            <a:endParaRPr kumimoji="0" lang="ro-MD" sz="1600" b="0" i="0" u="none" strike="noStrike" kern="1200" cap="none" spc="0" normalizeH="0" baseline="0" noProof="0" dirty="0">
              <a:ln>
                <a:noFill/>
              </a:ln>
              <a:solidFill>
                <a:srgbClr val="6AA9FF"/>
              </a:solidFill>
              <a:effectLst/>
              <a:uLnTx/>
              <a:uFillTx/>
              <a:latin typeface="Raleway Medium" panose="020B06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6308" y="4723745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Eugeniu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A3D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Cernei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kumimoji="0" lang="ro-MD" sz="1600" b="0" i="0" u="none" strike="noStrike" kern="1200" cap="none" spc="0" normalizeH="0" baseline="0" noProof="0" dirty="0">
              <a:ln>
                <a:noFill/>
              </a:ln>
              <a:solidFill>
                <a:srgbClr val="6AA9FF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7787" y="4746609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Alex Florin </a:t>
            </a:r>
            <a:endParaRPr kumimoji="0" lang="ro-MD" sz="1600" b="0" i="0" u="none" strike="noStrike" kern="1200" cap="none" spc="0" normalizeH="0" baseline="0" noProof="0" dirty="0">
              <a:ln>
                <a:noFill/>
              </a:ln>
              <a:solidFill>
                <a:srgbClr val="6AA9FF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6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 b="7663"/>
          <a:stretch>
            <a:fillRect/>
          </a:stretch>
        </p:blipFill>
        <p:spPr>
          <a:xfrm>
            <a:off x="4364008" y="3164939"/>
            <a:ext cx="1341438" cy="1514475"/>
          </a:xfrm>
        </p:spPr>
      </p:pic>
      <p:sp>
        <p:nvSpPr>
          <p:cNvPr id="43" name="TextBox 42"/>
          <p:cNvSpPr txBox="1"/>
          <p:nvPr/>
        </p:nvSpPr>
        <p:spPr>
          <a:xfrm>
            <a:off x="4128068" y="4746609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A9FF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Ecaterina Donciu</a:t>
            </a:r>
            <a:endParaRPr kumimoji="0" lang="ro-MD" sz="1600" b="0" i="0" u="none" strike="noStrike" kern="1200" cap="none" spc="0" normalizeH="0" baseline="0" noProof="0" dirty="0">
              <a:ln>
                <a:noFill/>
              </a:ln>
              <a:solidFill>
                <a:srgbClr val="6AA9FF"/>
              </a:solidFill>
              <a:effectLst/>
              <a:uLnTx/>
              <a:uFillTx/>
              <a:latin typeface="Raleway Medium" panose="020B06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3" name="Substituent imagine 12">
            <a:extLst>
              <a:ext uri="{FF2B5EF4-FFF2-40B4-BE49-F238E27FC236}">
                <a16:creationId xmlns:a16="http://schemas.microsoft.com/office/drawing/2014/main" id="{8FE7CDA5-D350-47FE-BEDD-E2C0AE873980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2" t="-859" r="21744" b="11363"/>
          <a:stretch/>
        </p:blipFill>
        <p:spPr>
          <a:xfrm>
            <a:off x="9015334" y="3164939"/>
            <a:ext cx="1341438" cy="1519322"/>
          </a:xfrm>
        </p:spPr>
      </p:pic>
      <p:pic>
        <p:nvPicPr>
          <p:cNvPr id="23" name="Imagine 22">
            <a:extLst>
              <a:ext uri="{FF2B5EF4-FFF2-40B4-BE49-F238E27FC236}">
                <a16:creationId xmlns:a16="http://schemas.microsoft.com/office/drawing/2014/main" id="{FD551706-0E86-4940-9C40-F7BD78129E9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4" b="14388"/>
          <a:stretch/>
        </p:blipFill>
        <p:spPr>
          <a:xfrm>
            <a:off x="3524850" y="726180"/>
            <a:ext cx="4791182" cy="1899557"/>
          </a:xfrm>
          <a:prstGeom prst="rect">
            <a:avLst/>
          </a:prstGeom>
        </p:spPr>
      </p:pic>
      <p:pic>
        <p:nvPicPr>
          <p:cNvPr id="33" name="Picture Placeholder 32"/>
          <p:cNvPicPr>
            <a:picLocks noGrp="1" noChangeAspect="1"/>
          </p:cNvPicPr>
          <p:nvPr>
            <p:ph type="pic" sz="quarter" idx="68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/>
          <a:stretch/>
        </p:blipFill>
        <p:spPr>
          <a:xfrm>
            <a:off x="2065655" y="3149980"/>
            <a:ext cx="1338164" cy="1519322"/>
          </a:xfrm>
        </p:spPr>
      </p:pic>
      <p:sp>
        <p:nvSpPr>
          <p:cNvPr id="26" name="TextBox 35">
            <a:extLst>
              <a:ext uri="{FF2B5EF4-FFF2-40B4-BE49-F238E27FC236}">
                <a16:creationId xmlns:a16="http://schemas.microsoft.com/office/drawing/2014/main" id="{5950D1D2-694D-414C-A425-C19FB74F67A0}"/>
              </a:ext>
            </a:extLst>
          </p:cNvPr>
          <p:cNvSpPr txBox="1"/>
          <p:nvPr/>
        </p:nvSpPr>
        <p:spPr>
          <a:xfrm>
            <a:off x="4022309" y="5002793"/>
            <a:ext cx="2001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699A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graphic designer/</a:t>
            </a:r>
          </a:p>
          <a:p>
            <a:pPr marL="0" marR="0" lvl="0" indent="0" algn="ctr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699A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marketing</a:t>
            </a:r>
            <a:endParaRPr kumimoji="0" lang="ro-MD" sz="1400" b="0" i="0" u="none" strike="noStrike" kern="1200" cap="none" spc="0" normalizeH="0" baseline="0" noProof="0" dirty="0">
              <a:ln>
                <a:noFill/>
              </a:ln>
              <a:solidFill>
                <a:srgbClr val="5D699A"/>
              </a:solidFill>
              <a:effectLst/>
              <a:uLnTx/>
              <a:uFillTx/>
              <a:latin typeface="Raleway Medium" panose="020B06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TextBox 35">
            <a:extLst>
              <a:ext uri="{FF2B5EF4-FFF2-40B4-BE49-F238E27FC236}">
                <a16:creationId xmlns:a16="http://schemas.microsoft.com/office/drawing/2014/main" id="{D2983A66-3901-4813-AC7C-AFACBB1FC9FA}"/>
              </a:ext>
            </a:extLst>
          </p:cNvPr>
          <p:cNvSpPr txBox="1"/>
          <p:nvPr/>
        </p:nvSpPr>
        <p:spPr>
          <a:xfrm>
            <a:off x="6696799" y="5034787"/>
            <a:ext cx="200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699A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ML engineer</a:t>
            </a:r>
            <a:endParaRPr kumimoji="0" lang="ro-MD" sz="1400" b="0" i="0" u="none" strike="noStrike" kern="1200" cap="none" spc="0" normalizeH="0" baseline="0" noProof="0" dirty="0">
              <a:ln>
                <a:noFill/>
              </a:ln>
              <a:solidFill>
                <a:srgbClr val="5D699A"/>
              </a:solidFill>
              <a:effectLst/>
              <a:uLnTx/>
              <a:uFillTx/>
              <a:latin typeface="Raleway Medium" panose="020B06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D44D94C2-B6AE-4069-8B49-C7648EB5947A}"/>
              </a:ext>
            </a:extLst>
          </p:cNvPr>
          <p:cNvSpPr txBox="1"/>
          <p:nvPr/>
        </p:nvSpPr>
        <p:spPr>
          <a:xfrm>
            <a:off x="2084717" y="5034788"/>
            <a:ext cx="144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699A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ML engineer</a:t>
            </a:r>
            <a:endParaRPr kumimoji="0" lang="ro-MD" sz="1400" b="0" i="0" u="none" strike="noStrike" kern="1200" cap="none" spc="0" normalizeH="0" baseline="0" noProof="0" dirty="0">
              <a:ln>
                <a:noFill/>
              </a:ln>
              <a:solidFill>
                <a:srgbClr val="5D699A"/>
              </a:solidFill>
              <a:effectLst/>
              <a:uLnTx/>
              <a:uFillTx/>
              <a:latin typeface="Raleway Medium" panose="020B06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F4410DAD-BF4D-4810-84EC-5F0B1924033C}"/>
              </a:ext>
            </a:extLst>
          </p:cNvPr>
          <p:cNvSpPr txBox="1"/>
          <p:nvPr/>
        </p:nvSpPr>
        <p:spPr>
          <a:xfrm>
            <a:off x="8891436" y="4995970"/>
            <a:ext cx="200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045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699A"/>
                </a:solidFill>
                <a:effectLst/>
                <a:uLnTx/>
                <a:uFillTx/>
                <a:latin typeface="Raleway Medium" panose="020B06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Full-stack web dev</a:t>
            </a:r>
            <a:endParaRPr kumimoji="0" lang="ro-MD" sz="1400" b="0" i="0" u="none" strike="noStrike" kern="1200" cap="none" spc="0" normalizeH="0" baseline="0" noProof="0" dirty="0">
              <a:ln>
                <a:noFill/>
              </a:ln>
              <a:solidFill>
                <a:srgbClr val="5D699A"/>
              </a:solidFill>
              <a:effectLst/>
              <a:uLnTx/>
              <a:uFillTx/>
              <a:latin typeface="Raleway Medium" panose="020B06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A4BAB530-5644-49BF-B9E2-F7FDC6AD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1" y="-895657"/>
            <a:ext cx="11455789" cy="8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9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  <a:t>Hate Speech Detection: </a:t>
            </a:r>
            <a:b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</a:br>
            <a: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  <a:t>A Solved </a:t>
            </a:r>
            <a:r>
              <a:rPr lang="en-US" sz="4900" dirty="0">
                <a:solidFill>
                  <a:schemeClr val="bg1"/>
                </a:solidFill>
                <a:latin typeface="Raleway ExtraBold" panose="020B0903030101060003" pitchFamily="34" charset="0"/>
              </a:rPr>
              <a:t>PROBLEM</a:t>
            </a:r>
            <a:r>
              <a:rPr lang="en-US" sz="5300" b="1" dirty="0">
                <a:solidFill>
                  <a:schemeClr val="bg1"/>
                </a:solidFill>
                <a:latin typeface="Roboto"/>
              </a:rPr>
              <a:t>?</a:t>
            </a:r>
            <a:endParaRPr lang="en-US" sz="6000" b="1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76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722" y="2590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aleway" panose="020B0503030101060003" pitchFamily="34" charset="0"/>
              </a:rPr>
              <a:t>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519888" y="413921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" panose="020B0503030101060003" pitchFamily="34" charset="0"/>
              </a:rPr>
              <a:t>Regulation?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0" y="4139217"/>
            <a:ext cx="199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" panose="020B0503030101060003" pitchFamily="34" charset="0"/>
              </a:rPr>
              <a:t>Reporting?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5126" y="1795151"/>
            <a:ext cx="516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" panose="020B0503030101060003" pitchFamily="34" charset="0"/>
              </a:rPr>
              <a:t>Manual / automated tagging?</a:t>
            </a:r>
          </a:p>
        </p:txBody>
      </p:sp>
    </p:spTree>
    <p:extLst>
      <p:ext uri="{BB962C8B-B14F-4D97-AF65-F5344CB8AC3E}">
        <p14:creationId xmlns:p14="http://schemas.microsoft.com/office/powerpoint/2010/main" val="6766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39 -0.00047 L 0.62213 -0.001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39284 -0.005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-0.00972 L -0.73073 -0.00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1AC21024-8239-4295-9DB4-D183F8285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329" y="472869"/>
            <a:ext cx="9834563" cy="69496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Titlu 7">
            <a:extLst>
              <a:ext uri="{FF2B5EF4-FFF2-40B4-BE49-F238E27FC236}">
                <a16:creationId xmlns:a16="http://schemas.microsoft.com/office/drawing/2014/main" id="{48FF188A-8444-4880-9C76-D3D7EF3E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070" y="2778122"/>
            <a:ext cx="4939030" cy="12451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0"/>
              </a:rPr>
              <a:t>Chrome extension</a:t>
            </a:r>
            <a:br>
              <a:rPr lang="en-US" dirty="0">
                <a:solidFill>
                  <a:schemeClr val="bg1"/>
                </a:solidFill>
                <a:latin typeface="Raleway Medium" panose="020B0603030101060003" pitchFamily="34" charset="0"/>
              </a:rPr>
            </a:br>
            <a:r>
              <a:rPr lang="en-US" sz="2500" dirty="0">
                <a:solidFill>
                  <a:schemeClr val="bg1"/>
                </a:solidFill>
                <a:latin typeface="Raleway Light" panose="020B0403030101060003" pitchFamily="34" charset="0"/>
              </a:rPr>
              <a:t>offensive language paraphraser</a:t>
            </a:r>
          </a:p>
        </p:txBody>
      </p:sp>
    </p:spTree>
    <p:extLst>
      <p:ext uri="{BB962C8B-B14F-4D97-AF65-F5344CB8AC3E}">
        <p14:creationId xmlns:p14="http://schemas.microsoft.com/office/powerpoint/2010/main" val="14372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Technical </a:t>
            </a:r>
            <a:r>
              <a:rPr lang="en-US" b="1" dirty="0">
                <a:solidFill>
                  <a:schemeClr val="bg1"/>
                </a:solidFill>
                <a:latin typeface="Raleway ExtraBold" panose="020B0903030101060003" pitchFamily="34" charset="0"/>
              </a:rPr>
              <a:t>difficulty</a:t>
            </a:r>
            <a:r>
              <a:rPr lang="en-US" b="1" strike="sngStrike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7DC35D7E-B23E-48CC-9100-968585162C9D}"/>
              </a:ext>
            </a:extLst>
          </p:cNvPr>
          <p:cNvSpPr txBox="1"/>
          <p:nvPr/>
        </p:nvSpPr>
        <p:spPr>
          <a:xfrm>
            <a:off x="6740982" y="2216750"/>
            <a:ext cx="1378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aleway ExtraBold" panose="020B0903030101060003" pitchFamily="34" charset="0"/>
              </a:rPr>
              <a:t>FUN</a:t>
            </a:r>
          </a:p>
        </p:txBody>
      </p:sp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7A2B8E75-0A79-4D2F-B5C0-B1DF2E3E8475}"/>
              </a:ext>
            </a:extLst>
          </p:cNvPr>
          <p:cNvCxnSpPr>
            <a:cxnSpLocks/>
          </p:cNvCxnSpPr>
          <p:nvPr/>
        </p:nvCxnSpPr>
        <p:spPr>
          <a:xfrm>
            <a:off x="6226959" y="2986191"/>
            <a:ext cx="2326640" cy="7992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567CCCDB-C629-4F0B-8D8B-A7D43DBF403F}"/>
              </a:ext>
            </a:extLst>
          </p:cNvPr>
          <p:cNvCxnSpPr>
            <a:cxnSpLocks/>
          </p:cNvCxnSpPr>
          <p:nvPr/>
        </p:nvCxnSpPr>
        <p:spPr>
          <a:xfrm flipV="1">
            <a:off x="6207089" y="2912657"/>
            <a:ext cx="2484039" cy="9463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480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Train </a:t>
            </a:r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0896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1000" y="786697"/>
            <a:ext cx="4628190" cy="336118"/>
          </a:xfrm>
          <a:prstGeom prst="rect">
            <a:avLst/>
          </a:prstGeom>
          <a:ln>
            <a:solidFill>
              <a:srgbClr val="6AA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Raleway" panose="020B0503030101060003" pitchFamily="34" charset="0"/>
              </a:rPr>
              <a:t>This is an extremely {offensive_word} sentence!</a:t>
            </a:r>
          </a:p>
        </p:txBody>
      </p:sp>
      <p:sp>
        <p:nvSpPr>
          <p:cNvPr id="4" name="Rectangle 3"/>
          <p:cNvSpPr/>
          <p:nvPr/>
        </p:nvSpPr>
        <p:spPr>
          <a:xfrm>
            <a:off x="921000" y="1628908"/>
            <a:ext cx="2153652" cy="2743200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aleway" panose="020B0503030101060003" pitchFamily="34" charset="0"/>
              </a:rPr>
              <a:t>Identify offensive tokens </a:t>
            </a:r>
          </a:p>
          <a:p>
            <a:pPr algn="ctr"/>
            <a:endParaRPr lang="en-US" sz="1800" dirty="0">
              <a:latin typeface="Raleway" panose="020B0503030101060003" pitchFamily="34" charset="0"/>
            </a:endParaRPr>
          </a:p>
          <a:p>
            <a:pPr algn="ctr"/>
            <a:r>
              <a:rPr lang="en-US" sz="1800" dirty="0">
                <a:latin typeface="Raleway" panose="020B0503030101060003" pitchFamily="34" charset="0"/>
              </a:rPr>
              <a:t>via </a:t>
            </a:r>
          </a:p>
          <a:p>
            <a:pPr algn="ctr"/>
            <a:endParaRPr lang="en-US" sz="1800" dirty="0">
              <a:latin typeface="Raleway" panose="020B0503030101060003" pitchFamily="34" charset="0"/>
            </a:endParaRPr>
          </a:p>
          <a:p>
            <a:pPr algn="ctr"/>
            <a:r>
              <a:rPr lang="en-US" sz="1800" b="1" dirty="0">
                <a:latin typeface="Raleway" panose="020B0503030101060003" pitchFamily="34" charset="0"/>
              </a:rPr>
              <a:t>IBM Watson </a:t>
            </a:r>
          </a:p>
          <a:p>
            <a:pPr algn="ctr"/>
            <a:r>
              <a:rPr lang="en-US" sz="1800" dirty="0">
                <a:latin typeface="Raleway" panose="020B0503030101060003" pitchFamily="34" charset="0"/>
              </a:rPr>
              <a:t>Natural Language Understanding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6442" y="1640084"/>
            <a:ext cx="2153652" cy="1047603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aleway" panose="020B0503030101060003" pitchFamily="34" charset="0"/>
              </a:rPr>
              <a:t>Filter offensive tokens by </a:t>
            </a:r>
            <a:r>
              <a:rPr lang="en-US" sz="1800" b="1">
                <a:latin typeface="Raleway" panose="020B0503030101060003" pitchFamily="34" charset="0"/>
              </a:rPr>
              <a:t>POS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56442" y="3000508"/>
            <a:ext cx="2153652" cy="1359569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aleway" panose="020B0503030101060003" pitchFamily="34" charset="0"/>
              </a:rPr>
              <a:t>Query </a:t>
            </a:r>
            <a:r>
              <a:rPr lang="en-US" sz="1800" b="1" dirty="0">
                <a:latin typeface="Raleway" panose="020B0503030101060003" pitchFamily="34" charset="0"/>
              </a:rPr>
              <a:t>Twitter </a:t>
            </a:r>
            <a:r>
              <a:rPr lang="en-US" sz="1800" b="1" dirty="0" err="1">
                <a:latin typeface="Raleway" panose="020B0503030101060003" pitchFamily="34" charset="0"/>
              </a:rPr>
              <a:t>GloVe</a:t>
            </a:r>
            <a:r>
              <a:rPr lang="en-US" sz="1800" b="1" dirty="0">
                <a:latin typeface="Raleway" panose="020B0503030101060003" pitchFamily="34" charset="0"/>
              </a:rPr>
              <a:t> embeddings </a:t>
            </a:r>
            <a:r>
              <a:rPr lang="en-US" sz="1800" dirty="0">
                <a:latin typeface="Raleway" panose="020B0503030101060003" pitchFamily="34" charset="0"/>
              </a:rPr>
              <a:t>for similar tokens</a:t>
            </a:r>
          </a:p>
        </p:txBody>
      </p:sp>
      <p:cxnSp>
        <p:nvCxnSpPr>
          <p:cNvPr id="6" name="Elbow Connector 5"/>
          <p:cNvCxnSpPr>
            <a:stCxn id="4" idx="3"/>
            <a:endCxn id="10" idx="1"/>
          </p:cNvCxnSpPr>
          <p:nvPr/>
        </p:nvCxnSpPr>
        <p:spPr>
          <a:xfrm flipV="1">
            <a:off x="3074652" y="2163886"/>
            <a:ext cx="681790" cy="836622"/>
          </a:xfrm>
          <a:prstGeom prst="bentConnector3">
            <a:avLst/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>
          <a:xfrm>
            <a:off x="4833268" y="2687687"/>
            <a:ext cx="0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4" idx="0"/>
          </p:cNvCxnSpPr>
          <p:nvPr/>
        </p:nvCxnSpPr>
        <p:spPr>
          <a:xfrm rot="5400000">
            <a:off x="2363415" y="757227"/>
            <a:ext cx="506093" cy="1237269"/>
          </a:xfrm>
          <a:prstGeom prst="bentConnector3">
            <a:avLst/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91884" y="1640084"/>
            <a:ext cx="2153652" cy="2743200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aleway" panose="020B0503030101060003" pitchFamily="34" charset="0"/>
              </a:rPr>
              <a:t>Replace offensive tokens one by one in the original sentence</a:t>
            </a:r>
          </a:p>
        </p:txBody>
      </p:sp>
      <p:cxnSp>
        <p:nvCxnSpPr>
          <p:cNvPr id="20" name="Elbow Connector 19"/>
          <p:cNvCxnSpPr>
            <a:stCxn id="12" idx="3"/>
            <a:endCxn id="19" idx="1"/>
          </p:cNvCxnSpPr>
          <p:nvPr/>
        </p:nvCxnSpPr>
        <p:spPr>
          <a:xfrm flipV="1">
            <a:off x="5910094" y="3011684"/>
            <a:ext cx="681790" cy="668609"/>
          </a:xfrm>
          <a:prstGeom prst="bentConnector3">
            <a:avLst>
              <a:gd name="adj1" fmla="val 50000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0094" y="781919"/>
            <a:ext cx="5104282" cy="336118"/>
          </a:xfrm>
          <a:prstGeom prst="rect">
            <a:avLst/>
          </a:prstGeom>
          <a:ln>
            <a:solidFill>
              <a:srgbClr val="6AA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This is an extremely {</a:t>
            </a:r>
            <a:r>
              <a:rPr lang="en-US" dirty="0" err="1">
                <a:latin typeface="Raleway" panose="020B0503030101060003" pitchFamily="34" charset="0"/>
              </a:rPr>
              <a:t>less_offensive_word</a:t>
            </a:r>
            <a:r>
              <a:rPr lang="en-US" dirty="0">
                <a:latin typeface="Raleway" panose="020B0503030101060003" pitchFamily="34" charset="0"/>
              </a:rPr>
              <a:t>} sentence!</a:t>
            </a:r>
          </a:p>
        </p:txBody>
      </p:sp>
      <p:cxnSp>
        <p:nvCxnSpPr>
          <p:cNvPr id="24" name="Elbow Connector 23"/>
          <p:cNvCxnSpPr>
            <a:stCxn id="19" idx="3"/>
            <a:endCxn id="23" idx="2"/>
          </p:cNvCxnSpPr>
          <p:nvPr/>
        </p:nvCxnSpPr>
        <p:spPr>
          <a:xfrm flipH="1" flipV="1">
            <a:off x="8462235" y="1118037"/>
            <a:ext cx="283301" cy="1893647"/>
          </a:xfrm>
          <a:prstGeom prst="bentConnector4">
            <a:avLst>
              <a:gd name="adj1" fmla="val -80692"/>
              <a:gd name="adj2" fmla="val 86216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4" idx="1"/>
          </p:cNvCxnSpPr>
          <p:nvPr/>
        </p:nvCxnSpPr>
        <p:spPr>
          <a:xfrm flipH="1">
            <a:off x="921000" y="949978"/>
            <a:ext cx="10093376" cy="2050530"/>
          </a:xfrm>
          <a:prstGeom prst="bentConnector5">
            <a:avLst>
              <a:gd name="adj1" fmla="val -2265"/>
              <a:gd name="adj2" fmla="val 248076"/>
              <a:gd name="adj3" fmla="val 102265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6313" y="5672918"/>
            <a:ext cx="4033476" cy="3361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Check if the replacement was successful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1000" y="4878201"/>
            <a:ext cx="4989094" cy="855391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aleway" panose="020B0503030101060003" pitchFamily="34" charset="0"/>
              </a:rPr>
              <a:t>Store offensive to non-offensive mapping in a </a:t>
            </a:r>
            <a:r>
              <a:rPr lang="en-US" sz="1800" b="1" dirty="0">
                <a:latin typeface="Raleway" panose="020B0503030101060003" pitchFamily="34" charset="0"/>
              </a:rPr>
              <a:t>graph cache</a:t>
            </a:r>
          </a:p>
        </p:txBody>
      </p:sp>
      <p:cxnSp>
        <p:nvCxnSpPr>
          <p:cNvPr id="38" name="Elbow Connector 37"/>
          <p:cNvCxnSpPr>
            <a:stCxn id="4" idx="2"/>
            <a:endCxn id="37" idx="0"/>
          </p:cNvCxnSpPr>
          <p:nvPr/>
        </p:nvCxnSpPr>
        <p:spPr>
          <a:xfrm rot="16200000" flipH="1">
            <a:off x="2453640" y="3916293"/>
            <a:ext cx="506093" cy="1417721"/>
          </a:xfrm>
          <a:prstGeom prst="bentConnector3">
            <a:avLst>
              <a:gd name="adj1" fmla="val 50000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graph computer scienc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67" y="3821582"/>
            <a:ext cx="1880509" cy="140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Elbow Connector 41"/>
          <p:cNvCxnSpPr>
            <a:stCxn id="37" idx="3"/>
            <a:endCxn id="3074" idx="1"/>
          </p:cNvCxnSpPr>
          <p:nvPr/>
        </p:nvCxnSpPr>
        <p:spPr>
          <a:xfrm flipV="1">
            <a:off x="5910094" y="4524721"/>
            <a:ext cx="3223773" cy="781176"/>
          </a:xfrm>
          <a:prstGeom prst="bentConnector3">
            <a:avLst>
              <a:gd name="adj1" fmla="val 50000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38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480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Paraphrase </a:t>
            </a:r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76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7200" y="928236"/>
            <a:ext cx="4628190" cy="336118"/>
          </a:xfrm>
          <a:prstGeom prst="rect">
            <a:avLst/>
          </a:prstGeom>
          <a:ln>
            <a:solidFill>
              <a:srgbClr val="6AA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Raleway" panose="020B0503030101060003" pitchFamily="34" charset="0"/>
              </a:rPr>
              <a:t>This is an extremely {offensive_word} sentence!</a:t>
            </a:r>
          </a:p>
        </p:txBody>
      </p:sp>
      <p:sp>
        <p:nvSpPr>
          <p:cNvPr id="4" name="Rectangle 3"/>
          <p:cNvSpPr/>
          <p:nvPr/>
        </p:nvSpPr>
        <p:spPr>
          <a:xfrm>
            <a:off x="997200" y="1770447"/>
            <a:ext cx="2153652" cy="2743200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aleway" panose="020B0503030101060003" pitchFamily="34" charset="0"/>
              </a:rPr>
              <a:t>Lookup the offensive token in the </a:t>
            </a:r>
            <a:r>
              <a:rPr lang="en-US" sz="1800" b="1">
                <a:latin typeface="Raleway" panose="020B0503030101060003" pitchFamily="34" charset="0"/>
              </a:rPr>
              <a:t>graph cache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4365" y="3371177"/>
            <a:ext cx="2153652" cy="1142470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aleway" panose="020B0503030101060003" pitchFamily="34" charset="0"/>
              </a:rPr>
              <a:t>Replace offensive tokens one by one</a:t>
            </a:r>
          </a:p>
        </p:txBody>
      </p:sp>
      <p:pic>
        <p:nvPicPr>
          <p:cNvPr id="6" name="Picture 2" descr="Image result for graph computer scienc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69" y="4666260"/>
            <a:ext cx="1675016" cy="125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94365" y="1770447"/>
            <a:ext cx="2153652" cy="1129993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Raleway" panose="020B0503030101060003" pitchFamily="34" charset="0"/>
              </a:rPr>
              <a:t>Trigger ad hoc training</a:t>
            </a:r>
          </a:p>
        </p:txBody>
      </p:sp>
      <p:cxnSp>
        <p:nvCxnSpPr>
          <p:cNvPr id="5" name="Elbow Connector 4"/>
          <p:cNvCxnSpPr>
            <a:stCxn id="4" idx="3"/>
            <a:endCxn id="7" idx="1"/>
          </p:cNvCxnSpPr>
          <p:nvPr/>
        </p:nvCxnSpPr>
        <p:spPr>
          <a:xfrm flipV="1">
            <a:off x="3150852" y="2335444"/>
            <a:ext cx="1043513" cy="806603"/>
          </a:xfrm>
          <a:prstGeom prst="bentConnector3">
            <a:avLst/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10" idx="1"/>
          </p:cNvCxnSpPr>
          <p:nvPr/>
        </p:nvCxnSpPr>
        <p:spPr>
          <a:xfrm>
            <a:off x="3150852" y="3142047"/>
            <a:ext cx="1043513" cy="800365"/>
          </a:xfrm>
          <a:prstGeom prst="bentConnector3">
            <a:avLst/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1295" y="3969676"/>
            <a:ext cx="790601" cy="3361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Raleway" panose="020B0503030101060003" pitchFamily="34" charset="0"/>
              </a:rPr>
              <a:t>Found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5787" y="1902898"/>
            <a:ext cx="1133644" cy="3361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Raleway" panose="020B0503030101060003" pitchFamily="34" charset="0"/>
              </a:rPr>
              <a:t>Not found</a:t>
            </a:r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>
            <a:off x="5271191" y="2900440"/>
            <a:ext cx="0" cy="470737"/>
          </a:xfrm>
          <a:prstGeom prst="straightConnector1">
            <a:avLst/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25625" y="1770447"/>
            <a:ext cx="2153652" cy="2743200"/>
          </a:xfrm>
          <a:prstGeom prst="rect">
            <a:avLst/>
          </a:prstGeom>
          <a:solidFill>
            <a:srgbClr val="6A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aleway" panose="020B0503030101060003" pitchFamily="34" charset="0"/>
              </a:rPr>
              <a:t>Are there offensive tokens left?</a:t>
            </a:r>
          </a:p>
          <a:p>
            <a:pPr algn="ctr"/>
            <a:endParaRPr lang="en-US" sz="1800" dirty="0">
              <a:latin typeface="Raleway" panose="020B0503030101060003" pitchFamily="34" charset="0"/>
            </a:endParaRPr>
          </a:p>
          <a:p>
            <a:pPr algn="ctr"/>
            <a:r>
              <a:rPr lang="en-US" sz="1800" dirty="0">
                <a:latin typeface="Raleway" panose="020B0503030101060003" pitchFamily="34" charset="0"/>
              </a:rPr>
              <a:t>via </a:t>
            </a:r>
          </a:p>
          <a:p>
            <a:pPr algn="ctr"/>
            <a:endParaRPr lang="en-US" sz="1800" dirty="0">
              <a:latin typeface="Raleway" panose="020B0503030101060003" pitchFamily="34" charset="0"/>
            </a:endParaRPr>
          </a:p>
          <a:p>
            <a:pPr algn="ctr"/>
            <a:r>
              <a:rPr lang="en-US" sz="1800" b="1" dirty="0">
                <a:latin typeface="Raleway" panose="020B0503030101060003" pitchFamily="34" charset="0"/>
              </a:rPr>
              <a:t>IBM Watson </a:t>
            </a:r>
          </a:p>
          <a:p>
            <a:pPr algn="ctr"/>
            <a:r>
              <a:rPr lang="en-US" sz="1800" dirty="0">
                <a:latin typeface="Raleway" panose="020B0503030101060003" pitchFamily="34" charset="0"/>
              </a:rPr>
              <a:t>Natural Language Understanding</a:t>
            </a:r>
          </a:p>
        </p:txBody>
      </p:sp>
      <p:cxnSp>
        <p:nvCxnSpPr>
          <p:cNvPr id="19" name="Elbow Connector 18"/>
          <p:cNvCxnSpPr>
            <a:stCxn id="10" idx="3"/>
            <a:endCxn id="18" idx="1"/>
          </p:cNvCxnSpPr>
          <p:nvPr/>
        </p:nvCxnSpPr>
        <p:spPr>
          <a:xfrm flipV="1">
            <a:off x="6348017" y="3142047"/>
            <a:ext cx="777608" cy="800365"/>
          </a:xfrm>
          <a:prstGeom prst="bentConnector3">
            <a:avLst>
              <a:gd name="adj1" fmla="val 50000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2"/>
            <a:endCxn id="10" idx="2"/>
          </p:cNvCxnSpPr>
          <p:nvPr/>
        </p:nvCxnSpPr>
        <p:spPr>
          <a:xfrm rot="5400000">
            <a:off x="6736821" y="3048017"/>
            <a:ext cx="12700" cy="2931260"/>
          </a:xfrm>
          <a:prstGeom prst="bentConnector3">
            <a:avLst>
              <a:gd name="adj1" fmla="val 1800000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" idx="2"/>
            <a:endCxn id="4" idx="0"/>
          </p:cNvCxnSpPr>
          <p:nvPr/>
        </p:nvCxnSpPr>
        <p:spPr>
          <a:xfrm rot="5400000">
            <a:off x="2439615" y="898766"/>
            <a:ext cx="506093" cy="1237269"/>
          </a:xfrm>
          <a:prstGeom prst="bentConnector3">
            <a:avLst>
              <a:gd name="adj1" fmla="val 50000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8" idx="3"/>
            <a:endCxn id="29" idx="0"/>
          </p:cNvCxnSpPr>
          <p:nvPr/>
        </p:nvCxnSpPr>
        <p:spPr>
          <a:xfrm flipH="1">
            <a:off x="8612275" y="3142047"/>
            <a:ext cx="667002" cy="2298692"/>
          </a:xfrm>
          <a:prstGeom prst="bentConnector4">
            <a:avLst>
              <a:gd name="adj1" fmla="val -34273"/>
              <a:gd name="adj2" fmla="val 79834"/>
            </a:avLst>
          </a:prstGeom>
          <a:ln>
            <a:solidFill>
              <a:srgbClr val="6AA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2013" y="5440739"/>
            <a:ext cx="5660524" cy="336118"/>
          </a:xfrm>
          <a:prstGeom prst="rect">
            <a:avLst/>
          </a:prstGeom>
          <a:ln>
            <a:solidFill>
              <a:srgbClr val="6AA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This is an extremely {</a:t>
            </a:r>
            <a:r>
              <a:rPr lang="en-US" dirty="0" err="1">
                <a:latin typeface="Raleway" panose="020B0503030101060003" pitchFamily="34" charset="0"/>
              </a:rPr>
              <a:t>totally_un_offensive_word</a:t>
            </a:r>
            <a:r>
              <a:rPr lang="en-US" dirty="0">
                <a:latin typeface="Raleway" panose="020B0503030101060003" pitchFamily="34" charset="0"/>
              </a:rPr>
              <a:t>} sentence!</a:t>
            </a:r>
          </a:p>
        </p:txBody>
      </p:sp>
    </p:spTree>
    <p:extLst>
      <p:ext uri="{BB962C8B-B14F-4D97-AF65-F5344CB8AC3E}">
        <p14:creationId xmlns:p14="http://schemas.microsoft.com/office/powerpoint/2010/main" val="2454748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hout BSD footer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37220</TotalTime>
  <Words>319</Words>
  <Application>Microsoft Office PowerPoint</Application>
  <PresentationFormat>Widescreen</PresentationFormat>
  <Paragraphs>75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Open Sans Semibold</vt:lpstr>
      <vt:lpstr>Raleway</vt:lpstr>
      <vt:lpstr>Raleway Black</vt:lpstr>
      <vt:lpstr>Raleway ExtraBold</vt:lpstr>
      <vt:lpstr>Raleway Light</vt:lpstr>
      <vt:lpstr>Raleway Medium</vt:lpstr>
      <vt:lpstr>Roboto</vt:lpstr>
      <vt:lpstr>Roboto Light</vt:lpstr>
      <vt:lpstr>Roboto Light </vt:lpstr>
      <vt:lpstr>Default Theme</vt:lpstr>
      <vt:lpstr>without BSD footer </vt:lpstr>
      <vt:lpstr>PowerPoint Presentation</vt:lpstr>
      <vt:lpstr>Hate Speech Detection:  A Solved PROBLEM?</vt:lpstr>
      <vt:lpstr>Solutions</vt:lpstr>
      <vt:lpstr>Chrome extension offensive language paraphraser</vt:lpstr>
      <vt:lpstr>Technical difficulty </vt:lpstr>
      <vt:lpstr>Train pipeline</vt:lpstr>
      <vt:lpstr>PowerPoint Presentation</vt:lpstr>
      <vt:lpstr>Paraphrase pipeline</vt:lpstr>
      <vt:lpstr>PowerPoint Presentation</vt:lpstr>
      <vt:lpstr>Data</vt:lpstr>
      <vt:lpstr>Known &amp; solved issues</vt:lpstr>
      <vt:lpstr>Tech Stack</vt:lpstr>
      <vt:lpstr>PowerPoint Presentation</vt:lpstr>
      <vt:lpstr>Growth PERSPECTIVE </vt:lpstr>
      <vt:lpstr>Business approach</vt:lpstr>
      <vt:lpstr>No more slides It`s time for...</vt:lpstr>
      <vt:lpstr>THE DEMO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</dc:title>
  <dc:subject/>
  <dc:creator>Slidepro Design</dc:creator>
  <cp:keywords/>
  <dc:description/>
  <cp:lastModifiedBy>Alexandru Constantin</cp:lastModifiedBy>
  <cp:revision>6891</cp:revision>
  <dcterms:created xsi:type="dcterms:W3CDTF">2014-11-12T21:47:38Z</dcterms:created>
  <dcterms:modified xsi:type="dcterms:W3CDTF">2018-11-25T14:57:46Z</dcterms:modified>
  <cp:category/>
</cp:coreProperties>
</file>