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7" r:id="rId3"/>
    <p:sldId id="258" r:id="rId4"/>
    <p:sldId id="259" r:id="rId5"/>
    <p:sldId id="315" r:id="rId6"/>
    <p:sldId id="317" r:id="rId7"/>
    <p:sldId id="316" r:id="rId8"/>
    <p:sldId id="318" r:id="rId9"/>
    <p:sldId id="319" r:id="rId10"/>
    <p:sldId id="320" r:id="rId11"/>
    <p:sldId id="321" r:id="rId12"/>
    <p:sldId id="322" r:id="rId13"/>
    <p:sldId id="323" r:id="rId14"/>
    <p:sldId id="264" r:id="rId15"/>
    <p:sldId id="265" r:id="rId16"/>
    <p:sldId id="274" r:id="rId17"/>
    <p:sldId id="276" r:id="rId18"/>
    <p:sldId id="324" r:id="rId19"/>
    <p:sldId id="277" r:id="rId20"/>
    <p:sldId id="325" r:id="rId21"/>
    <p:sldId id="280" r:id="rId22"/>
    <p:sldId id="281" r:id="rId23"/>
    <p:sldId id="283" r:id="rId24"/>
    <p:sldId id="284" r:id="rId25"/>
    <p:sldId id="285" r:id="rId26"/>
    <p:sldId id="286" r:id="rId27"/>
    <p:sldId id="287" r:id="rId28"/>
    <p:sldId id="288" r:id="rId29"/>
    <p:sldId id="289" r:id="rId30"/>
    <p:sldId id="327" r:id="rId31"/>
    <p:sldId id="290" r:id="rId32"/>
    <p:sldId id="334" r:id="rId33"/>
    <p:sldId id="295" r:id="rId34"/>
    <p:sldId id="296" r:id="rId35"/>
    <p:sldId id="297" r:id="rId36"/>
    <p:sldId id="314" r:id="rId37"/>
    <p:sldId id="333" r:id="rId38"/>
    <p:sldId id="328" r:id="rId39"/>
    <p:sldId id="331" r:id="rId40"/>
    <p:sldId id="330" r:id="rId41"/>
    <p:sldId id="337" r:id="rId42"/>
    <p:sldId id="338" r:id="rId43"/>
    <p:sldId id="339" r:id="rId44"/>
    <p:sldId id="335" r:id="rId45"/>
    <p:sldId id="336" r:id="rId46"/>
    <p:sldId id="326" r:id="rId47"/>
    <p:sldId id="329" r:id="rId48"/>
    <p:sldId id="302" r:id="rId49"/>
    <p:sldId id="312" r:id="rId50"/>
    <p:sldId id="303" r:id="rId51"/>
    <p:sldId id="309" r:id="rId52"/>
    <p:sldId id="332" r:id="rId53"/>
    <p:sldId id="311" r:id="rId54"/>
    <p:sldId id="267" r:id="rId55"/>
    <p:sldId id="268" r:id="rId56"/>
    <p:sldId id="273" r:id="rId57"/>
    <p:sldId id="272" r:id="rId58"/>
    <p:sldId id="271" r:id="rId59"/>
    <p:sldId id="305" r:id="rId60"/>
    <p:sldId id="306" r:id="rId61"/>
    <p:sldId id="307" r:id="rId62"/>
    <p:sldId id="308" r:id="rId63"/>
    <p:sldId id="313"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F7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294" autoAdjust="0"/>
    <p:restoredTop sz="71335" autoAdjust="0"/>
  </p:normalViewPr>
  <p:slideViewPr>
    <p:cSldViewPr>
      <p:cViewPr>
        <p:scale>
          <a:sx n="101" d="100"/>
          <a:sy n="101" d="100"/>
        </p:scale>
        <p:origin x="-1914" y="2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8F0AD9-C137-4A52-8600-32592EF064CA}" type="datetimeFigureOut">
              <a:rPr lang="en-GB" smtClean="0"/>
              <a:t>17/04/2015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8E1A96-A68C-4ED7-8535-7FE27C72D2F0}" type="slidenum">
              <a:rPr lang="en-GB" smtClean="0"/>
              <a:t>‹#›</a:t>
            </a:fld>
            <a:endParaRPr lang="en-GB"/>
          </a:p>
        </p:txBody>
      </p:sp>
    </p:spTree>
    <p:extLst>
      <p:ext uri="{BB962C8B-B14F-4D97-AF65-F5344CB8AC3E}">
        <p14:creationId xmlns:p14="http://schemas.microsoft.com/office/powerpoint/2010/main" val="4071281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Welcome</a:t>
            </a:r>
            <a:r>
              <a:rPr lang="en-GB" baseline="0" dirty="0" smtClean="0"/>
              <a:t> – who I am …..</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a:t>
            </a:fld>
            <a:endParaRPr lang="en-GB"/>
          </a:p>
        </p:txBody>
      </p:sp>
    </p:spTree>
    <p:extLst>
      <p:ext uri="{BB962C8B-B14F-4D97-AF65-F5344CB8AC3E}">
        <p14:creationId xmlns:p14="http://schemas.microsoft.com/office/powerpoint/2010/main" val="987347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Even using what is basically still relational database software, there are some things we can do to work a bit more easily with application code.</a:t>
            </a:r>
          </a:p>
          <a:p>
            <a:r>
              <a:rPr lang="en-GB" baseline="0" dirty="0" smtClean="0"/>
              <a:t>SQL Server gives us some options (e.g. XML, binary storage) but I’d like to quickly show you some cool features in a database I’ve been learning about in 2014 - </a:t>
            </a:r>
            <a:r>
              <a:rPr lang="en-GB" baseline="0" dirty="0" err="1" smtClean="0"/>
              <a:t>PostgreSQL</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14</a:t>
            </a:fld>
            <a:endParaRPr lang="en-GB"/>
          </a:p>
        </p:txBody>
      </p:sp>
    </p:spTree>
    <p:extLst>
      <p:ext uri="{BB962C8B-B14F-4D97-AF65-F5344CB8AC3E}">
        <p14:creationId xmlns:p14="http://schemas.microsoft.com/office/powerpoint/2010/main" val="2430726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Let’s take</a:t>
            </a:r>
            <a:r>
              <a:rPr lang="en-GB" baseline="0" dirty="0" smtClean="0"/>
              <a:t> a quick look at how some of these features work.</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15</a:t>
            </a:fld>
            <a:endParaRPr lang="en-GB"/>
          </a:p>
        </p:txBody>
      </p:sp>
    </p:spTree>
    <p:extLst>
      <p:ext uri="{BB962C8B-B14F-4D97-AF65-F5344CB8AC3E}">
        <p14:creationId xmlns:p14="http://schemas.microsoft.com/office/powerpoint/2010/main" val="340896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getting a little bit</a:t>
            </a:r>
            <a:r>
              <a:rPr lang="en-GB" baseline="0" dirty="0" smtClean="0"/>
              <a:t> more clever in how we select and use a relational database may help a bit with how our code interfaces with the database, and may make the gap in skill-sets less pronounced.  But what about my third point – scalability?</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16</a:t>
            </a:fld>
            <a:endParaRPr lang="en-GB"/>
          </a:p>
        </p:txBody>
      </p:sp>
    </p:spTree>
    <p:extLst>
      <p:ext uri="{BB962C8B-B14F-4D97-AF65-F5344CB8AC3E}">
        <p14:creationId xmlns:p14="http://schemas.microsoft.com/office/powerpoint/2010/main" val="3709681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Vertical scaling means that when we are</a:t>
            </a:r>
            <a:r>
              <a:rPr lang="en-GB" baseline="0" dirty="0" smtClean="0"/>
              <a:t> scoping a larger project, or adding capacity to an existing solution, we increase the resources allocated to each of one or more existing servers.  So more/ more powerful CPU cores, more RAM, bigger and faster disks, etc.</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17</a:t>
            </a:fld>
            <a:endParaRPr lang="en-GB"/>
          </a:p>
        </p:txBody>
      </p:sp>
    </p:spTree>
    <p:extLst>
      <p:ext uri="{BB962C8B-B14F-4D97-AF65-F5344CB8AC3E}">
        <p14:creationId xmlns:p14="http://schemas.microsoft.com/office/powerpoint/2010/main" val="3148679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alternative is horizontal scaling.  We don’t increase the size of the boxes but …</a:t>
            </a:r>
          </a:p>
          <a:p>
            <a:r>
              <a:rPr lang="en-GB" baseline="0" dirty="0" smtClean="0"/>
              <a:t>(SHOW ANIMATION)</a:t>
            </a:r>
          </a:p>
          <a:p>
            <a:r>
              <a:rPr lang="en-GB" baseline="0" dirty="0" smtClean="0"/>
              <a:t>…we use more of them.</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19</a:t>
            </a:fld>
            <a:endParaRPr lang="en-GB"/>
          </a:p>
        </p:txBody>
      </p:sp>
    </p:spTree>
    <p:extLst>
      <p:ext uri="{BB962C8B-B14F-4D97-AF65-F5344CB8AC3E}">
        <p14:creationId xmlns:p14="http://schemas.microsoft.com/office/powerpoint/2010/main" val="2536771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feasibility</a:t>
            </a:r>
            <a:r>
              <a:rPr lang="en-GB" baseline="0" dirty="0" smtClean="0"/>
              <a:t> of scaling horizontally really depends on the required workload.  If we’re dealing mostly with reads, we can use what’s called master-slave replication.  Basically, there is still one definitive version of the data – the master – and all writes are sent there.  We then push data out (replication techniques vary…) to copies of the master – these are the slaves.  These multiple servers allow us to respond to many more read requests.</a:t>
            </a:r>
          </a:p>
          <a:p>
            <a:r>
              <a:rPr lang="en-GB" baseline="0" dirty="0" smtClean="0"/>
              <a:t>The key thing to note here is that there is still only a single server for the write workload, and if anything it is doing more work than before (it also has to do some sort of work to broadcast changes to the slaves).  So if we have a lot of writes, we are going to either run into the same problems with vertical scaling as before, or need to move to an alternative (probably more complex) architecture.</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NB: A “write-heavy” workload doesn’t need to mean a strict majority</a:t>
            </a:r>
            <a:r>
              <a:rPr lang="en-GB" baseline="0" dirty="0" smtClean="0"/>
              <a:t> of requests are writes, just that there are enough that this architecture of having one master, many slaves is not going to work.</a:t>
            </a:r>
            <a:endParaRPr lang="en-GB" dirty="0" smtClean="0"/>
          </a:p>
        </p:txBody>
      </p:sp>
      <p:sp>
        <p:nvSpPr>
          <p:cNvPr id="4" name="Slide Number Placeholder 3"/>
          <p:cNvSpPr>
            <a:spLocks noGrp="1"/>
          </p:cNvSpPr>
          <p:nvPr>
            <p:ph type="sldNum" sz="quarter" idx="10"/>
          </p:nvPr>
        </p:nvSpPr>
        <p:spPr/>
        <p:txBody>
          <a:bodyPr/>
          <a:lstStyle/>
          <a:p>
            <a:fld id="{B88E1A96-A68C-4ED7-8535-7FE27C72D2F0}" type="slidenum">
              <a:rPr lang="en-GB" smtClean="0"/>
              <a:t>21</a:t>
            </a:fld>
            <a:endParaRPr lang="en-GB"/>
          </a:p>
        </p:txBody>
      </p:sp>
    </p:spTree>
    <p:extLst>
      <p:ext uri="{BB962C8B-B14F-4D97-AF65-F5344CB8AC3E}">
        <p14:creationId xmlns:p14="http://schemas.microsoft.com/office/powerpoint/2010/main" val="915869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a:t>
            </a:r>
            <a:r>
              <a:rPr lang="en-GB" baseline="0" dirty="0" smtClean="0"/>
              <a:t> main ways that most database systems (including relational) can be scaled up horizontally for write workloads is through </a:t>
            </a:r>
            <a:r>
              <a:rPr lang="en-GB" baseline="0" dirty="0" err="1" smtClean="0"/>
              <a:t>sharding</a:t>
            </a:r>
            <a:r>
              <a:rPr lang="en-GB" baseline="0" dirty="0" smtClean="0"/>
              <a:t>.</a:t>
            </a:r>
          </a:p>
          <a:p>
            <a:r>
              <a:rPr lang="en-GB" baseline="0" dirty="0" smtClean="0"/>
              <a:t>At the highest level, </a:t>
            </a:r>
            <a:r>
              <a:rPr lang="en-GB" baseline="0" dirty="0" err="1" smtClean="0"/>
              <a:t>sharding</a:t>
            </a:r>
            <a:r>
              <a:rPr lang="en-GB" baseline="0" dirty="0" smtClean="0"/>
              <a:t> is relatively straightforward.  We store distinct parts of the data on each of several nodes.  Each node handles both reads and writes, so we can handle plenty of both types of traffic.</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However – the devil is in the detail – what strategy do we use to distribute the data? – making sure our application knows where to send data to and retrieve it from?  How do we make sure we keep data sufficiently and evenly distributed?  This can add complexity to </a:t>
            </a:r>
            <a:r>
              <a:rPr lang="en-GB" baseline="0" dirty="0" err="1" smtClean="0"/>
              <a:t>sharding</a:t>
            </a:r>
            <a:r>
              <a:rPr lang="en-GB" baseline="0" dirty="0" smtClean="0"/>
              <a:t>, and traditional relational databases don’t always make this easy “out of the box”.</a:t>
            </a:r>
          </a:p>
        </p:txBody>
      </p:sp>
      <p:sp>
        <p:nvSpPr>
          <p:cNvPr id="4" name="Slide Number Placeholder 3"/>
          <p:cNvSpPr>
            <a:spLocks noGrp="1"/>
          </p:cNvSpPr>
          <p:nvPr>
            <p:ph type="sldNum" sz="quarter" idx="10"/>
          </p:nvPr>
        </p:nvSpPr>
        <p:spPr/>
        <p:txBody>
          <a:bodyPr/>
          <a:lstStyle/>
          <a:p>
            <a:fld id="{B88E1A96-A68C-4ED7-8535-7FE27C72D2F0}" type="slidenum">
              <a:rPr lang="en-GB" smtClean="0"/>
              <a:t>22</a:t>
            </a:fld>
            <a:endParaRPr lang="en-GB"/>
          </a:p>
        </p:txBody>
      </p:sp>
    </p:spTree>
    <p:extLst>
      <p:ext uri="{BB962C8B-B14F-4D97-AF65-F5344CB8AC3E}">
        <p14:creationId xmlns:p14="http://schemas.microsoft.com/office/powerpoint/2010/main" val="915869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now we’re starting to see some of the limitations of traditional database approaches.  It’s time to focus a bit more clearly on what we mean by “NoSQL”.</a:t>
            </a:r>
          </a:p>
          <a:p>
            <a:r>
              <a:rPr lang="en-GB" baseline="0" dirty="0" smtClean="0"/>
              <a:t>Firstly, the term itself – it can be interpreted as excluding SQL and relational altogether, or the “NO” can be interpreted as meaning “Not Only”, implying a more mixed approach of the right database for the right problem.</a:t>
            </a:r>
          </a:p>
          <a:p>
            <a:r>
              <a:rPr lang="en-GB" baseline="0" dirty="0" smtClean="0"/>
              <a:t>This broader interpretation is probably more helpful for general-purpose usage.</a:t>
            </a:r>
          </a:p>
          <a:p>
            <a:r>
              <a:rPr lang="en-GB" baseline="0" dirty="0" smtClean="0"/>
              <a:t>The original idea of getting away from relational as the main storage medium came from “Web-Scale” companies like Google, Amazon and later social networks like Facebook.</a:t>
            </a:r>
          </a:p>
          <a:p>
            <a:r>
              <a:rPr lang="en-GB" baseline="0" dirty="0" smtClean="0"/>
              <a:t>They faced the challenge of building massive distributed systems with “Big Data” meeting the “Three Vs” conditions.  This meant they were brought up sharply against the limits of relational databases.</a:t>
            </a:r>
          </a:p>
          <a:p>
            <a:r>
              <a:rPr lang="en-GB" baseline="0" dirty="0" smtClean="0"/>
              <a:t>These are companies that pride themselves on having highly-skilled engineering teams, so they started to build in-house systems which helped them manage data on this scale as well as maintain and scale clusters relatively easily.  Some of their work (e.g. Google </a:t>
            </a:r>
            <a:r>
              <a:rPr lang="en-GB" baseline="0" dirty="0" err="1" smtClean="0"/>
              <a:t>BigTable</a:t>
            </a:r>
            <a:r>
              <a:rPr lang="en-GB" baseline="0" dirty="0" smtClean="0"/>
              <a:t> &amp; GFS, Amazon Dynamo) was published as white papers and was an early influence on the wider NoSQL movement, which has grown since then</a:t>
            </a:r>
          </a:p>
          <a:p>
            <a:r>
              <a:rPr lang="en-GB" baseline="0" dirty="0" smtClean="0"/>
              <a:t>In particular there have been a number of freely-available open-source “NoSQL” systems created and released.</a:t>
            </a:r>
          </a:p>
        </p:txBody>
      </p:sp>
      <p:sp>
        <p:nvSpPr>
          <p:cNvPr id="4" name="Slide Number Placeholder 3"/>
          <p:cNvSpPr>
            <a:spLocks noGrp="1"/>
          </p:cNvSpPr>
          <p:nvPr>
            <p:ph type="sldNum" sz="quarter" idx="10"/>
          </p:nvPr>
        </p:nvSpPr>
        <p:spPr/>
        <p:txBody>
          <a:bodyPr/>
          <a:lstStyle/>
          <a:p>
            <a:fld id="{B88E1A96-A68C-4ED7-8535-7FE27C72D2F0}" type="slidenum">
              <a:rPr lang="en-GB" smtClean="0"/>
              <a:t>23</a:t>
            </a:fld>
            <a:endParaRPr lang="en-GB"/>
          </a:p>
        </p:txBody>
      </p:sp>
    </p:spTree>
    <p:extLst>
      <p:ext uri="{BB962C8B-B14F-4D97-AF65-F5344CB8AC3E}">
        <p14:creationId xmlns:p14="http://schemas.microsoft.com/office/powerpoint/2010/main" val="2584747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24</a:t>
            </a:fld>
            <a:endParaRPr lang="en-GB"/>
          </a:p>
        </p:txBody>
      </p:sp>
    </p:spTree>
    <p:extLst>
      <p:ext uri="{BB962C8B-B14F-4D97-AF65-F5344CB8AC3E}">
        <p14:creationId xmlns:p14="http://schemas.microsoft.com/office/powerpoint/2010/main" val="3248895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the CAP theorem</a:t>
            </a:r>
            <a:r>
              <a:rPr lang="en-GB" baseline="0" dirty="0" smtClean="0"/>
              <a:t> in its simplest form.  So at face value at least, a classic engineering trade-off – “pick any two”.</a:t>
            </a:r>
          </a:p>
          <a:p>
            <a:endParaRPr lang="en-GB" baseline="0" dirty="0" smtClean="0"/>
          </a:p>
          <a:p>
            <a:r>
              <a:rPr lang="en-GB" baseline="0" dirty="0" smtClean="0"/>
              <a:t>We’ll need to unpack this a little bit more, particularly to understand what we mean by these three properties.</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25</a:t>
            </a:fld>
            <a:endParaRPr lang="en-GB"/>
          </a:p>
        </p:txBody>
      </p:sp>
    </p:spTree>
    <p:extLst>
      <p:ext uri="{BB962C8B-B14F-4D97-AF65-F5344CB8AC3E}">
        <p14:creationId xmlns:p14="http://schemas.microsoft.com/office/powerpoint/2010/main" val="982279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Background</a:t>
            </a:r>
            <a:r>
              <a:rPr lang="en-GB" baseline="0" dirty="0" smtClean="0"/>
              <a:t> in data analysis, management, development</a:t>
            </a:r>
            <a:endParaRPr lang="en-GB" dirty="0" smtClean="0"/>
          </a:p>
          <a:p>
            <a:r>
              <a:rPr lang="en-GB" dirty="0" smtClean="0"/>
              <a:t>(Not an expert on OOP/ ORMs!</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a:t>
            </a:fld>
            <a:endParaRPr lang="en-GB"/>
          </a:p>
        </p:txBody>
      </p:sp>
    </p:spTree>
    <p:extLst>
      <p:ext uri="{BB962C8B-B14F-4D97-AF65-F5344CB8AC3E}">
        <p14:creationId xmlns:p14="http://schemas.microsoft.com/office/powerpoint/2010/main" val="2316268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Consistency is not the same as the “Consistency” of ACID database properties (which is more to do with logical integrity and invariants).</a:t>
            </a:r>
            <a:r>
              <a:rPr lang="en-GB" baseline="0" dirty="0" smtClean="0"/>
              <a:t> CAP “Consistency”</a:t>
            </a:r>
            <a:r>
              <a:rPr lang="en-GB" dirty="0" smtClean="0"/>
              <a:t> is closer to ACID “Isolation” – we get some level of ability</a:t>
            </a:r>
            <a:r>
              <a:rPr lang="en-GB" baseline="0" dirty="0" smtClean="0"/>
              <a:t> to reason about data as if it were being acted on sequentially on a single machine</a:t>
            </a:r>
            <a:r>
              <a:rPr lang="en-GB" dirty="0" smtClean="0"/>
              <a:t>.</a:t>
            </a:r>
          </a:p>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26</a:t>
            </a:fld>
            <a:endParaRPr lang="en-GB"/>
          </a:p>
        </p:txBody>
      </p:sp>
    </p:spTree>
    <p:extLst>
      <p:ext uri="{BB962C8B-B14F-4D97-AF65-F5344CB8AC3E}">
        <p14:creationId xmlns:p14="http://schemas.microsoft.com/office/powerpoint/2010/main" val="3648366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High latency/ delay is impossible to cleanly identify vs complete failure, non-availability.</a:t>
            </a:r>
          </a:p>
          <a:p>
            <a:pPr rtl="0"/>
            <a:r>
              <a:rPr lang="en-GB" sz="1200" b="0" i="0" u="none" strike="noStrike" kern="1200" dirty="0" smtClean="0">
                <a:solidFill>
                  <a:schemeClr val="tx1"/>
                </a:solidFill>
                <a:effectLst/>
                <a:latin typeface="+mn-lt"/>
                <a:ea typeface="+mn-ea"/>
                <a:cs typeface="+mn-cs"/>
              </a:rPr>
              <a:t>At extreme - latency approaching infinity</a:t>
            </a:r>
            <a:r>
              <a:rPr lang="en-GB" sz="1200" b="0" i="0" u="none" strike="noStrike" kern="1200" baseline="0" dirty="0" smtClean="0">
                <a:solidFill>
                  <a:schemeClr val="tx1"/>
                </a:solidFill>
                <a:effectLst/>
                <a:latin typeface="+mn-lt"/>
                <a:ea typeface="+mn-ea"/>
                <a:cs typeface="+mn-cs"/>
              </a:rPr>
              <a:t> </a:t>
            </a:r>
            <a:r>
              <a:rPr lang="en-GB" sz="1200" b="0" i="0" u="none" strike="noStrike" kern="1200" dirty="0" smtClean="0">
                <a:solidFill>
                  <a:schemeClr val="tx1"/>
                </a:solidFill>
                <a:effectLst/>
                <a:latin typeface="+mn-lt"/>
                <a:ea typeface="+mn-ea"/>
                <a:cs typeface="+mn-cs"/>
              </a:rPr>
              <a:t>[or operationally, some unacceptably high value - timeouts/ SLAs etc.]</a:t>
            </a:r>
            <a:r>
              <a:rPr lang="en-GB" sz="1200" b="0" i="0" u="none" strike="noStrike" kern="1200" baseline="0" dirty="0" smtClean="0">
                <a:solidFill>
                  <a:schemeClr val="tx1"/>
                </a:solidFill>
                <a:effectLst/>
                <a:latin typeface="+mn-lt"/>
                <a:ea typeface="+mn-ea"/>
                <a:cs typeface="+mn-cs"/>
              </a:rPr>
              <a:t> </a:t>
            </a:r>
            <a:r>
              <a:rPr lang="en-GB" sz="1200" b="0" i="0" u="none" strike="noStrike" kern="1200" dirty="0" smtClean="0">
                <a:solidFill>
                  <a:schemeClr val="tx1"/>
                </a:solidFill>
                <a:effectLst/>
                <a:latin typeface="+mn-lt"/>
                <a:ea typeface="+mn-ea"/>
                <a:cs typeface="+mn-cs"/>
              </a:rPr>
              <a:t>is effectively equivalent to non-availability.</a:t>
            </a:r>
            <a:endParaRPr lang="en-GB" b="0" dirty="0" smtClean="0">
              <a:effectLst/>
            </a:endParaRPr>
          </a:p>
        </p:txBody>
      </p:sp>
      <p:sp>
        <p:nvSpPr>
          <p:cNvPr id="4" name="Slide Number Placeholder 3"/>
          <p:cNvSpPr>
            <a:spLocks noGrp="1"/>
          </p:cNvSpPr>
          <p:nvPr>
            <p:ph type="sldNum" sz="quarter" idx="10"/>
          </p:nvPr>
        </p:nvSpPr>
        <p:spPr/>
        <p:txBody>
          <a:bodyPr/>
          <a:lstStyle/>
          <a:p>
            <a:fld id="{B88E1A96-A68C-4ED7-8535-7FE27C72D2F0}" type="slidenum">
              <a:rPr lang="en-GB" smtClean="0"/>
              <a:t>27</a:t>
            </a:fld>
            <a:endParaRPr lang="en-GB"/>
          </a:p>
        </p:txBody>
      </p:sp>
    </p:spTree>
    <p:extLst>
      <p:ext uri="{BB962C8B-B14F-4D97-AF65-F5344CB8AC3E}">
        <p14:creationId xmlns:p14="http://schemas.microsoft.com/office/powerpoint/2010/main" val="473042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Practically</a:t>
            </a:r>
            <a:r>
              <a:rPr lang="en-GB" baseline="0" dirty="0" smtClean="0"/>
              <a:t> speaking, any real-world distributed system must deal with the possibility of failure – delay in network communication, server garbage collection etc. count just as much as complete network partition/ node failure.</a:t>
            </a:r>
          </a:p>
          <a:p>
            <a:r>
              <a:rPr lang="en-GB" baseline="0" dirty="0" smtClean="0"/>
              <a:t>&amp; the larger the system gets, the more expected hardware failures become.  E.g. mean time to server failure = 3 years –&gt; with 1000 servers you expect to average around 1 failure per day.</a:t>
            </a:r>
          </a:p>
          <a:p>
            <a:r>
              <a:rPr lang="en-GB" baseline="0" dirty="0" smtClean="0"/>
              <a:t>So in reality we have to decide, when these failures (“partitions”) happen, do we favour consistency or availability – the other cannot be guaranteed.</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28</a:t>
            </a:fld>
            <a:endParaRPr lang="en-GB"/>
          </a:p>
        </p:txBody>
      </p:sp>
    </p:spTree>
    <p:extLst>
      <p:ext uri="{BB962C8B-B14F-4D97-AF65-F5344CB8AC3E}">
        <p14:creationId xmlns:p14="http://schemas.microsoft.com/office/powerpoint/2010/main" val="2160327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to give a simple example – say we have five</a:t>
            </a:r>
            <a:r>
              <a:rPr lang="en-GB" baseline="0" dirty="0" smtClean="0"/>
              <a:t> nodes which are collaborating to manage the same data.  They might be part of a wider cluster, but these five all contain a record of the value for “a”.  At first, all the nodes can communicate happily – and so if there is a change to the value of “a”, they all know about it and stay in sync with minimal latency.</a:t>
            </a:r>
          </a:p>
          <a:p>
            <a:endParaRPr lang="en-GB" baseline="0" dirty="0" smtClean="0"/>
          </a:p>
          <a:p>
            <a:r>
              <a:rPr lang="en-GB" baseline="0" dirty="0" smtClean="0"/>
              <a:t>HOWEVER (ANIMATION 1) – if we split them in half with a network partition, we have more of a problem.  Not all the nodes can share information.  If an update comes in during the partition (ANIMATION 2), we have a choice:</a:t>
            </a:r>
          </a:p>
          <a:p>
            <a:endParaRPr lang="en-GB" baseline="0" dirty="0" smtClean="0"/>
          </a:p>
          <a:p>
            <a:pPr marL="171450" indent="-171450">
              <a:buFontTx/>
              <a:buChar char="-"/>
            </a:pPr>
            <a:r>
              <a:rPr lang="en-GB" baseline="0" dirty="0" smtClean="0"/>
              <a:t>Allow the write on the nodes that can receive it.  That means these nodes on the bottom right can get the new value and acknowledge success to the application.  This is favouring availability, but then these nodes have a different value from those on the top left, so losing consistency.  This is especially a problem if we also get a new update to the top-left partition (ANIMATION 3) – now we don’t even have a consistent HISTORY of updates – when the partition heals, we have to decide which update to keep/ which is the latest in the global “</a:t>
            </a:r>
            <a:r>
              <a:rPr lang="en-GB" baseline="0" smtClean="0"/>
              <a:t>history”.</a:t>
            </a:r>
            <a:endParaRPr lang="en-GB" baseline="0" dirty="0" smtClean="0"/>
          </a:p>
          <a:p>
            <a:pPr marL="171450" indent="-171450">
              <a:buFontTx/>
              <a:buChar char="-"/>
            </a:pPr>
            <a:endParaRPr lang="en-GB" baseline="0" dirty="0" smtClean="0"/>
          </a:p>
          <a:p>
            <a:pPr marL="171450" indent="-171450">
              <a:buFontTx/>
              <a:buChar char="-"/>
            </a:pPr>
            <a:r>
              <a:rPr lang="en-GB" baseline="0" dirty="0" smtClean="0"/>
              <a:t>Alternatively, we can delay acknowledging and committing the write until all nodes can respond.  This preserves consistency (all nodes have value 1, up until the point they can all accept value 2) but means we cannot write data while the network is partitioned – so availability is lost.</a:t>
            </a:r>
          </a:p>
          <a:p>
            <a:pPr marL="0" indent="0">
              <a:buFontTx/>
              <a:buNone/>
            </a:pPr>
            <a:endParaRPr lang="en-GB" baseline="0" dirty="0" smtClean="0"/>
          </a:p>
          <a:p>
            <a:pPr marL="0" indent="0">
              <a:buFontTx/>
              <a:buNone/>
            </a:pPr>
            <a:r>
              <a:rPr lang="en-GB" baseline="0" dirty="0" smtClean="0"/>
              <a:t>Traditional databases tend to be CP (favouring consistency) – one of the key insights of the NoSQL movement is that sometimes it is possible – and desirable - to favour availability.</a:t>
            </a:r>
          </a:p>
        </p:txBody>
      </p:sp>
      <p:sp>
        <p:nvSpPr>
          <p:cNvPr id="4" name="Slide Number Placeholder 3"/>
          <p:cNvSpPr>
            <a:spLocks noGrp="1"/>
          </p:cNvSpPr>
          <p:nvPr>
            <p:ph type="sldNum" sz="quarter" idx="10"/>
          </p:nvPr>
        </p:nvSpPr>
        <p:spPr/>
        <p:txBody>
          <a:bodyPr/>
          <a:lstStyle/>
          <a:p>
            <a:fld id="{B88E1A96-A68C-4ED7-8535-7FE27C72D2F0}" type="slidenum">
              <a:rPr lang="en-GB" smtClean="0"/>
              <a:t>29</a:t>
            </a:fld>
            <a:endParaRPr lang="en-GB"/>
          </a:p>
        </p:txBody>
      </p:sp>
    </p:spTree>
    <p:extLst>
      <p:ext uri="{BB962C8B-B14F-4D97-AF65-F5344CB8AC3E}">
        <p14:creationId xmlns:p14="http://schemas.microsoft.com/office/powerpoint/2010/main" val="2777403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this new terminology,</a:t>
            </a:r>
            <a:r>
              <a:rPr lang="en-GB" baseline="0" dirty="0" smtClean="0"/>
              <a:t> we can take a look at some “proper” NoSQL systems and categorise them accordingly.</a:t>
            </a:r>
          </a:p>
          <a:p>
            <a:endParaRPr lang="en-GB" baseline="0" dirty="0" smtClean="0"/>
          </a:p>
          <a:p>
            <a:r>
              <a:rPr lang="en-GB" dirty="0" err="1" smtClean="0"/>
              <a:t>MongoDB</a:t>
            </a:r>
            <a:r>
              <a:rPr lang="en-GB" dirty="0" smtClean="0"/>
              <a:t> is a common</a:t>
            </a:r>
            <a:r>
              <a:rPr lang="en-GB" baseline="0" dirty="0" smtClean="0"/>
              <a:t> (and reasonably good) place for developers to start with NoSQL, as it is decent at scaling up while still being basically “CP”, and (perhaps more importantly to many </a:t>
            </a:r>
            <a:r>
              <a:rPr lang="en-GB" baseline="0" dirty="0" err="1" smtClean="0"/>
              <a:t>devs</a:t>
            </a:r>
            <a:r>
              <a:rPr lang="en-GB" baseline="0" dirty="0" smtClean="0"/>
              <a:t>!) it avoids the impedance problems of relational DBs by storing data as BSON (binary JSON) documents.</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31</a:t>
            </a:fld>
            <a:endParaRPr lang="en-GB"/>
          </a:p>
        </p:txBody>
      </p:sp>
    </p:spTree>
    <p:extLst>
      <p:ext uri="{BB962C8B-B14F-4D97-AF65-F5344CB8AC3E}">
        <p14:creationId xmlns:p14="http://schemas.microsoft.com/office/powerpoint/2010/main" val="3893714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http://docs.basho.com/riak/1.1.0/references/appendices/comparisons/Riak-Compared-to-Cassandra/</a:t>
            </a:r>
          </a:p>
        </p:txBody>
      </p:sp>
      <p:sp>
        <p:nvSpPr>
          <p:cNvPr id="4" name="Slide Number Placeholder 3"/>
          <p:cNvSpPr>
            <a:spLocks noGrp="1"/>
          </p:cNvSpPr>
          <p:nvPr>
            <p:ph type="sldNum" sz="quarter" idx="10"/>
          </p:nvPr>
        </p:nvSpPr>
        <p:spPr/>
        <p:txBody>
          <a:bodyPr/>
          <a:lstStyle/>
          <a:p>
            <a:fld id="{B88E1A96-A68C-4ED7-8535-7FE27C72D2F0}" type="slidenum">
              <a:rPr lang="en-GB" smtClean="0"/>
              <a:t>33</a:t>
            </a:fld>
            <a:endParaRPr lang="en-GB"/>
          </a:p>
        </p:txBody>
      </p:sp>
    </p:spTree>
    <p:extLst>
      <p:ext uri="{BB962C8B-B14F-4D97-AF65-F5344CB8AC3E}">
        <p14:creationId xmlns:p14="http://schemas.microsoft.com/office/powerpoint/2010/main" val="37664996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 model for data and load distribution that is shared</a:t>
            </a:r>
            <a:r>
              <a:rPr lang="en-GB" baseline="0" dirty="0" smtClean="0"/>
              <a:t> by </a:t>
            </a:r>
            <a:r>
              <a:rPr lang="en-GB" baseline="0" dirty="0" err="1" smtClean="0"/>
              <a:t>Riak</a:t>
            </a:r>
            <a:r>
              <a:rPr lang="en-GB" baseline="0" dirty="0" smtClean="0"/>
              <a:t> and Cassandra (diagram is from Basho (</a:t>
            </a:r>
            <a:r>
              <a:rPr lang="en-GB" baseline="0" dirty="0" err="1" smtClean="0"/>
              <a:t>Riak</a:t>
            </a:r>
            <a:r>
              <a:rPr lang="en-GB" baseline="0" dirty="0" smtClean="0"/>
              <a:t>) website – but same principle), and has a deep impact on how they store, manage and retrieve data.</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34</a:t>
            </a:fld>
            <a:endParaRPr lang="en-GB"/>
          </a:p>
        </p:txBody>
      </p:sp>
    </p:spTree>
    <p:extLst>
      <p:ext uri="{BB962C8B-B14F-4D97-AF65-F5344CB8AC3E}">
        <p14:creationId xmlns:p14="http://schemas.microsoft.com/office/powerpoint/2010/main" val="31975465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http://docs.basho.com/riak/latest/dev/advanced/cap-controls/</a:t>
            </a:r>
          </a:p>
          <a:p>
            <a:r>
              <a:rPr lang="en-GB" dirty="0" smtClean="0"/>
              <a:t>http://docs.basho.com/riak/1.1.0/references/appendices/concepts/Eventual-Consistency/</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35</a:t>
            </a:fld>
            <a:endParaRPr lang="en-GB"/>
          </a:p>
        </p:txBody>
      </p:sp>
    </p:spTree>
    <p:extLst>
      <p:ext uri="{BB962C8B-B14F-4D97-AF65-F5344CB8AC3E}">
        <p14:creationId xmlns:p14="http://schemas.microsoft.com/office/powerpoint/2010/main" val="12717753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39</a:t>
            </a:fld>
            <a:endParaRPr lang="en-GB"/>
          </a:p>
        </p:txBody>
      </p:sp>
    </p:spTree>
    <p:extLst>
      <p:ext uri="{BB962C8B-B14F-4D97-AF65-F5344CB8AC3E}">
        <p14:creationId xmlns:p14="http://schemas.microsoft.com/office/powerpoint/2010/main" val="784267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48</a:t>
            </a:fld>
            <a:endParaRPr lang="en-GB"/>
          </a:p>
        </p:txBody>
      </p:sp>
    </p:spTree>
    <p:extLst>
      <p:ext uri="{BB962C8B-B14F-4D97-AF65-F5344CB8AC3E}">
        <p14:creationId xmlns:p14="http://schemas.microsoft.com/office/powerpoint/2010/main" val="2245795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a:t>
            </a:fld>
            <a:endParaRPr lang="en-GB"/>
          </a:p>
        </p:txBody>
      </p:sp>
    </p:spTree>
    <p:extLst>
      <p:ext uri="{BB962C8B-B14F-4D97-AF65-F5344CB8AC3E}">
        <p14:creationId xmlns:p14="http://schemas.microsoft.com/office/powerpoint/2010/main" val="3894007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51</a:t>
            </a:fld>
            <a:endParaRPr lang="en-GB"/>
          </a:p>
        </p:txBody>
      </p:sp>
    </p:spTree>
    <p:extLst>
      <p:ext uri="{BB962C8B-B14F-4D97-AF65-F5344CB8AC3E}">
        <p14:creationId xmlns:p14="http://schemas.microsoft.com/office/powerpoint/2010/main" val="25397037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Similar to relational databases, graph</a:t>
            </a:r>
            <a:r>
              <a:rPr lang="en-GB" baseline="0" dirty="0" smtClean="0"/>
              <a:t> databases are implemented based on mathematical theory.  In this case – graph theory, dating back as far as the work of Leonhard Euler in the 18</a:t>
            </a:r>
            <a:r>
              <a:rPr lang="en-GB" baseline="30000" dirty="0" smtClean="0"/>
              <a:t>th</a:t>
            </a:r>
            <a:r>
              <a:rPr lang="en-GB" baseline="0" dirty="0" smtClean="0"/>
              <a:t> century.</a:t>
            </a:r>
          </a:p>
          <a:p>
            <a:r>
              <a:rPr lang="en-GB" baseline="0" dirty="0" smtClean="0"/>
              <a:t>They also have some other similarities with relational which mean that although they are often categorised as “NoSQL”, in some ways they are more similar to SQL Server than systems such as </a:t>
            </a:r>
            <a:r>
              <a:rPr lang="en-GB" baseline="0" dirty="0" err="1" smtClean="0"/>
              <a:t>Riak</a:t>
            </a:r>
            <a:r>
              <a:rPr lang="en-GB" baseline="0" dirty="0" smtClean="0"/>
              <a:t>, Cassandra or even </a:t>
            </a:r>
            <a:r>
              <a:rPr lang="en-GB" baseline="0" dirty="0" err="1" smtClean="0"/>
              <a:t>MongoDB</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54</a:t>
            </a:fld>
            <a:endParaRPr lang="en-GB"/>
          </a:p>
        </p:txBody>
      </p:sp>
    </p:spTree>
    <p:extLst>
      <p:ext uri="{BB962C8B-B14F-4D97-AF65-F5344CB8AC3E}">
        <p14:creationId xmlns:p14="http://schemas.microsoft.com/office/powerpoint/2010/main" val="26154704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best way to understand the basics of Neo4j is by example – so. l</a:t>
            </a:r>
            <a:r>
              <a:rPr lang="en-GB" dirty="0" smtClean="0"/>
              <a:t>et’s go straight to a demo</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55</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best way to understand the basics of Neo4j is by example – so. l</a:t>
            </a:r>
            <a:r>
              <a:rPr lang="en-GB" dirty="0" smtClean="0"/>
              <a:t>et’s go straight to a demo</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56</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57</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58</a:t>
            </a:fld>
            <a:endParaRPr lang="en-GB"/>
          </a:p>
        </p:txBody>
      </p:sp>
    </p:spTree>
    <p:extLst>
      <p:ext uri="{BB962C8B-B14F-4D97-AF65-F5344CB8AC3E}">
        <p14:creationId xmlns:p14="http://schemas.microsoft.com/office/powerpoint/2010/main" val="28216791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60</a:t>
            </a:fld>
            <a:endParaRPr lang="en-GB"/>
          </a:p>
        </p:txBody>
      </p:sp>
    </p:spTree>
    <p:extLst>
      <p:ext uri="{BB962C8B-B14F-4D97-AF65-F5344CB8AC3E}">
        <p14:creationId xmlns:p14="http://schemas.microsoft.com/office/powerpoint/2010/main" val="29216318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r>
              <a:rPr lang="en-GB" dirty="0" smtClean="0"/>
              <a:t>Event Stores ….</a:t>
            </a:r>
          </a:p>
          <a:p>
            <a:endParaRPr lang="en-GB" dirty="0" smtClean="0"/>
          </a:p>
          <a:p>
            <a:r>
              <a:rPr lang="en-GB" dirty="0" smtClean="0"/>
              <a:t>Quick</a:t>
            </a:r>
            <a:r>
              <a:rPr lang="en-GB" baseline="0" dirty="0" smtClean="0"/>
              <a:t> note – </a:t>
            </a:r>
            <a:r>
              <a:rPr lang="en-GB" baseline="0" dirty="0" err="1" smtClean="0"/>
              <a:t>commutativity</a:t>
            </a:r>
            <a:r>
              <a:rPr lang="en-GB" baseline="0" dirty="0" smtClean="0"/>
              <a:t> is a really interesting approach to having AP systems without major consistency concerns, as we don’t need to worry about overall order of operations (</a:t>
            </a:r>
            <a:r>
              <a:rPr lang="en-GB" baseline="0" dirty="0" err="1" smtClean="0"/>
              <a:t>serialisability</a:t>
            </a:r>
            <a:r>
              <a:rPr lang="en-GB" baseline="0" dirty="0" smtClean="0"/>
              <a:t>) it makes “eventual consistency” more achievable and reliable.  There are obviously some considerations around how this is implemented and when it’s a practicable approach, but for example Commutative Replicated Data Types are another way to apply it, more details (e.g.) here: http://highscalability.com/blog/2010/12/23/paper-crdts-consistency-without-concurrency-control.html</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62</a:t>
            </a:fld>
            <a:endParaRPr lang="en-GB"/>
          </a:p>
        </p:txBody>
      </p:sp>
    </p:spTree>
    <p:extLst>
      <p:ext uri="{BB962C8B-B14F-4D97-AF65-F5344CB8AC3E}">
        <p14:creationId xmlns:p14="http://schemas.microsoft.com/office/powerpoint/2010/main" val="1134499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a:t>
            </a:fld>
            <a:endParaRPr lang="en-GB"/>
          </a:p>
        </p:txBody>
      </p:sp>
    </p:spTree>
    <p:extLst>
      <p:ext uri="{BB962C8B-B14F-4D97-AF65-F5344CB8AC3E}">
        <p14:creationId xmlns:p14="http://schemas.microsoft.com/office/powerpoint/2010/main" val="656695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a:t>
            </a:fld>
            <a:endParaRPr lang="en-GB"/>
          </a:p>
        </p:txBody>
      </p:sp>
    </p:spTree>
    <p:extLst>
      <p:ext uri="{BB962C8B-B14F-4D97-AF65-F5344CB8AC3E}">
        <p14:creationId xmlns:p14="http://schemas.microsoft.com/office/powerpoint/2010/main" val="656695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7</a:t>
            </a:fld>
            <a:endParaRPr lang="en-GB"/>
          </a:p>
        </p:txBody>
      </p:sp>
    </p:spTree>
    <p:extLst>
      <p:ext uri="{BB962C8B-B14F-4D97-AF65-F5344CB8AC3E}">
        <p14:creationId xmlns:p14="http://schemas.microsoft.com/office/powerpoint/2010/main" val="3483741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(Audience Participation)</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8</a:t>
            </a:fld>
            <a:endParaRPr lang="en-GB"/>
          </a:p>
        </p:txBody>
      </p:sp>
    </p:spTree>
    <p:extLst>
      <p:ext uri="{BB962C8B-B14F-4D97-AF65-F5344CB8AC3E}">
        <p14:creationId xmlns:p14="http://schemas.microsoft.com/office/powerpoint/2010/main" val="3740755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11</a:t>
            </a:fld>
            <a:endParaRPr lang="en-GB"/>
          </a:p>
        </p:txBody>
      </p:sp>
    </p:spTree>
    <p:extLst>
      <p:ext uri="{BB962C8B-B14F-4D97-AF65-F5344CB8AC3E}">
        <p14:creationId xmlns:p14="http://schemas.microsoft.com/office/powerpoint/2010/main" val="1923992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12</a:t>
            </a:fld>
            <a:endParaRPr lang="en-GB"/>
          </a:p>
        </p:txBody>
      </p:sp>
    </p:spTree>
    <p:extLst>
      <p:ext uri="{BB962C8B-B14F-4D97-AF65-F5344CB8AC3E}">
        <p14:creationId xmlns:p14="http://schemas.microsoft.com/office/powerpoint/2010/main" val="1923992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6119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864164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0396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2009147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F45FB7-11FC-4A5D-8578-8A11B0F11936}" type="datetimeFigureOut">
              <a:rPr lang="en-GB" smtClean="0"/>
              <a:t>17/04/2015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38726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2F45FB7-11FC-4A5D-8578-8A11B0F11936}" type="datetimeFigureOut">
              <a:rPr lang="en-GB" smtClean="0"/>
              <a:t>17/04/2015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338481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2F45FB7-11FC-4A5D-8578-8A11B0F11936}" type="datetimeFigureOut">
              <a:rPr lang="en-GB" smtClean="0"/>
              <a:t>17/04/2015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666514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2F45FB7-11FC-4A5D-8578-8A11B0F11936}" type="datetimeFigureOut">
              <a:rPr lang="en-GB" smtClean="0"/>
              <a:t>17/04/2015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79380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45FB7-11FC-4A5D-8578-8A11B0F11936}" type="datetimeFigureOut">
              <a:rPr lang="en-GB" smtClean="0"/>
              <a:t>17/04/2015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158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45FB7-11FC-4A5D-8578-8A11B0F11936}" type="datetimeFigureOut">
              <a:rPr lang="en-GB" smtClean="0"/>
              <a:t>17/04/2015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2409235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45FB7-11FC-4A5D-8578-8A11B0F11936}" type="datetimeFigureOut">
              <a:rPr lang="en-GB" smtClean="0"/>
              <a:t>17/04/2015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01918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45FB7-11FC-4A5D-8578-8A11B0F11936}" type="datetimeFigureOut">
              <a:rPr lang="en-GB" smtClean="0"/>
              <a:t>17/04/2015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936A1-8E58-4BF9-ADA8-A4155E17049B}" type="slidenum">
              <a:rPr lang="en-GB" smtClean="0"/>
              <a:t>‹#›</a:t>
            </a:fld>
            <a:endParaRPr lang="en-GB"/>
          </a:p>
        </p:txBody>
      </p:sp>
    </p:spTree>
    <p:extLst>
      <p:ext uri="{BB962C8B-B14F-4D97-AF65-F5344CB8AC3E}">
        <p14:creationId xmlns:p14="http://schemas.microsoft.com/office/powerpoint/2010/main" val="1358429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twitter.com/alexdgarland" TargetMode="External"/><Relationship Id="rId5" Type="http://schemas.openxmlformats.org/officeDocument/2006/relationships/hyperlink" Target="http://www.alexdgarland.com/" TargetMode="Externa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cs.berkeley.edu/~brewer/cs262b-2004/PODC-keynote.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ebpages.cs.luc.edu/~pld/353/gilbert_lynch_brewer_proof.pdf"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bailis.org/blog/linearizability-versus-serializability"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blog.cloudera.com/blog/2010/04/cap-confusion-problems-with-partition-tolerance"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lexdgarland/database-demo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docs.basho.com/riak/latest/theory/concepts/"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Layout" Target="../slideLayouts/slideLayout2.xml"/><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academy.datastax.com/"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hyperlink" Target="http://www.youtube.com/user/PlanetCassandra/search?query=mode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alexdgarland.com/category/neo4j"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highscalability.com/amazon-architecture"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nogginbox.co.uk/blog/reviewing-my-data-access-using-entity-framework-profil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0808"/>
            <a:ext cx="7772400" cy="1874639"/>
          </a:xfrm>
        </p:spPr>
        <p:txBody>
          <a:bodyPr>
            <a:normAutofit fontScale="90000"/>
          </a:bodyPr>
          <a:lstStyle/>
          <a:p>
            <a:r>
              <a:rPr lang="en-GB" sz="5300" dirty="0" smtClean="0"/>
              <a:t>“Not Only SQL”</a:t>
            </a:r>
            <a:br>
              <a:rPr lang="en-GB" sz="5300" dirty="0" smtClean="0"/>
            </a:br>
            <a:r>
              <a:rPr lang="en-GB" dirty="0" smtClean="0"/>
              <a:t/>
            </a:r>
            <a:br>
              <a:rPr lang="en-GB" dirty="0" smtClean="0"/>
            </a:br>
            <a:r>
              <a:rPr lang="en-GB" sz="3200" dirty="0" smtClean="0"/>
              <a:t>Picking A Database for .NET</a:t>
            </a:r>
            <a:endParaRPr lang="en-GB" sz="3200" dirty="0"/>
          </a:p>
        </p:txBody>
      </p:sp>
      <p:sp>
        <p:nvSpPr>
          <p:cNvPr id="3" name="Subtitle 2"/>
          <p:cNvSpPr>
            <a:spLocks noGrp="1"/>
          </p:cNvSpPr>
          <p:nvPr>
            <p:ph type="subTitle" idx="1"/>
          </p:nvPr>
        </p:nvSpPr>
        <p:spPr>
          <a:xfrm>
            <a:off x="1371600" y="4509120"/>
            <a:ext cx="6400800" cy="648072"/>
          </a:xfrm>
        </p:spPr>
        <p:txBody>
          <a:bodyPr/>
          <a:lstStyle/>
          <a:p>
            <a:r>
              <a:rPr lang="en-GB" dirty="0" smtClean="0"/>
              <a:t>Alex Garland</a:t>
            </a:r>
            <a:endParaRPr lang="en-GB" dirty="0"/>
          </a:p>
        </p:txBody>
      </p:sp>
    </p:spTree>
    <p:extLst>
      <p:ext uri="{BB962C8B-B14F-4D97-AF65-F5344CB8AC3E}">
        <p14:creationId xmlns:p14="http://schemas.microsoft.com/office/powerpoint/2010/main" val="3068188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Separate Skill-Sets</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9552" y="2276872"/>
            <a:ext cx="3637795" cy="204482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2276872"/>
            <a:ext cx="3096344" cy="2059194"/>
          </a:xfrm>
          <a:prstGeom prst="rect">
            <a:avLst/>
          </a:prstGeom>
        </p:spPr>
      </p:pic>
      <p:sp>
        <p:nvSpPr>
          <p:cNvPr id="6" name="TextBox 5"/>
          <p:cNvSpPr txBox="1"/>
          <p:nvPr/>
        </p:nvSpPr>
        <p:spPr>
          <a:xfrm>
            <a:off x="1187624" y="4514183"/>
            <a:ext cx="2304256" cy="646331"/>
          </a:xfrm>
          <a:prstGeom prst="rect">
            <a:avLst/>
          </a:prstGeom>
          <a:noFill/>
        </p:spPr>
        <p:txBody>
          <a:bodyPr wrap="square" rtlCol="0">
            <a:spAutoFit/>
          </a:bodyPr>
          <a:lstStyle/>
          <a:p>
            <a:pPr algn="ctr"/>
            <a:r>
              <a:rPr lang="en-GB" sz="3600" dirty="0" smtClean="0"/>
              <a:t>Developer</a:t>
            </a:r>
            <a:endParaRPr lang="en-GB" sz="3600" dirty="0"/>
          </a:p>
        </p:txBody>
      </p:sp>
      <p:sp>
        <p:nvSpPr>
          <p:cNvPr id="7" name="TextBox 6"/>
          <p:cNvSpPr txBox="1"/>
          <p:nvPr/>
        </p:nvSpPr>
        <p:spPr>
          <a:xfrm>
            <a:off x="5831820" y="4533354"/>
            <a:ext cx="1296144" cy="646331"/>
          </a:xfrm>
          <a:prstGeom prst="rect">
            <a:avLst/>
          </a:prstGeom>
          <a:noFill/>
        </p:spPr>
        <p:txBody>
          <a:bodyPr wrap="square" rtlCol="0">
            <a:spAutoFit/>
          </a:bodyPr>
          <a:lstStyle/>
          <a:p>
            <a:pPr algn="ctr"/>
            <a:r>
              <a:rPr lang="en-GB" sz="3600" dirty="0" smtClean="0"/>
              <a:t>DBA</a:t>
            </a:r>
            <a:endParaRPr lang="en-GB" sz="3600" dirty="0"/>
          </a:p>
        </p:txBody>
      </p:sp>
    </p:spTree>
    <p:extLst>
      <p:ext uri="{BB962C8B-B14F-4D97-AF65-F5344CB8AC3E}">
        <p14:creationId xmlns:p14="http://schemas.microsoft.com/office/powerpoint/2010/main" val="3307758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Separate Skill-Sets</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39552" y="2276872"/>
            <a:ext cx="3637795" cy="2044824"/>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040" y="2276872"/>
            <a:ext cx="3096344" cy="2059194"/>
          </a:xfrm>
          <a:prstGeom prst="rect">
            <a:avLst/>
          </a:prstGeom>
        </p:spPr>
      </p:pic>
      <p:sp>
        <p:nvSpPr>
          <p:cNvPr id="6" name="TextBox 5"/>
          <p:cNvSpPr txBox="1"/>
          <p:nvPr/>
        </p:nvSpPr>
        <p:spPr>
          <a:xfrm>
            <a:off x="899592" y="4514183"/>
            <a:ext cx="2952328" cy="646331"/>
          </a:xfrm>
          <a:prstGeom prst="rect">
            <a:avLst/>
          </a:prstGeom>
          <a:noFill/>
        </p:spPr>
        <p:txBody>
          <a:bodyPr wrap="square" rtlCol="0">
            <a:spAutoFit/>
          </a:bodyPr>
          <a:lstStyle/>
          <a:p>
            <a:pPr algn="ctr"/>
            <a:r>
              <a:rPr lang="en-GB" sz="3600" dirty="0" smtClean="0"/>
              <a:t>“Can We …”</a:t>
            </a:r>
            <a:endParaRPr lang="en-GB" sz="3600" dirty="0"/>
          </a:p>
        </p:txBody>
      </p:sp>
      <p:sp>
        <p:nvSpPr>
          <p:cNvPr id="7" name="TextBox 6"/>
          <p:cNvSpPr txBox="1"/>
          <p:nvPr/>
        </p:nvSpPr>
        <p:spPr>
          <a:xfrm>
            <a:off x="5831820" y="4533354"/>
            <a:ext cx="1296144" cy="646331"/>
          </a:xfrm>
          <a:prstGeom prst="rect">
            <a:avLst/>
          </a:prstGeom>
          <a:noFill/>
        </p:spPr>
        <p:txBody>
          <a:bodyPr wrap="square" rtlCol="0">
            <a:spAutoFit/>
          </a:bodyPr>
          <a:lstStyle/>
          <a:p>
            <a:pPr algn="ctr"/>
            <a:r>
              <a:rPr lang="en-GB" sz="3600" dirty="0" smtClean="0"/>
              <a:t>“No”</a:t>
            </a:r>
            <a:endParaRPr lang="en-GB" sz="3600" dirty="0"/>
          </a:p>
        </p:txBody>
      </p:sp>
    </p:spTree>
    <p:extLst>
      <p:ext uri="{BB962C8B-B14F-4D97-AF65-F5344CB8AC3E}">
        <p14:creationId xmlns:p14="http://schemas.microsoft.com/office/powerpoint/2010/main" val="302602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Separate Skill-Sets</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788024" y="2287064"/>
            <a:ext cx="3637795" cy="2044824"/>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4" y="2276872"/>
            <a:ext cx="3096344" cy="2059194"/>
          </a:xfrm>
          <a:prstGeom prst="rect">
            <a:avLst/>
          </a:prstGeom>
        </p:spPr>
      </p:pic>
      <p:sp>
        <p:nvSpPr>
          <p:cNvPr id="6" name="TextBox 5"/>
          <p:cNvSpPr txBox="1"/>
          <p:nvPr/>
        </p:nvSpPr>
        <p:spPr>
          <a:xfrm>
            <a:off x="899592" y="4514183"/>
            <a:ext cx="3024336" cy="1200329"/>
          </a:xfrm>
          <a:prstGeom prst="rect">
            <a:avLst/>
          </a:prstGeom>
          <a:noFill/>
        </p:spPr>
        <p:txBody>
          <a:bodyPr wrap="square" rtlCol="0">
            <a:spAutoFit/>
          </a:bodyPr>
          <a:lstStyle/>
          <a:p>
            <a:pPr algn="ctr"/>
            <a:r>
              <a:rPr lang="en-GB" sz="3600" dirty="0" smtClean="0"/>
              <a:t>“We Need To Optimise …”</a:t>
            </a:r>
            <a:endParaRPr lang="en-GB" sz="3600" dirty="0"/>
          </a:p>
        </p:txBody>
      </p:sp>
      <p:sp>
        <p:nvSpPr>
          <p:cNvPr id="7" name="TextBox 6"/>
          <p:cNvSpPr txBox="1"/>
          <p:nvPr/>
        </p:nvSpPr>
        <p:spPr>
          <a:xfrm>
            <a:off x="4788024" y="4533354"/>
            <a:ext cx="3600400" cy="1200329"/>
          </a:xfrm>
          <a:prstGeom prst="rect">
            <a:avLst/>
          </a:prstGeom>
          <a:noFill/>
        </p:spPr>
        <p:txBody>
          <a:bodyPr wrap="square" rtlCol="0">
            <a:spAutoFit/>
          </a:bodyPr>
          <a:lstStyle/>
          <a:p>
            <a:pPr algn="ctr"/>
            <a:r>
              <a:rPr lang="en-GB" sz="3600" dirty="0" smtClean="0"/>
              <a:t>“We Don’t Have Time”</a:t>
            </a:r>
            <a:endParaRPr lang="en-GB" sz="3600" dirty="0"/>
          </a:p>
        </p:txBody>
      </p:sp>
    </p:spTree>
    <p:extLst>
      <p:ext uri="{BB962C8B-B14F-4D97-AF65-F5344CB8AC3E}">
        <p14:creationId xmlns:p14="http://schemas.microsoft.com/office/powerpoint/2010/main" val="130620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Can We Improve Relational?</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MS SQL Server</a:t>
            </a:r>
          </a:p>
          <a:p>
            <a:pPr lvl="1">
              <a:buFont typeface="Arial" panose="020B0604020202020204" pitchFamily="34" charset="0"/>
              <a:buChar char="•"/>
            </a:pPr>
            <a:r>
              <a:rPr lang="en-GB" dirty="0" smtClean="0"/>
              <a:t>XML Data</a:t>
            </a:r>
          </a:p>
          <a:p>
            <a:pPr lvl="1">
              <a:buFont typeface="Arial" panose="020B0604020202020204" pitchFamily="34" charset="0"/>
              <a:buChar char="•"/>
            </a:pPr>
            <a:r>
              <a:rPr lang="en-GB" dirty="0" smtClean="0"/>
              <a:t>Binary Storage</a:t>
            </a:r>
          </a:p>
          <a:p>
            <a:pPr lvl="1">
              <a:buFont typeface="Arial" panose="020B0604020202020204" pitchFamily="34" charset="0"/>
              <a:buChar char="•"/>
            </a:pPr>
            <a:r>
              <a:rPr lang="en-GB" dirty="0" err="1" smtClean="0"/>
              <a:t>FileStream</a:t>
            </a:r>
            <a:endParaRPr lang="en-GB" dirty="0" smtClean="0"/>
          </a:p>
          <a:p>
            <a:pPr lvl="1">
              <a:buFont typeface="Arial" panose="020B0604020202020204" pitchFamily="34" charset="0"/>
              <a:buChar char="•"/>
            </a:pPr>
            <a:r>
              <a:rPr lang="en-GB" dirty="0" smtClean="0"/>
              <a:t>(etc. ….)</a:t>
            </a:r>
          </a:p>
          <a:p>
            <a:endParaRPr lang="en-GB" dirty="0"/>
          </a:p>
          <a:p>
            <a:r>
              <a:rPr lang="en-GB" b="1" dirty="0" smtClean="0">
                <a:solidFill>
                  <a:srgbClr val="FF0000"/>
                </a:solidFill>
              </a:rPr>
              <a:t>BUT</a:t>
            </a:r>
            <a:r>
              <a:rPr lang="en-GB" dirty="0" smtClean="0"/>
              <a:t> – very expensive way to get non-relational features!</a:t>
            </a:r>
            <a:endParaRPr lang="en-GB" dirty="0"/>
          </a:p>
        </p:txBody>
      </p:sp>
    </p:spTree>
    <p:extLst>
      <p:ext uri="{BB962C8B-B14F-4D97-AF65-F5344CB8AC3E}">
        <p14:creationId xmlns:p14="http://schemas.microsoft.com/office/powerpoint/2010/main" val="158594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PostgreSQL</a:t>
            </a:r>
            <a:endParaRPr lang="en-GB" dirty="0"/>
          </a:p>
        </p:txBody>
      </p:sp>
      <p:sp>
        <p:nvSpPr>
          <p:cNvPr id="3" name="Content Placeholder 2"/>
          <p:cNvSpPr>
            <a:spLocks noGrp="1"/>
          </p:cNvSpPr>
          <p:nvPr>
            <p:ph idx="1"/>
          </p:nvPr>
        </p:nvSpPr>
        <p:spPr/>
        <p:txBody>
          <a:bodyPr/>
          <a:lstStyle/>
          <a:p>
            <a:r>
              <a:rPr lang="en-GB" dirty="0" smtClean="0"/>
              <a:t>Open-source relational database</a:t>
            </a:r>
          </a:p>
          <a:p>
            <a:endParaRPr lang="en-GB" dirty="0" smtClean="0"/>
          </a:p>
          <a:p>
            <a:r>
              <a:rPr lang="en-GB" dirty="0" smtClean="0"/>
              <a:t>“Object-Relational”</a:t>
            </a:r>
          </a:p>
          <a:p>
            <a:endParaRPr lang="en-GB" dirty="0" smtClean="0"/>
          </a:p>
          <a:p>
            <a:r>
              <a:rPr lang="en-GB" dirty="0" smtClean="0"/>
              <a:t>Rich type system</a:t>
            </a:r>
          </a:p>
          <a:p>
            <a:endParaRPr lang="en-GB" dirty="0"/>
          </a:p>
          <a:p>
            <a:r>
              <a:rPr lang="en-GB" dirty="0" smtClean="0"/>
              <a:t>Runs okay on Windows or Linux</a:t>
            </a:r>
            <a:endParaRPr lang="en-GB" dirty="0"/>
          </a:p>
        </p:txBody>
      </p:sp>
    </p:spTree>
    <p:extLst>
      <p:ext uri="{BB962C8B-B14F-4D97-AF65-F5344CB8AC3E}">
        <p14:creationId xmlns:p14="http://schemas.microsoft.com/office/powerpoint/2010/main" val="22961295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PostgreSQL</a:t>
            </a:r>
            <a:r>
              <a:rPr lang="en-GB" dirty="0" smtClean="0"/>
              <a:t> - Demos</a:t>
            </a:r>
            <a:endParaRPr lang="en-GB" dirty="0"/>
          </a:p>
        </p:txBody>
      </p:sp>
      <p:sp>
        <p:nvSpPr>
          <p:cNvPr id="3" name="Content Placeholder 2"/>
          <p:cNvSpPr>
            <a:spLocks noGrp="1"/>
          </p:cNvSpPr>
          <p:nvPr>
            <p:ph idx="1"/>
          </p:nvPr>
        </p:nvSpPr>
        <p:spPr/>
        <p:txBody>
          <a:bodyPr/>
          <a:lstStyle/>
          <a:p>
            <a:r>
              <a:rPr lang="en-GB" dirty="0" smtClean="0"/>
              <a:t>Table Inheritance</a:t>
            </a:r>
          </a:p>
          <a:p>
            <a:endParaRPr lang="en-GB" dirty="0"/>
          </a:p>
          <a:p>
            <a:r>
              <a:rPr lang="en-GB" dirty="0" smtClean="0"/>
              <a:t>Type System </a:t>
            </a:r>
          </a:p>
          <a:p>
            <a:pPr lvl="1"/>
            <a:r>
              <a:rPr lang="en-GB" dirty="0"/>
              <a:t>Arrays</a:t>
            </a:r>
          </a:p>
          <a:p>
            <a:pPr lvl="1"/>
            <a:r>
              <a:rPr lang="en-GB" dirty="0"/>
              <a:t>IP addresses</a:t>
            </a:r>
          </a:p>
          <a:p>
            <a:pPr marL="0" indent="0">
              <a:buNone/>
            </a:pPr>
            <a:endParaRPr lang="en-GB" dirty="0" smtClean="0"/>
          </a:p>
          <a:p>
            <a:r>
              <a:rPr lang="en-GB" dirty="0" smtClean="0"/>
              <a:t>JSON storage</a:t>
            </a:r>
          </a:p>
        </p:txBody>
      </p:sp>
    </p:spTree>
    <p:extLst>
      <p:ext uri="{BB962C8B-B14F-4D97-AF65-F5344CB8AC3E}">
        <p14:creationId xmlns:p14="http://schemas.microsoft.com/office/powerpoint/2010/main" val="362254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0" indent="0" algn="ctr">
              <a:buNone/>
            </a:pPr>
            <a:endParaRPr lang="en-GB" sz="4800" dirty="0" smtClean="0"/>
          </a:p>
          <a:p>
            <a:pPr marL="0" indent="0" algn="ctr">
              <a:buNone/>
            </a:pPr>
            <a:r>
              <a:rPr lang="en-GB" sz="4800" dirty="0" smtClean="0"/>
              <a:t>So…</a:t>
            </a:r>
          </a:p>
          <a:p>
            <a:pPr marL="0" indent="0" algn="ctr">
              <a:buNone/>
            </a:pPr>
            <a:endParaRPr lang="en-GB" sz="4800" dirty="0"/>
          </a:p>
          <a:p>
            <a:pPr marL="0" indent="0" algn="ctr">
              <a:buNone/>
            </a:pPr>
            <a:r>
              <a:rPr lang="en-GB" sz="4800" dirty="0" smtClean="0"/>
              <a:t>What About Scalability?</a:t>
            </a:r>
            <a:endParaRPr lang="en-GB" sz="4800" dirty="0"/>
          </a:p>
        </p:txBody>
      </p:sp>
    </p:spTree>
    <p:extLst>
      <p:ext uri="{BB962C8B-B14F-4D97-AF65-F5344CB8AC3E}">
        <p14:creationId xmlns:p14="http://schemas.microsoft.com/office/powerpoint/2010/main" val="258247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Vertical Scaling</a:t>
            </a:r>
            <a:endParaRPr lang="en-GB" dirty="0"/>
          </a:p>
        </p:txBody>
      </p:sp>
      <p:sp>
        <p:nvSpPr>
          <p:cNvPr id="3" name="Content Placeholder 2"/>
          <p:cNvSpPr>
            <a:spLocks noGrp="1"/>
          </p:cNvSpPr>
          <p:nvPr>
            <p:ph idx="1"/>
          </p:nvPr>
        </p:nvSpPr>
        <p:spPr/>
        <p:txBody>
          <a:bodyPr/>
          <a:lstStyle/>
          <a:p>
            <a:endParaRPr lang="en-GB" dirty="0"/>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584" y="3065275"/>
            <a:ext cx="1252735" cy="1252735"/>
          </a:xfrm>
          <a:prstGeom prst="rect">
            <a:avLst/>
          </a:prstGeom>
        </p:spPr>
      </p:pic>
      <p:pic>
        <p:nvPicPr>
          <p:cNvPr id="5" name="Content Placeholder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43808" y="2633227"/>
            <a:ext cx="1970675" cy="1970675"/>
          </a:xfrm>
          <a:prstGeom prst="rect">
            <a:avLst/>
          </a:prstGeom>
        </p:spPr>
      </p:pic>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6716" y="1769131"/>
            <a:ext cx="3456384" cy="3456384"/>
          </a:xfrm>
          <a:prstGeom prst="rect">
            <a:avLst/>
          </a:prstGeom>
        </p:spPr>
      </p:pic>
      <p:sp>
        <p:nvSpPr>
          <p:cNvPr id="7" name="Right Arrow 6"/>
          <p:cNvSpPr/>
          <p:nvPr/>
        </p:nvSpPr>
        <p:spPr>
          <a:xfrm>
            <a:off x="2267744" y="3497323"/>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p:cNvSpPr/>
          <p:nvPr/>
        </p:nvSpPr>
        <p:spPr>
          <a:xfrm>
            <a:off x="4814483" y="3497323"/>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23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Vertical Scaling</a:t>
            </a:r>
            <a:endParaRPr lang="en-GB" dirty="0"/>
          </a:p>
        </p:txBody>
      </p:sp>
      <p:sp>
        <p:nvSpPr>
          <p:cNvPr id="3" name="Content Placeholder 2"/>
          <p:cNvSpPr>
            <a:spLocks noGrp="1"/>
          </p:cNvSpPr>
          <p:nvPr>
            <p:ph idx="1"/>
          </p:nvPr>
        </p:nvSpPr>
        <p:spPr/>
        <p:txBody>
          <a:bodyPr/>
          <a:lstStyle/>
          <a:p>
            <a:endParaRPr lang="en-GB" dirty="0" smtClean="0"/>
          </a:p>
          <a:p>
            <a:r>
              <a:rPr lang="en-GB" dirty="0" smtClean="0"/>
              <a:t>Simple – No Change to Fundamental Architecture</a:t>
            </a:r>
          </a:p>
          <a:p>
            <a:endParaRPr lang="en-GB" dirty="0" smtClean="0"/>
          </a:p>
          <a:p>
            <a:r>
              <a:rPr lang="en-GB" b="1" dirty="0" smtClean="0">
                <a:solidFill>
                  <a:srgbClr val="FF0000"/>
                </a:solidFill>
              </a:rPr>
              <a:t>BUT:</a:t>
            </a:r>
          </a:p>
          <a:p>
            <a:pPr lvl="1"/>
            <a:r>
              <a:rPr lang="en-GB" dirty="0" smtClean="0"/>
              <a:t>Expensive – Non-Linear Cost Increases</a:t>
            </a:r>
          </a:p>
          <a:p>
            <a:pPr lvl="1"/>
            <a:r>
              <a:rPr lang="en-GB" dirty="0" smtClean="0"/>
              <a:t>Increasingly Specialist Hardware</a:t>
            </a:r>
          </a:p>
          <a:p>
            <a:pPr lvl="1"/>
            <a:r>
              <a:rPr lang="en-GB" dirty="0" smtClean="0"/>
              <a:t>No Redundancy</a:t>
            </a:r>
          </a:p>
        </p:txBody>
      </p:sp>
    </p:spTree>
    <p:extLst>
      <p:ext uri="{BB962C8B-B14F-4D97-AF65-F5344CB8AC3E}">
        <p14:creationId xmlns:p14="http://schemas.microsoft.com/office/powerpoint/2010/main" val="120849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a:t>
            </a:r>
            <a:endParaRPr lang="en-GB" dirty="0"/>
          </a:p>
        </p:txBody>
      </p:sp>
      <p:pic>
        <p:nvPicPr>
          <p:cNvPr id="10"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19672" y="2060848"/>
            <a:ext cx="1251065" cy="1251065"/>
          </a:xfrm>
          <a:prstGeom prst="rect">
            <a:avLst/>
          </a:prstGeom>
        </p:spPr>
      </p:pic>
      <p:pic>
        <p:nvPicPr>
          <p:cNvPr id="11"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3573016"/>
            <a:ext cx="1251065" cy="1251065"/>
          </a:xfrm>
          <a:prstGeom prst="rect">
            <a:avLst/>
          </a:prstGeom>
        </p:spPr>
      </p:pic>
      <p:pic>
        <p:nvPicPr>
          <p:cNvPr id="12"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2835" y="2060848"/>
            <a:ext cx="1251065" cy="1251065"/>
          </a:xfrm>
          <a:prstGeom prst="rect">
            <a:avLst/>
          </a:prstGeom>
        </p:spPr>
      </p:pic>
      <p:pic>
        <p:nvPicPr>
          <p:cNvPr id="13"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1840" y="3563566"/>
            <a:ext cx="1251065" cy="1251065"/>
          </a:xfrm>
          <a:prstGeom prst="rect">
            <a:avLst/>
          </a:prstGeom>
        </p:spPr>
      </p:pic>
      <p:pic>
        <p:nvPicPr>
          <p:cNvPr id="1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1031" y="2060848"/>
            <a:ext cx="1251065" cy="1251065"/>
          </a:xfrm>
          <a:prstGeom prst="rect">
            <a:avLst/>
          </a:prstGeom>
        </p:spPr>
      </p:pic>
      <p:pic>
        <p:nvPicPr>
          <p:cNvPr id="1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1032" y="3573016"/>
            <a:ext cx="1251065" cy="1251065"/>
          </a:xfrm>
          <a:prstGeom prst="rect">
            <a:avLst/>
          </a:prstGeom>
        </p:spPr>
      </p:pic>
      <p:pic>
        <p:nvPicPr>
          <p:cNvPr id="1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17" y="2060847"/>
            <a:ext cx="1251065" cy="1251065"/>
          </a:xfrm>
          <a:prstGeom prst="rect">
            <a:avLst/>
          </a:prstGeom>
        </p:spPr>
      </p:pic>
      <p:pic>
        <p:nvPicPr>
          <p:cNvPr id="1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16" y="3573016"/>
            <a:ext cx="1251065" cy="1251065"/>
          </a:xfrm>
          <a:prstGeom prst="rect">
            <a:avLst/>
          </a:prstGeom>
        </p:spPr>
      </p:pic>
    </p:spTree>
    <p:extLst>
      <p:ext uri="{BB962C8B-B14F-4D97-AF65-F5344CB8AC3E}">
        <p14:creationId xmlns:p14="http://schemas.microsoft.com/office/powerpoint/2010/main" val="404481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About Me</a:t>
            </a:r>
            <a:endParaRPr lang="en-GB" dirty="0"/>
          </a:p>
        </p:txBody>
      </p:sp>
      <p:sp>
        <p:nvSpPr>
          <p:cNvPr id="3" name="Content Placeholder 2"/>
          <p:cNvSpPr>
            <a:spLocks noGrp="1"/>
          </p:cNvSpPr>
          <p:nvPr>
            <p:ph idx="1"/>
          </p:nvPr>
        </p:nvSpPr>
        <p:spPr/>
        <p:txBody>
          <a:bodyPr>
            <a:normAutofit/>
          </a:bodyPr>
          <a:lstStyle/>
          <a:p>
            <a:pPr marL="0" indent="0" fontAlgn="base">
              <a:buNone/>
            </a:pPr>
            <a:endParaRPr lang="en-GB" sz="2800" dirty="0" smtClean="0"/>
          </a:p>
          <a:p>
            <a:pPr marL="0" indent="0" fontAlgn="base">
              <a:buNone/>
            </a:pPr>
            <a:r>
              <a:rPr lang="en-GB" sz="2800" dirty="0" smtClean="0"/>
              <a:t>Senior Database Developer</a:t>
            </a:r>
          </a:p>
          <a:p>
            <a:pPr marL="0" indent="0" fontAlgn="base">
              <a:buNone/>
            </a:pPr>
            <a:r>
              <a:rPr lang="en-GB" sz="2800" dirty="0"/>
              <a:t>	</a:t>
            </a:r>
            <a:r>
              <a:rPr lang="en-GB" sz="2800" dirty="0" smtClean="0"/>
              <a:t>-&gt; MS SQL Server, Hadoop (HDFS)</a:t>
            </a:r>
          </a:p>
          <a:p>
            <a:pPr marL="0" indent="0" fontAlgn="base">
              <a:buNone/>
            </a:pPr>
            <a:endParaRPr lang="en-GB" sz="2800" dirty="0" smtClean="0"/>
          </a:p>
          <a:p>
            <a:pPr marL="0" indent="0" fontAlgn="base">
              <a:buNone/>
            </a:pPr>
            <a:endParaRPr lang="en-GB" sz="2800" dirty="0" smtClean="0"/>
          </a:p>
          <a:p>
            <a:pPr marL="0" indent="0" fontAlgn="base">
              <a:buNone/>
            </a:pPr>
            <a:r>
              <a:rPr lang="en-GB" sz="2800" dirty="0" smtClean="0"/>
              <a:t>Senior Data Engineer</a:t>
            </a:r>
          </a:p>
          <a:p>
            <a:pPr marL="0" indent="0" fontAlgn="base">
              <a:buNone/>
            </a:pPr>
            <a:r>
              <a:rPr lang="en-GB" sz="2800" dirty="0"/>
              <a:t>	</a:t>
            </a:r>
            <a:r>
              <a:rPr lang="en-GB" sz="2800" dirty="0" smtClean="0"/>
              <a:t>-&gt; Hadoop, Hive, Impala, Spark</a:t>
            </a:r>
          </a:p>
          <a:p>
            <a:pPr marL="0" indent="0" fontAlgn="base">
              <a:buNone/>
            </a:pPr>
            <a:endParaRPr lang="en-GB"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3427" y="2132856"/>
            <a:ext cx="1334262" cy="88496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3297" y="3789040"/>
            <a:ext cx="2158091" cy="1728192"/>
          </a:xfrm>
          <a:prstGeom prst="rect">
            <a:avLst/>
          </a:prstGeom>
        </p:spPr>
      </p:pic>
      <p:sp>
        <p:nvSpPr>
          <p:cNvPr id="6" name="TextBox 5"/>
          <p:cNvSpPr txBox="1"/>
          <p:nvPr/>
        </p:nvSpPr>
        <p:spPr>
          <a:xfrm>
            <a:off x="683568" y="6011996"/>
            <a:ext cx="7848872" cy="369332"/>
          </a:xfrm>
          <a:prstGeom prst="rect">
            <a:avLst/>
          </a:prstGeom>
          <a:noFill/>
        </p:spPr>
        <p:txBody>
          <a:bodyPr wrap="square" rtlCol="0">
            <a:spAutoFit/>
          </a:bodyPr>
          <a:lstStyle/>
          <a:p>
            <a:pPr algn="ctr"/>
            <a:r>
              <a:rPr lang="en-GB" i="1" dirty="0" smtClean="0">
                <a:hlinkClick r:id="rId5"/>
              </a:rPr>
              <a:t>www.alexdgarland.com</a:t>
            </a:r>
            <a:r>
              <a:rPr lang="en-GB" i="1" dirty="0"/>
              <a:t>		</a:t>
            </a:r>
            <a:r>
              <a:rPr lang="en-GB" i="1" dirty="0" smtClean="0">
                <a:hlinkClick r:id="rId6"/>
              </a:rPr>
              <a:t>www.twitter.com/alexdgarland</a:t>
            </a:r>
            <a:r>
              <a:rPr lang="en-GB" i="1" dirty="0" smtClean="0"/>
              <a:t> </a:t>
            </a:r>
            <a:endParaRPr lang="en-GB" i="1" dirty="0"/>
          </a:p>
        </p:txBody>
      </p:sp>
    </p:spTree>
    <p:extLst>
      <p:ext uri="{BB962C8B-B14F-4D97-AF65-F5344CB8AC3E}">
        <p14:creationId xmlns:p14="http://schemas.microsoft.com/office/powerpoint/2010/main" val="2351351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a:t>
            </a:r>
            <a:endParaRPr lang="en-GB" dirty="0"/>
          </a:p>
        </p:txBody>
      </p:sp>
      <p:sp>
        <p:nvSpPr>
          <p:cNvPr id="3" name="Content Placeholder 2"/>
          <p:cNvSpPr>
            <a:spLocks noGrp="1"/>
          </p:cNvSpPr>
          <p:nvPr>
            <p:ph idx="1"/>
          </p:nvPr>
        </p:nvSpPr>
        <p:spPr/>
        <p:txBody>
          <a:bodyPr/>
          <a:lstStyle/>
          <a:p>
            <a:r>
              <a:rPr lang="en-GB" dirty="0" smtClean="0"/>
              <a:t>Linear (or better) increases in cost to scale</a:t>
            </a:r>
          </a:p>
          <a:p>
            <a:endParaRPr lang="en-GB" dirty="0"/>
          </a:p>
          <a:p>
            <a:r>
              <a:rPr lang="en-GB" b="1" dirty="0" smtClean="0">
                <a:solidFill>
                  <a:srgbClr val="FF0000"/>
                </a:solidFill>
              </a:rPr>
              <a:t>BUT</a:t>
            </a:r>
            <a:r>
              <a:rPr lang="en-GB" dirty="0" smtClean="0"/>
              <a:t> – increased complexity of architecture/ programming model</a:t>
            </a:r>
          </a:p>
          <a:p>
            <a:endParaRPr lang="en-GB" dirty="0" smtClean="0"/>
          </a:p>
          <a:p>
            <a:r>
              <a:rPr lang="en-GB" dirty="0" smtClean="0"/>
              <a:t>Especially challenging for data storage</a:t>
            </a:r>
          </a:p>
        </p:txBody>
      </p:sp>
    </p:spTree>
    <p:extLst>
      <p:ext uri="{BB962C8B-B14F-4D97-AF65-F5344CB8AC3E}">
        <p14:creationId xmlns:p14="http://schemas.microsoft.com/office/powerpoint/2010/main" val="99740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 – “Read-Mostly”</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31753" y="4486204"/>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9835" y="2139425"/>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2786" y="2147861"/>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1856" y="2147861"/>
            <a:ext cx="1251065" cy="1251065"/>
          </a:xfrm>
          <a:prstGeom prst="rect">
            <a:avLst/>
          </a:prstGeom>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026" y="2852559"/>
            <a:ext cx="1251065" cy="1251065"/>
          </a:xfrm>
          <a:prstGeom prst="rect">
            <a:avLst/>
          </a:prstGeom>
        </p:spPr>
      </p:pic>
      <p:sp>
        <p:nvSpPr>
          <p:cNvPr id="9" name="TextBox 8"/>
          <p:cNvSpPr txBox="1"/>
          <p:nvPr/>
        </p:nvSpPr>
        <p:spPr>
          <a:xfrm>
            <a:off x="725466" y="4324824"/>
            <a:ext cx="1656184" cy="646331"/>
          </a:xfrm>
          <a:prstGeom prst="rect">
            <a:avLst/>
          </a:prstGeom>
          <a:noFill/>
        </p:spPr>
        <p:txBody>
          <a:bodyPr wrap="square" rtlCol="0">
            <a:spAutoFit/>
          </a:bodyPr>
          <a:lstStyle/>
          <a:p>
            <a:pPr algn="ctr"/>
            <a:r>
              <a:rPr lang="en-GB" dirty="0" smtClean="0"/>
              <a:t>Load Balancer/ App Server(s)</a:t>
            </a:r>
            <a:endParaRPr lang="en-GB" dirty="0"/>
          </a:p>
        </p:txBody>
      </p:sp>
      <p:sp>
        <p:nvSpPr>
          <p:cNvPr id="10" name="Rectangle 9"/>
          <p:cNvSpPr/>
          <p:nvPr/>
        </p:nvSpPr>
        <p:spPr>
          <a:xfrm>
            <a:off x="4360601" y="2023148"/>
            <a:ext cx="3687386" cy="1690274"/>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p:cNvCxnSpPr/>
          <p:nvPr/>
        </p:nvCxnSpPr>
        <p:spPr>
          <a:xfrm>
            <a:off x="2123728" y="3982148"/>
            <a:ext cx="1823495" cy="8368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572000" y="3478092"/>
            <a:ext cx="485389" cy="1169898"/>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42407" y="3478092"/>
            <a:ext cx="1146944" cy="1296144"/>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942407" y="3478092"/>
            <a:ext cx="2293889" cy="1728192"/>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2123728" y="2325964"/>
            <a:ext cx="2236874" cy="847224"/>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1"/>
            <a:endCxn id="8" idx="3"/>
          </p:cNvCxnSpPr>
          <p:nvPr/>
        </p:nvCxnSpPr>
        <p:spPr>
          <a:xfrm flipH="1">
            <a:off x="2179091" y="2868285"/>
            <a:ext cx="2181510" cy="60980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2123728" y="3398926"/>
            <a:ext cx="2236873" cy="314496"/>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946481" y="5820269"/>
            <a:ext cx="1242562" cy="369332"/>
          </a:xfrm>
          <a:prstGeom prst="rect">
            <a:avLst/>
          </a:prstGeom>
          <a:noFill/>
        </p:spPr>
        <p:txBody>
          <a:bodyPr wrap="square" rtlCol="0">
            <a:spAutoFit/>
          </a:bodyPr>
          <a:lstStyle/>
          <a:p>
            <a:pPr algn="ctr"/>
            <a:r>
              <a:rPr lang="en-GB" dirty="0" smtClean="0"/>
              <a:t>Master</a:t>
            </a:r>
            <a:endParaRPr lang="en-GB" dirty="0"/>
          </a:p>
        </p:txBody>
      </p:sp>
      <p:sp>
        <p:nvSpPr>
          <p:cNvPr id="47" name="TextBox 46"/>
          <p:cNvSpPr txBox="1"/>
          <p:nvPr/>
        </p:nvSpPr>
        <p:spPr>
          <a:xfrm>
            <a:off x="5663703" y="1523397"/>
            <a:ext cx="1242562" cy="369332"/>
          </a:xfrm>
          <a:prstGeom prst="rect">
            <a:avLst/>
          </a:prstGeom>
          <a:noFill/>
        </p:spPr>
        <p:txBody>
          <a:bodyPr wrap="square" rtlCol="0">
            <a:spAutoFit/>
          </a:bodyPr>
          <a:lstStyle/>
          <a:p>
            <a:pPr algn="ctr"/>
            <a:r>
              <a:rPr lang="en-GB" dirty="0" smtClean="0"/>
              <a:t>Slaves</a:t>
            </a:r>
            <a:endParaRPr lang="en-GB" dirty="0"/>
          </a:p>
        </p:txBody>
      </p:sp>
      <p:sp>
        <p:nvSpPr>
          <p:cNvPr id="50" name="TextBox 49"/>
          <p:cNvSpPr txBox="1"/>
          <p:nvPr/>
        </p:nvSpPr>
        <p:spPr>
          <a:xfrm>
            <a:off x="298383" y="1523397"/>
            <a:ext cx="3254094" cy="461665"/>
          </a:xfrm>
          <a:prstGeom prst="rect">
            <a:avLst/>
          </a:prstGeom>
          <a:noFill/>
        </p:spPr>
        <p:txBody>
          <a:bodyPr wrap="square" rtlCol="0">
            <a:spAutoFit/>
          </a:bodyPr>
          <a:lstStyle/>
          <a:p>
            <a:pPr algn="ctr"/>
            <a:r>
              <a:rPr lang="en-GB" sz="2400" u="sng" dirty="0" smtClean="0"/>
              <a:t>Master-Slave Replication</a:t>
            </a:r>
            <a:endParaRPr lang="en-GB" sz="2400" u="sng" dirty="0"/>
          </a:p>
        </p:txBody>
      </p:sp>
      <p:sp>
        <p:nvSpPr>
          <p:cNvPr id="51" name="TextBox 50"/>
          <p:cNvSpPr txBox="1"/>
          <p:nvPr/>
        </p:nvSpPr>
        <p:spPr>
          <a:xfrm>
            <a:off x="5866633" y="4672921"/>
            <a:ext cx="1945727" cy="369332"/>
          </a:xfrm>
          <a:prstGeom prst="rect">
            <a:avLst/>
          </a:prstGeom>
          <a:noFill/>
        </p:spPr>
        <p:txBody>
          <a:bodyPr wrap="square" rtlCol="0">
            <a:spAutoFit/>
          </a:bodyPr>
          <a:lstStyle/>
          <a:p>
            <a:pPr algn="ctr"/>
            <a:r>
              <a:rPr lang="en-GB" dirty="0" smtClean="0">
                <a:solidFill>
                  <a:srgbClr val="FF0000"/>
                </a:solidFill>
              </a:rPr>
              <a:t>Write Replication</a:t>
            </a:r>
            <a:endParaRPr lang="en-GB" dirty="0">
              <a:solidFill>
                <a:srgbClr val="FF0000"/>
              </a:solidFill>
            </a:endParaRPr>
          </a:p>
        </p:txBody>
      </p:sp>
      <p:sp>
        <p:nvSpPr>
          <p:cNvPr id="52" name="TextBox 51"/>
          <p:cNvSpPr txBox="1"/>
          <p:nvPr/>
        </p:nvSpPr>
        <p:spPr>
          <a:xfrm>
            <a:off x="2778014" y="3911047"/>
            <a:ext cx="1548927" cy="369332"/>
          </a:xfrm>
          <a:prstGeom prst="rect">
            <a:avLst/>
          </a:prstGeom>
          <a:noFill/>
        </p:spPr>
        <p:txBody>
          <a:bodyPr wrap="square" rtlCol="0">
            <a:spAutoFit/>
          </a:bodyPr>
          <a:lstStyle/>
          <a:p>
            <a:pPr algn="ctr"/>
            <a:r>
              <a:rPr lang="en-GB" dirty="0" smtClean="0">
                <a:solidFill>
                  <a:srgbClr val="FF0000"/>
                </a:solidFill>
              </a:rPr>
              <a:t>Write Traffic</a:t>
            </a:r>
            <a:endParaRPr lang="en-GB" dirty="0">
              <a:solidFill>
                <a:srgbClr val="FF0000"/>
              </a:solidFill>
            </a:endParaRPr>
          </a:p>
        </p:txBody>
      </p:sp>
      <p:sp>
        <p:nvSpPr>
          <p:cNvPr id="53" name="TextBox 52"/>
          <p:cNvSpPr txBox="1"/>
          <p:nvPr/>
        </p:nvSpPr>
        <p:spPr>
          <a:xfrm>
            <a:off x="2179091" y="2175682"/>
            <a:ext cx="1314288" cy="369332"/>
          </a:xfrm>
          <a:prstGeom prst="rect">
            <a:avLst/>
          </a:prstGeom>
          <a:noFill/>
        </p:spPr>
        <p:txBody>
          <a:bodyPr wrap="square" rtlCol="0">
            <a:spAutoFit/>
          </a:bodyPr>
          <a:lstStyle/>
          <a:p>
            <a:pPr algn="ctr"/>
            <a:r>
              <a:rPr lang="en-GB" dirty="0" smtClean="0">
                <a:solidFill>
                  <a:srgbClr val="0070C0"/>
                </a:solidFill>
              </a:rPr>
              <a:t>Read Traffic</a:t>
            </a:r>
            <a:endParaRPr lang="en-GB" dirty="0">
              <a:solidFill>
                <a:srgbClr val="0070C0"/>
              </a:solidFill>
            </a:endParaRPr>
          </a:p>
        </p:txBody>
      </p:sp>
    </p:spTree>
    <p:extLst>
      <p:ext uri="{BB962C8B-B14F-4D97-AF65-F5344CB8AC3E}">
        <p14:creationId xmlns:p14="http://schemas.microsoft.com/office/powerpoint/2010/main" val="19835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 – “Write-Heavy”</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83768" y="4347397"/>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7528" y="4435364"/>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9190" y="4396058"/>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6105" y="4359500"/>
            <a:ext cx="1251065" cy="1251065"/>
          </a:xfrm>
          <a:prstGeom prst="rect">
            <a:avLst/>
          </a:prstGeom>
        </p:spPr>
      </p:pic>
      <p:cxnSp>
        <p:nvCxnSpPr>
          <p:cNvPr id="12" name="Straight Arrow Connector 11"/>
          <p:cNvCxnSpPr/>
          <p:nvPr/>
        </p:nvCxnSpPr>
        <p:spPr>
          <a:xfrm>
            <a:off x="4954149" y="1701045"/>
            <a:ext cx="0" cy="11268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5854833" y="1701045"/>
            <a:ext cx="0" cy="111083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67544" y="1959223"/>
            <a:ext cx="2762317" cy="461665"/>
          </a:xfrm>
          <a:prstGeom prst="rect">
            <a:avLst/>
          </a:prstGeom>
          <a:noFill/>
        </p:spPr>
        <p:txBody>
          <a:bodyPr wrap="square" rtlCol="0">
            <a:spAutoFit/>
          </a:bodyPr>
          <a:lstStyle/>
          <a:p>
            <a:pPr algn="ctr"/>
            <a:r>
              <a:rPr lang="en-GB" sz="2400" u="sng" dirty="0" smtClean="0"/>
              <a:t>Database </a:t>
            </a:r>
            <a:r>
              <a:rPr lang="en-GB" sz="2400" u="sng" dirty="0" err="1" smtClean="0"/>
              <a:t>Sharding</a:t>
            </a:r>
            <a:endParaRPr lang="en-GB" sz="2400" u="sng" dirty="0"/>
          </a:p>
        </p:txBody>
      </p:sp>
      <p:sp>
        <p:nvSpPr>
          <p:cNvPr id="52" name="TextBox 51"/>
          <p:cNvSpPr txBox="1"/>
          <p:nvPr/>
        </p:nvSpPr>
        <p:spPr>
          <a:xfrm>
            <a:off x="3489564" y="2104725"/>
            <a:ext cx="1441060" cy="369332"/>
          </a:xfrm>
          <a:prstGeom prst="rect">
            <a:avLst/>
          </a:prstGeom>
          <a:noFill/>
        </p:spPr>
        <p:txBody>
          <a:bodyPr wrap="square" rtlCol="0">
            <a:spAutoFit/>
          </a:bodyPr>
          <a:lstStyle/>
          <a:p>
            <a:pPr algn="ctr"/>
            <a:r>
              <a:rPr lang="en-GB" dirty="0" smtClean="0">
                <a:solidFill>
                  <a:srgbClr val="FF0000"/>
                </a:solidFill>
              </a:rPr>
              <a:t>Write Traffic</a:t>
            </a:r>
            <a:endParaRPr lang="en-GB" dirty="0">
              <a:solidFill>
                <a:srgbClr val="FF0000"/>
              </a:solidFill>
            </a:endParaRPr>
          </a:p>
        </p:txBody>
      </p:sp>
      <p:sp>
        <p:nvSpPr>
          <p:cNvPr id="53" name="TextBox 52"/>
          <p:cNvSpPr txBox="1"/>
          <p:nvPr/>
        </p:nvSpPr>
        <p:spPr>
          <a:xfrm>
            <a:off x="5921247" y="2104725"/>
            <a:ext cx="1314288" cy="369332"/>
          </a:xfrm>
          <a:prstGeom prst="rect">
            <a:avLst/>
          </a:prstGeom>
          <a:noFill/>
        </p:spPr>
        <p:txBody>
          <a:bodyPr wrap="square" rtlCol="0">
            <a:spAutoFit/>
          </a:bodyPr>
          <a:lstStyle/>
          <a:p>
            <a:pPr algn="ctr"/>
            <a:r>
              <a:rPr lang="en-GB" dirty="0" smtClean="0">
                <a:solidFill>
                  <a:srgbClr val="0070C0"/>
                </a:solidFill>
              </a:rPr>
              <a:t>Read Traffic</a:t>
            </a:r>
            <a:endParaRPr lang="en-GB" dirty="0">
              <a:solidFill>
                <a:srgbClr val="0070C0"/>
              </a:solidFill>
            </a:endParaRPr>
          </a:p>
        </p:txBody>
      </p:sp>
      <p:sp>
        <p:nvSpPr>
          <p:cNvPr id="11" name="TextBox 10"/>
          <p:cNvSpPr txBox="1"/>
          <p:nvPr/>
        </p:nvSpPr>
        <p:spPr>
          <a:xfrm>
            <a:off x="3761007" y="2863894"/>
            <a:ext cx="3476367" cy="461665"/>
          </a:xfrm>
          <a:prstGeom prst="rect">
            <a:avLst/>
          </a:prstGeom>
          <a:solidFill>
            <a:schemeClr val="accent5">
              <a:lumMod val="60000"/>
              <a:lumOff val="40000"/>
            </a:schemeClr>
          </a:solidFill>
        </p:spPr>
        <p:txBody>
          <a:bodyPr wrap="square" rtlCol="0">
            <a:spAutoFit/>
          </a:bodyPr>
          <a:lstStyle/>
          <a:p>
            <a:pPr algn="ctr"/>
            <a:r>
              <a:rPr lang="en-GB" sz="2400" dirty="0" smtClean="0"/>
              <a:t>Data Distribution Strategy</a:t>
            </a:r>
            <a:endParaRPr lang="en-GB" sz="2400" dirty="0"/>
          </a:p>
        </p:txBody>
      </p:sp>
      <p:cxnSp>
        <p:nvCxnSpPr>
          <p:cNvPr id="33" name="Straight Arrow Connector 32"/>
          <p:cNvCxnSpPr/>
          <p:nvPr/>
        </p:nvCxnSpPr>
        <p:spPr>
          <a:xfrm flipH="1">
            <a:off x="3256951" y="3325559"/>
            <a:ext cx="772106" cy="1214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3489564" y="3325559"/>
            <a:ext cx="775499" cy="1214515"/>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4631637" y="3325559"/>
            <a:ext cx="179957" cy="1214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4930624" y="3325560"/>
            <a:ext cx="141845" cy="1243938"/>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921247" y="3325559"/>
            <a:ext cx="101082" cy="12807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flipV="1">
            <a:off x="6209279" y="3315938"/>
            <a:ext cx="101082" cy="1290371"/>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641327" y="3325559"/>
            <a:ext cx="792088" cy="139633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flipV="1">
            <a:off x="6965363" y="3325559"/>
            <a:ext cx="684076" cy="1243939"/>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643611" y="5740221"/>
            <a:ext cx="907030" cy="369332"/>
          </a:xfrm>
          <a:prstGeom prst="rect">
            <a:avLst/>
          </a:prstGeom>
          <a:noFill/>
        </p:spPr>
        <p:txBody>
          <a:bodyPr wrap="square" rtlCol="0">
            <a:spAutoFit/>
          </a:bodyPr>
          <a:lstStyle/>
          <a:p>
            <a:r>
              <a:rPr lang="en-GB" dirty="0" smtClean="0"/>
              <a:t>Shard A</a:t>
            </a:r>
            <a:endParaRPr lang="en-GB" dirty="0"/>
          </a:p>
        </p:txBody>
      </p:sp>
      <p:sp>
        <p:nvSpPr>
          <p:cNvPr id="76" name="TextBox 75"/>
          <p:cNvSpPr txBox="1"/>
          <p:nvPr/>
        </p:nvSpPr>
        <p:spPr>
          <a:xfrm>
            <a:off x="4213217" y="5773199"/>
            <a:ext cx="907030" cy="369332"/>
          </a:xfrm>
          <a:prstGeom prst="rect">
            <a:avLst/>
          </a:prstGeom>
          <a:noFill/>
        </p:spPr>
        <p:txBody>
          <a:bodyPr wrap="square" rtlCol="0">
            <a:spAutoFit/>
          </a:bodyPr>
          <a:lstStyle/>
          <a:p>
            <a:r>
              <a:rPr lang="en-GB" dirty="0" smtClean="0"/>
              <a:t>Shard B</a:t>
            </a:r>
            <a:endParaRPr lang="en-GB" dirty="0"/>
          </a:p>
        </p:txBody>
      </p:sp>
      <p:sp>
        <p:nvSpPr>
          <p:cNvPr id="77" name="TextBox 76"/>
          <p:cNvSpPr txBox="1"/>
          <p:nvPr/>
        </p:nvSpPr>
        <p:spPr>
          <a:xfrm>
            <a:off x="5755764" y="5795972"/>
            <a:ext cx="907030" cy="369332"/>
          </a:xfrm>
          <a:prstGeom prst="rect">
            <a:avLst/>
          </a:prstGeom>
          <a:noFill/>
        </p:spPr>
        <p:txBody>
          <a:bodyPr wrap="square" rtlCol="0">
            <a:spAutoFit/>
          </a:bodyPr>
          <a:lstStyle/>
          <a:p>
            <a:r>
              <a:rPr lang="en-GB" dirty="0" smtClean="0"/>
              <a:t>Shard C</a:t>
            </a:r>
            <a:endParaRPr lang="en-GB" dirty="0"/>
          </a:p>
        </p:txBody>
      </p:sp>
      <p:sp>
        <p:nvSpPr>
          <p:cNvPr id="78" name="TextBox 77"/>
          <p:cNvSpPr txBox="1"/>
          <p:nvPr/>
        </p:nvSpPr>
        <p:spPr>
          <a:xfrm>
            <a:off x="7390481" y="5773199"/>
            <a:ext cx="965178" cy="369332"/>
          </a:xfrm>
          <a:prstGeom prst="rect">
            <a:avLst/>
          </a:prstGeom>
          <a:noFill/>
        </p:spPr>
        <p:txBody>
          <a:bodyPr wrap="square" rtlCol="0">
            <a:spAutoFit/>
          </a:bodyPr>
          <a:lstStyle/>
          <a:p>
            <a:r>
              <a:rPr lang="en-GB" dirty="0" smtClean="0"/>
              <a:t>Shard D</a:t>
            </a:r>
            <a:endParaRPr lang="en-GB" dirty="0"/>
          </a:p>
        </p:txBody>
      </p:sp>
    </p:spTree>
    <p:extLst>
      <p:ext uri="{BB962C8B-B14F-4D97-AF65-F5344CB8AC3E}">
        <p14:creationId xmlns:p14="http://schemas.microsoft.com/office/powerpoint/2010/main" val="41130555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NOSQL?</a:t>
            </a:r>
            <a:endParaRPr lang="en-GB" dirty="0"/>
          </a:p>
        </p:txBody>
      </p:sp>
      <p:sp>
        <p:nvSpPr>
          <p:cNvPr id="3" name="Content Placeholder 2"/>
          <p:cNvSpPr>
            <a:spLocks noGrp="1"/>
          </p:cNvSpPr>
          <p:nvPr>
            <p:ph idx="1"/>
          </p:nvPr>
        </p:nvSpPr>
        <p:spPr/>
        <p:txBody>
          <a:bodyPr>
            <a:normAutofit fontScale="92500" lnSpcReduction="20000"/>
          </a:bodyPr>
          <a:lstStyle/>
          <a:p>
            <a:r>
              <a:rPr lang="en-GB" b="1" i="1" dirty="0" smtClean="0">
                <a:solidFill>
                  <a:srgbClr val="0070C0"/>
                </a:solidFill>
              </a:rPr>
              <a:t>#</a:t>
            </a:r>
            <a:r>
              <a:rPr lang="en-GB" b="1" i="1" dirty="0" err="1" smtClean="0">
                <a:solidFill>
                  <a:srgbClr val="0070C0"/>
                </a:solidFill>
              </a:rPr>
              <a:t>nosql</a:t>
            </a:r>
            <a:r>
              <a:rPr lang="en-GB" b="1" dirty="0" smtClean="0"/>
              <a:t> </a:t>
            </a:r>
            <a:r>
              <a:rPr lang="en-GB" dirty="0" smtClean="0"/>
              <a:t>- “No SQL” or “Not Only SQL”</a:t>
            </a:r>
          </a:p>
          <a:p>
            <a:endParaRPr lang="en-GB" dirty="0" smtClean="0"/>
          </a:p>
          <a:p>
            <a:r>
              <a:rPr lang="en-GB" dirty="0" smtClean="0"/>
              <a:t>Early 2000’s – “Web-Scale” companies</a:t>
            </a:r>
          </a:p>
          <a:p>
            <a:endParaRPr lang="en-GB" dirty="0" smtClean="0"/>
          </a:p>
          <a:p>
            <a:r>
              <a:rPr lang="en-GB" dirty="0" smtClean="0"/>
              <a:t>“Big Data” – 3 V’s</a:t>
            </a:r>
            <a:endParaRPr lang="en-GB" dirty="0"/>
          </a:p>
          <a:p>
            <a:pPr lvl="1"/>
            <a:r>
              <a:rPr lang="en-GB" dirty="0" smtClean="0"/>
              <a:t>Volume</a:t>
            </a:r>
          </a:p>
          <a:p>
            <a:pPr lvl="1"/>
            <a:r>
              <a:rPr lang="en-GB" dirty="0" smtClean="0"/>
              <a:t>Variety		</a:t>
            </a:r>
            <a:r>
              <a:rPr lang="en-GB" sz="2200" i="1" dirty="0" smtClean="0"/>
              <a:t>(Structured, Unstructured)</a:t>
            </a:r>
            <a:endParaRPr lang="en-GB" sz="2200" i="1" dirty="0" smtClean="0"/>
          </a:p>
          <a:p>
            <a:pPr lvl="1"/>
            <a:r>
              <a:rPr lang="en-GB" dirty="0" smtClean="0"/>
              <a:t>Velocity</a:t>
            </a:r>
          </a:p>
          <a:p>
            <a:endParaRPr lang="en-GB" dirty="0" smtClean="0"/>
          </a:p>
          <a:p>
            <a:r>
              <a:rPr lang="en-GB" dirty="0" smtClean="0"/>
              <a:t>Tools for Massively Distributed Systems</a:t>
            </a:r>
          </a:p>
        </p:txBody>
      </p:sp>
    </p:spTree>
    <p:extLst>
      <p:ext uri="{BB962C8B-B14F-4D97-AF65-F5344CB8AC3E}">
        <p14:creationId xmlns:p14="http://schemas.microsoft.com/office/powerpoint/2010/main" val="23753401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Theorem</a:t>
            </a:r>
            <a:endParaRPr lang="en-GB" dirty="0"/>
          </a:p>
        </p:txBody>
      </p:sp>
      <p:sp>
        <p:nvSpPr>
          <p:cNvPr id="3" name="Content Placeholder 2"/>
          <p:cNvSpPr>
            <a:spLocks noGrp="1"/>
          </p:cNvSpPr>
          <p:nvPr>
            <p:ph idx="1"/>
          </p:nvPr>
        </p:nvSpPr>
        <p:spPr/>
        <p:txBody>
          <a:bodyPr>
            <a:normAutofit/>
          </a:bodyPr>
          <a:lstStyle/>
          <a:p>
            <a:pPr fontAlgn="base"/>
            <a:r>
              <a:rPr lang="en-GB" sz="2400" dirty="0"/>
              <a:t>Eric A. </a:t>
            </a:r>
            <a:r>
              <a:rPr lang="en-GB" sz="2400" dirty="0" smtClean="0"/>
              <a:t>Brewer.</a:t>
            </a:r>
          </a:p>
          <a:p>
            <a:pPr marL="0" indent="0" fontAlgn="base">
              <a:buNone/>
            </a:pPr>
            <a:r>
              <a:rPr lang="en-GB" sz="2800" b="1" dirty="0" smtClean="0"/>
              <a:t>“Towards </a:t>
            </a:r>
            <a:r>
              <a:rPr lang="en-GB" sz="2800" b="1" dirty="0"/>
              <a:t>robust distributed </a:t>
            </a:r>
            <a:r>
              <a:rPr lang="en-GB" sz="2800" b="1" dirty="0" smtClean="0"/>
              <a:t>systems”</a:t>
            </a:r>
            <a:endParaRPr lang="en-GB" sz="2400" dirty="0"/>
          </a:p>
          <a:p>
            <a:pPr marL="0" indent="0">
              <a:buNone/>
            </a:pPr>
            <a:r>
              <a:rPr lang="en-GB" sz="2000" dirty="0"/>
              <a:t>Principles of Distributed </a:t>
            </a:r>
            <a:r>
              <a:rPr lang="en-GB" sz="2000" dirty="0" smtClean="0"/>
              <a:t>Computing</a:t>
            </a:r>
            <a:r>
              <a:rPr lang="en-GB" sz="2000" dirty="0"/>
              <a:t>, Portland, Oregon, July </a:t>
            </a:r>
            <a:r>
              <a:rPr lang="en-GB" sz="2000" dirty="0" smtClean="0"/>
              <a:t>2000</a:t>
            </a:r>
          </a:p>
          <a:p>
            <a:pPr marL="0" indent="0">
              <a:buNone/>
            </a:pPr>
            <a:r>
              <a:rPr lang="en-GB" sz="2000" i="1" dirty="0">
                <a:hlinkClick r:id="rId3"/>
              </a:rPr>
              <a:t>https://www.cs.berkeley.edu/~</a:t>
            </a:r>
            <a:r>
              <a:rPr lang="en-GB" sz="2000" i="1" dirty="0" smtClean="0">
                <a:hlinkClick r:id="rId3"/>
              </a:rPr>
              <a:t>brewer/cs262b-2004/PODC-keynote.pdf</a:t>
            </a:r>
            <a:endParaRPr lang="en-GB" sz="2000" i="1" dirty="0" smtClean="0"/>
          </a:p>
          <a:p>
            <a:pPr marL="0" indent="0">
              <a:buNone/>
            </a:pPr>
            <a:endParaRPr lang="en-GB" sz="2400" dirty="0" smtClean="0"/>
          </a:p>
          <a:p>
            <a:pPr fontAlgn="base"/>
            <a:r>
              <a:rPr lang="en-GB" sz="2400" dirty="0"/>
              <a:t>Seth Gilbert, Nancy Lynch</a:t>
            </a:r>
          </a:p>
          <a:p>
            <a:pPr marL="0" indent="0">
              <a:buNone/>
            </a:pPr>
            <a:r>
              <a:rPr lang="en-GB" sz="2800" b="1" dirty="0" smtClean="0"/>
              <a:t>“Brewer’s </a:t>
            </a:r>
            <a:r>
              <a:rPr lang="en-GB" sz="2800" b="1" dirty="0"/>
              <a:t>Conjecture and the Feasibility of Consistent, Available, Partition-Tolerant Web </a:t>
            </a:r>
            <a:r>
              <a:rPr lang="en-GB" sz="2800" b="1" dirty="0" smtClean="0"/>
              <a:t>Services”</a:t>
            </a:r>
            <a:endParaRPr lang="en-GB" sz="2800" b="1" dirty="0"/>
          </a:p>
          <a:p>
            <a:pPr marL="0" indent="0">
              <a:buNone/>
            </a:pPr>
            <a:r>
              <a:rPr lang="en-GB" sz="2000" dirty="0"/>
              <a:t>ACM SIGACT News Volume 33 Issue 2, June </a:t>
            </a:r>
            <a:r>
              <a:rPr lang="en-GB" sz="2000" dirty="0" smtClean="0"/>
              <a:t>2002</a:t>
            </a:r>
          </a:p>
          <a:p>
            <a:pPr marL="0" indent="0">
              <a:buNone/>
            </a:pPr>
            <a:r>
              <a:rPr lang="en-GB" sz="2000" i="1" dirty="0">
                <a:hlinkClick r:id="rId4"/>
              </a:rPr>
              <a:t>http://webpages.cs.luc.edu/~</a:t>
            </a:r>
            <a:r>
              <a:rPr lang="en-GB" sz="2000" i="1" dirty="0" smtClean="0">
                <a:hlinkClick r:id="rId4"/>
              </a:rPr>
              <a:t>pld/353/gilbert_lynch_brewer_proof.pdf</a:t>
            </a:r>
            <a:endParaRPr lang="en-GB" sz="2000" i="1" dirty="0" smtClean="0"/>
          </a:p>
        </p:txBody>
      </p:sp>
    </p:spTree>
    <p:extLst>
      <p:ext uri="{BB962C8B-B14F-4D97-AF65-F5344CB8AC3E}">
        <p14:creationId xmlns:p14="http://schemas.microsoft.com/office/powerpoint/2010/main" val="3075418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Theorem</a:t>
            </a:r>
            <a:endParaRPr lang="en-GB" dirty="0"/>
          </a:p>
        </p:txBody>
      </p:sp>
      <p:sp>
        <p:nvSpPr>
          <p:cNvPr id="3" name="Content Placeholder 2"/>
          <p:cNvSpPr>
            <a:spLocks noGrp="1"/>
          </p:cNvSpPr>
          <p:nvPr>
            <p:ph idx="1"/>
          </p:nvPr>
        </p:nvSpPr>
        <p:spPr/>
        <p:txBody>
          <a:bodyPr/>
          <a:lstStyle/>
          <a:p>
            <a:r>
              <a:rPr lang="en-GB" dirty="0" smtClean="0"/>
              <a:t>We can guarantee (at most) two of:</a:t>
            </a:r>
          </a:p>
          <a:p>
            <a:pPr lvl="1"/>
            <a:endParaRPr lang="en-GB" dirty="0" smtClean="0"/>
          </a:p>
          <a:p>
            <a:pPr lvl="1"/>
            <a:r>
              <a:rPr lang="en-GB" dirty="0" smtClean="0"/>
              <a:t>Consistency</a:t>
            </a:r>
          </a:p>
          <a:p>
            <a:pPr lvl="1"/>
            <a:endParaRPr lang="en-GB" dirty="0" smtClean="0"/>
          </a:p>
          <a:p>
            <a:pPr lvl="1"/>
            <a:r>
              <a:rPr lang="en-GB" dirty="0" smtClean="0"/>
              <a:t>Availability</a:t>
            </a:r>
          </a:p>
          <a:p>
            <a:pPr lvl="1"/>
            <a:endParaRPr lang="en-GB" dirty="0" smtClean="0"/>
          </a:p>
          <a:p>
            <a:pPr lvl="1"/>
            <a:r>
              <a:rPr lang="en-GB" dirty="0" smtClean="0"/>
              <a:t>Partition Tolerance</a:t>
            </a:r>
            <a:endParaRPr lang="en-GB" dirty="0"/>
          </a:p>
          <a:p>
            <a:pPr lvl="1"/>
            <a:endParaRPr lang="en-GB" dirty="0"/>
          </a:p>
        </p:txBody>
      </p:sp>
    </p:spTree>
    <p:extLst>
      <p:ext uri="{BB962C8B-B14F-4D97-AF65-F5344CB8AC3E}">
        <p14:creationId xmlns:p14="http://schemas.microsoft.com/office/powerpoint/2010/main" val="37032006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Consistency</a:t>
            </a:r>
            <a:endParaRPr lang="en-GB" dirty="0"/>
          </a:p>
        </p:txBody>
      </p:sp>
      <p:sp>
        <p:nvSpPr>
          <p:cNvPr id="3" name="Content Placeholder 2"/>
          <p:cNvSpPr>
            <a:spLocks noGrp="1"/>
          </p:cNvSpPr>
          <p:nvPr>
            <p:ph idx="1"/>
          </p:nvPr>
        </p:nvSpPr>
        <p:spPr/>
        <p:txBody>
          <a:bodyPr/>
          <a:lstStyle/>
          <a:p>
            <a:r>
              <a:rPr lang="en-GB" b="1" u="sng" dirty="0" smtClean="0"/>
              <a:t>NOT</a:t>
            </a:r>
            <a:r>
              <a:rPr lang="en-GB" dirty="0" smtClean="0"/>
              <a:t> the same as ACID “Consistency”</a:t>
            </a:r>
          </a:p>
          <a:p>
            <a:endParaRPr lang="en-GB" dirty="0" smtClean="0"/>
          </a:p>
          <a:p>
            <a:r>
              <a:rPr lang="en-GB" dirty="0" smtClean="0"/>
              <a:t>All nodes see the same data/ history</a:t>
            </a:r>
          </a:p>
          <a:p>
            <a:endParaRPr lang="en-GB" dirty="0" smtClean="0"/>
          </a:p>
          <a:p>
            <a:r>
              <a:rPr lang="en-GB" dirty="0" smtClean="0"/>
              <a:t>Various strengths of consistency guarantee</a:t>
            </a:r>
          </a:p>
          <a:p>
            <a:pPr marL="0" indent="0" algn="ctr">
              <a:buNone/>
            </a:pPr>
            <a:endParaRPr lang="en-GB" sz="2000" i="1" dirty="0" smtClean="0"/>
          </a:p>
          <a:p>
            <a:pPr marL="0" indent="0" algn="ctr">
              <a:buNone/>
            </a:pPr>
            <a:r>
              <a:rPr lang="en-GB" sz="2000" i="1" dirty="0" smtClean="0"/>
              <a:t>e.g.  </a:t>
            </a:r>
            <a:r>
              <a:rPr lang="en-GB" sz="2000" i="1" dirty="0" smtClean="0">
                <a:hlinkClick r:id="rId3"/>
              </a:rPr>
              <a:t>http</a:t>
            </a:r>
            <a:r>
              <a:rPr lang="en-GB" sz="2000" i="1" dirty="0">
                <a:hlinkClick r:id="rId3"/>
              </a:rPr>
              <a:t>://</a:t>
            </a:r>
            <a:r>
              <a:rPr lang="en-GB" sz="2000" i="1" dirty="0" smtClean="0">
                <a:hlinkClick r:id="rId3"/>
              </a:rPr>
              <a:t>www.bailis.org/blog/linearizability-versus-serializability</a:t>
            </a:r>
            <a:endParaRPr lang="en-GB" sz="2000" i="1" dirty="0"/>
          </a:p>
        </p:txBody>
      </p:sp>
    </p:spTree>
    <p:extLst>
      <p:ext uri="{BB962C8B-B14F-4D97-AF65-F5344CB8AC3E}">
        <p14:creationId xmlns:p14="http://schemas.microsoft.com/office/powerpoint/2010/main" val="331791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Availability</a:t>
            </a:r>
            <a:endParaRPr lang="en-GB" dirty="0"/>
          </a:p>
        </p:txBody>
      </p:sp>
      <p:sp>
        <p:nvSpPr>
          <p:cNvPr id="3" name="Content Placeholder 2"/>
          <p:cNvSpPr>
            <a:spLocks noGrp="1"/>
          </p:cNvSpPr>
          <p:nvPr>
            <p:ph idx="1"/>
          </p:nvPr>
        </p:nvSpPr>
        <p:spPr/>
        <p:txBody>
          <a:bodyPr/>
          <a:lstStyle/>
          <a:p>
            <a:r>
              <a:rPr lang="en-GB" dirty="0" smtClean="0"/>
              <a:t>All non-failed nodes must be able to respond to any request</a:t>
            </a:r>
          </a:p>
          <a:p>
            <a:endParaRPr lang="en-GB" dirty="0"/>
          </a:p>
          <a:p>
            <a:r>
              <a:rPr lang="en-GB" dirty="0" smtClean="0"/>
              <a:t>Tends to be associated with (but not the same as) low latency</a:t>
            </a:r>
            <a:endParaRPr lang="en-GB" dirty="0"/>
          </a:p>
        </p:txBody>
      </p:sp>
    </p:spTree>
    <p:extLst>
      <p:ext uri="{BB962C8B-B14F-4D97-AF65-F5344CB8AC3E}">
        <p14:creationId xmlns:p14="http://schemas.microsoft.com/office/powerpoint/2010/main" val="34757482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Partition Tolerance</a:t>
            </a:r>
            <a:endParaRPr lang="en-GB" dirty="0"/>
          </a:p>
        </p:txBody>
      </p:sp>
      <p:sp>
        <p:nvSpPr>
          <p:cNvPr id="3" name="Content Placeholder 2"/>
          <p:cNvSpPr>
            <a:spLocks noGrp="1"/>
          </p:cNvSpPr>
          <p:nvPr>
            <p:ph idx="1"/>
          </p:nvPr>
        </p:nvSpPr>
        <p:spPr/>
        <p:txBody>
          <a:bodyPr>
            <a:normAutofit lnSpcReduction="10000"/>
          </a:bodyPr>
          <a:lstStyle/>
          <a:p>
            <a:r>
              <a:rPr lang="en-GB" dirty="0" smtClean="0"/>
              <a:t>System can operate in conditions where nodes </a:t>
            </a:r>
            <a:r>
              <a:rPr lang="en-GB" b="1" u="sng" dirty="0" smtClean="0"/>
              <a:t>may</a:t>
            </a:r>
            <a:r>
              <a:rPr lang="en-GB" dirty="0" smtClean="0"/>
              <a:t> fail or be unable to communicate</a:t>
            </a:r>
          </a:p>
          <a:p>
            <a:endParaRPr lang="en-GB" dirty="0"/>
          </a:p>
          <a:p>
            <a:r>
              <a:rPr lang="en-GB" dirty="0" smtClean="0"/>
              <a:t>All real distributed systems </a:t>
            </a:r>
            <a:r>
              <a:rPr lang="en-GB" b="1" dirty="0" smtClean="0"/>
              <a:t>MUST</a:t>
            </a:r>
            <a:r>
              <a:rPr lang="en-GB" dirty="0" smtClean="0"/>
              <a:t> be partition-tolerant</a:t>
            </a:r>
          </a:p>
          <a:p>
            <a:endParaRPr lang="en-GB" dirty="0" smtClean="0"/>
          </a:p>
          <a:p>
            <a:r>
              <a:rPr lang="en-GB" dirty="0" smtClean="0"/>
              <a:t>So – choose CP or AP</a:t>
            </a:r>
          </a:p>
          <a:p>
            <a:pPr marL="0" indent="0" algn="r">
              <a:buNone/>
            </a:pPr>
            <a:endParaRPr lang="en-GB" sz="1800" i="1" dirty="0" smtClean="0">
              <a:hlinkClick r:id="rId3"/>
            </a:endParaRPr>
          </a:p>
          <a:p>
            <a:pPr marL="0" indent="0" algn="r">
              <a:buNone/>
            </a:pPr>
            <a:r>
              <a:rPr lang="en-GB" sz="1800" i="1" dirty="0" smtClean="0">
                <a:hlinkClick r:id="rId3"/>
              </a:rPr>
              <a:t>blog.cloudera.com/blog/2010/04/cap-confusion-problems-with-partition-tolerance</a:t>
            </a:r>
            <a:endParaRPr lang="en-GB" sz="1800" i="1" dirty="0" smtClean="0"/>
          </a:p>
          <a:p>
            <a:pPr marL="0" indent="0" algn="r">
              <a:buNone/>
            </a:pPr>
            <a:endParaRPr lang="en-GB" sz="2000" i="1" dirty="0" smtClean="0"/>
          </a:p>
          <a:p>
            <a:endParaRPr lang="en-GB" dirty="0"/>
          </a:p>
        </p:txBody>
      </p:sp>
    </p:spTree>
    <p:extLst>
      <p:ext uri="{BB962C8B-B14F-4D97-AF65-F5344CB8AC3E}">
        <p14:creationId xmlns:p14="http://schemas.microsoft.com/office/powerpoint/2010/main" val="38951239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 A Simple Example</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48306" y="1884868"/>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123" y="3626913"/>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9912" y="1392401"/>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9952" y="4437112"/>
            <a:ext cx="1251065" cy="1251065"/>
          </a:xfrm>
          <a:prstGeom prst="rect">
            <a:avLst/>
          </a:prstGeom>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7661" y="2643466"/>
            <a:ext cx="1251065" cy="1251065"/>
          </a:xfrm>
          <a:prstGeom prst="rect">
            <a:avLst/>
          </a:prstGeom>
        </p:spPr>
      </p:pic>
      <p:cxnSp>
        <p:nvCxnSpPr>
          <p:cNvPr id="10" name="Straight Connector 9"/>
          <p:cNvCxnSpPr/>
          <p:nvPr/>
        </p:nvCxnSpPr>
        <p:spPr>
          <a:xfrm flipH="1">
            <a:off x="2051720" y="1700808"/>
            <a:ext cx="4536504" cy="43924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09382" y="2780928"/>
            <a:ext cx="720080" cy="369332"/>
          </a:xfrm>
          <a:prstGeom prst="rect">
            <a:avLst/>
          </a:prstGeom>
          <a:noFill/>
        </p:spPr>
        <p:txBody>
          <a:bodyPr wrap="square" rtlCol="0">
            <a:spAutoFit/>
          </a:bodyPr>
          <a:lstStyle/>
          <a:p>
            <a:r>
              <a:rPr lang="en-GB" dirty="0" smtClean="0"/>
              <a:t>a = 1</a:t>
            </a:r>
            <a:endParaRPr lang="en-GB" dirty="0"/>
          </a:p>
        </p:txBody>
      </p:sp>
      <p:sp>
        <p:nvSpPr>
          <p:cNvPr id="15" name="TextBox 14"/>
          <p:cNvSpPr txBox="1"/>
          <p:nvPr/>
        </p:nvSpPr>
        <p:spPr>
          <a:xfrm>
            <a:off x="1077833" y="4091461"/>
            <a:ext cx="651629" cy="369332"/>
          </a:xfrm>
          <a:prstGeom prst="rect">
            <a:avLst/>
          </a:prstGeom>
          <a:noFill/>
        </p:spPr>
        <p:txBody>
          <a:bodyPr wrap="square" rtlCol="0">
            <a:spAutoFit/>
          </a:bodyPr>
          <a:lstStyle/>
          <a:p>
            <a:r>
              <a:rPr lang="en-GB" dirty="0" smtClean="0"/>
              <a:t>a = 1</a:t>
            </a:r>
            <a:endParaRPr lang="en-GB" dirty="0"/>
          </a:p>
        </p:txBody>
      </p:sp>
      <p:sp>
        <p:nvSpPr>
          <p:cNvPr id="16" name="TextBox 15"/>
          <p:cNvSpPr txBox="1"/>
          <p:nvPr/>
        </p:nvSpPr>
        <p:spPr>
          <a:xfrm>
            <a:off x="3203848" y="1884868"/>
            <a:ext cx="720080" cy="369332"/>
          </a:xfrm>
          <a:prstGeom prst="rect">
            <a:avLst/>
          </a:prstGeom>
          <a:noFill/>
        </p:spPr>
        <p:txBody>
          <a:bodyPr wrap="square" rtlCol="0">
            <a:spAutoFit/>
          </a:bodyPr>
          <a:lstStyle/>
          <a:p>
            <a:r>
              <a:rPr lang="en-GB" dirty="0" smtClean="0"/>
              <a:t>a = 1</a:t>
            </a:r>
            <a:endParaRPr lang="en-GB" dirty="0"/>
          </a:p>
        </p:txBody>
      </p:sp>
      <p:sp>
        <p:nvSpPr>
          <p:cNvPr id="17" name="TextBox 16"/>
          <p:cNvSpPr txBox="1"/>
          <p:nvPr/>
        </p:nvSpPr>
        <p:spPr>
          <a:xfrm>
            <a:off x="5391017" y="4941168"/>
            <a:ext cx="720080" cy="369332"/>
          </a:xfrm>
          <a:prstGeom prst="rect">
            <a:avLst/>
          </a:prstGeom>
          <a:noFill/>
        </p:spPr>
        <p:txBody>
          <a:bodyPr wrap="square" rtlCol="0">
            <a:spAutoFit/>
          </a:bodyPr>
          <a:lstStyle/>
          <a:p>
            <a:r>
              <a:rPr lang="en-GB" dirty="0" smtClean="0"/>
              <a:t>a = 1</a:t>
            </a:r>
            <a:endParaRPr lang="en-GB" dirty="0"/>
          </a:p>
        </p:txBody>
      </p:sp>
      <p:sp>
        <p:nvSpPr>
          <p:cNvPr id="18" name="TextBox 17"/>
          <p:cNvSpPr txBox="1"/>
          <p:nvPr/>
        </p:nvSpPr>
        <p:spPr>
          <a:xfrm>
            <a:off x="7020272" y="3150260"/>
            <a:ext cx="720080" cy="369332"/>
          </a:xfrm>
          <a:prstGeom prst="rect">
            <a:avLst/>
          </a:prstGeom>
          <a:noFill/>
        </p:spPr>
        <p:txBody>
          <a:bodyPr wrap="square" rtlCol="0">
            <a:spAutoFit/>
          </a:bodyPr>
          <a:lstStyle/>
          <a:p>
            <a:r>
              <a:rPr lang="en-GB" dirty="0" smtClean="0"/>
              <a:t>a = 1</a:t>
            </a:r>
            <a:endParaRPr lang="en-GB" dirty="0"/>
          </a:p>
        </p:txBody>
      </p:sp>
      <p:sp>
        <p:nvSpPr>
          <p:cNvPr id="19" name="TextBox 18"/>
          <p:cNvSpPr txBox="1"/>
          <p:nvPr/>
        </p:nvSpPr>
        <p:spPr>
          <a:xfrm>
            <a:off x="6666169" y="1271533"/>
            <a:ext cx="1080120" cy="646331"/>
          </a:xfrm>
          <a:prstGeom prst="rect">
            <a:avLst/>
          </a:prstGeom>
          <a:noFill/>
        </p:spPr>
        <p:txBody>
          <a:bodyPr wrap="square" rtlCol="0">
            <a:spAutoFit/>
          </a:bodyPr>
          <a:lstStyle/>
          <a:p>
            <a:r>
              <a:rPr lang="en-GB" dirty="0" smtClean="0">
                <a:solidFill>
                  <a:srgbClr val="FF0000"/>
                </a:solidFill>
              </a:rPr>
              <a:t>Network partition</a:t>
            </a:r>
            <a:endParaRPr lang="en-GB" dirty="0">
              <a:solidFill>
                <a:srgbClr val="FF0000"/>
              </a:solidFill>
            </a:endParaRPr>
          </a:p>
        </p:txBody>
      </p:sp>
      <p:cxnSp>
        <p:nvCxnSpPr>
          <p:cNvPr id="21" name="Straight Arrow Connector 20"/>
          <p:cNvCxnSpPr/>
          <p:nvPr/>
        </p:nvCxnSpPr>
        <p:spPr>
          <a:xfrm flipV="1">
            <a:off x="2555776" y="2348880"/>
            <a:ext cx="1368152" cy="21602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313655" y="3068960"/>
            <a:ext cx="1" cy="82557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4765484" y="2456892"/>
            <a:ext cx="1345614" cy="508702"/>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6" idx="2"/>
          </p:cNvCxnSpPr>
          <p:nvPr/>
        </p:nvCxnSpPr>
        <p:spPr>
          <a:xfrm flipH="1" flipV="1">
            <a:off x="4405445" y="2643466"/>
            <a:ext cx="360039" cy="203335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555776" y="2780928"/>
            <a:ext cx="1944216" cy="1944216"/>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699792" y="4581128"/>
            <a:ext cx="1705652" cy="544706"/>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999728" y="3753036"/>
            <a:ext cx="1111369" cy="92378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2498976" y="2718564"/>
            <a:ext cx="3369168" cy="55043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2699792" y="3519592"/>
            <a:ext cx="3168352" cy="69533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2582705" y="2564904"/>
            <a:ext cx="1584176" cy="1302355"/>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3" name="Right Arrow 52"/>
          <p:cNvSpPr/>
          <p:nvPr/>
        </p:nvSpPr>
        <p:spPr>
          <a:xfrm flipH="1">
            <a:off x="6326484" y="4581128"/>
            <a:ext cx="1723216" cy="1224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p:cNvSpPr txBox="1"/>
          <p:nvPr/>
        </p:nvSpPr>
        <p:spPr>
          <a:xfrm>
            <a:off x="6510753" y="5008530"/>
            <a:ext cx="1512168" cy="369332"/>
          </a:xfrm>
          <a:prstGeom prst="rect">
            <a:avLst/>
          </a:prstGeom>
          <a:noFill/>
        </p:spPr>
        <p:txBody>
          <a:bodyPr wrap="square" rtlCol="0">
            <a:spAutoFit/>
          </a:bodyPr>
          <a:lstStyle/>
          <a:p>
            <a:r>
              <a:rPr lang="en-GB" dirty="0" smtClean="0">
                <a:solidFill>
                  <a:srgbClr val="FF0000"/>
                </a:solidFill>
              </a:rPr>
              <a:t>UPDATE: a = 2</a:t>
            </a:r>
            <a:endParaRPr lang="en-GB" dirty="0">
              <a:solidFill>
                <a:srgbClr val="FF0000"/>
              </a:solidFill>
            </a:endParaRPr>
          </a:p>
        </p:txBody>
      </p:sp>
      <p:sp>
        <p:nvSpPr>
          <p:cNvPr id="55" name="Right Arrow 54"/>
          <p:cNvSpPr/>
          <p:nvPr/>
        </p:nvSpPr>
        <p:spPr>
          <a:xfrm rot="10800000" flipH="1">
            <a:off x="252228" y="1753390"/>
            <a:ext cx="1367443" cy="1027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Box 55"/>
          <p:cNvSpPr txBox="1"/>
          <p:nvPr/>
        </p:nvSpPr>
        <p:spPr>
          <a:xfrm>
            <a:off x="181180" y="2100732"/>
            <a:ext cx="1398488" cy="338554"/>
          </a:xfrm>
          <a:prstGeom prst="rect">
            <a:avLst/>
          </a:prstGeom>
          <a:noFill/>
        </p:spPr>
        <p:txBody>
          <a:bodyPr wrap="square" rtlCol="0">
            <a:spAutoFit/>
          </a:bodyPr>
          <a:lstStyle/>
          <a:p>
            <a:r>
              <a:rPr lang="en-GB" sz="1600" dirty="0" smtClean="0">
                <a:solidFill>
                  <a:srgbClr val="FF0000"/>
                </a:solidFill>
              </a:rPr>
              <a:t>UPDATE: a = 3</a:t>
            </a:r>
            <a:endParaRPr lang="en-GB" sz="1600" dirty="0">
              <a:solidFill>
                <a:srgbClr val="FF0000"/>
              </a:solidFill>
            </a:endParaRPr>
          </a:p>
        </p:txBody>
      </p:sp>
    </p:spTree>
    <p:extLst>
      <p:ext uri="{BB962C8B-B14F-4D97-AF65-F5344CB8AC3E}">
        <p14:creationId xmlns:p14="http://schemas.microsoft.com/office/powerpoint/2010/main" val="2348756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3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4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3" grpId="0" animBg="1"/>
      <p:bldP spid="54" grpId="0"/>
      <p:bldP spid="55" grpId="0" animBg="1"/>
      <p:bldP spid="5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This Presentation…</a:t>
            </a:r>
            <a:endParaRPr lang="en-GB" dirty="0"/>
          </a:p>
        </p:txBody>
      </p:sp>
      <p:sp>
        <p:nvSpPr>
          <p:cNvPr id="3" name="Content Placeholder 2"/>
          <p:cNvSpPr>
            <a:spLocks noGrp="1"/>
          </p:cNvSpPr>
          <p:nvPr>
            <p:ph idx="1"/>
          </p:nvPr>
        </p:nvSpPr>
        <p:spPr/>
        <p:txBody>
          <a:bodyPr>
            <a:normAutofit lnSpcReduction="10000"/>
          </a:bodyPr>
          <a:lstStyle/>
          <a:p>
            <a:r>
              <a:rPr lang="en-GB" dirty="0" smtClean="0"/>
              <a:t>Theory</a:t>
            </a:r>
          </a:p>
          <a:p>
            <a:endParaRPr lang="en-GB" dirty="0"/>
          </a:p>
          <a:p>
            <a:r>
              <a:rPr lang="en-GB" dirty="0" smtClean="0"/>
              <a:t>Comparison of database systems</a:t>
            </a:r>
          </a:p>
          <a:p>
            <a:endParaRPr lang="en-GB" dirty="0"/>
          </a:p>
          <a:p>
            <a:r>
              <a:rPr lang="en-GB" dirty="0" smtClean="0"/>
              <a:t>Practical code examples!</a:t>
            </a:r>
          </a:p>
          <a:p>
            <a:pPr marL="0" lvl="1" indent="0" algn="r">
              <a:buNone/>
            </a:pPr>
            <a:r>
              <a:rPr lang="en-GB" sz="2600" dirty="0" smtClean="0">
                <a:hlinkClick r:id="rId3"/>
              </a:rPr>
              <a:t>https://github.com/alexdgarland/database-demos</a:t>
            </a:r>
            <a:endParaRPr lang="en-GB" sz="2600" dirty="0" smtClean="0"/>
          </a:p>
          <a:p>
            <a:pPr marL="342900" lvl="1" indent="-342900">
              <a:buFont typeface="Arial" panose="020B0604020202020204" pitchFamily="34" charset="0"/>
              <a:buChar char="•"/>
            </a:pPr>
            <a:endParaRPr lang="en-GB" sz="3200" dirty="0" smtClean="0"/>
          </a:p>
          <a:p>
            <a:pPr marL="342900" lvl="1" indent="-342900">
              <a:buFont typeface="Arial" panose="020B0604020202020204" pitchFamily="34" charset="0"/>
              <a:buChar char="•"/>
            </a:pPr>
            <a:r>
              <a:rPr lang="en-GB" sz="3200" dirty="0" smtClean="0"/>
              <a:t>Architectures</a:t>
            </a:r>
            <a:endParaRPr lang="en-GB" dirty="0" smtClean="0"/>
          </a:p>
          <a:p>
            <a:pPr marL="457200" lvl="1" indent="0">
              <a:buNone/>
            </a:pPr>
            <a:endParaRPr lang="en-GB" dirty="0"/>
          </a:p>
        </p:txBody>
      </p:sp>
    </p:spTree>
    <p:extLst>
      <p:ext uri="{BB962C8B-B14F-4D97-AF65-F5344CB8AC3E}">
        <p14:creationId xmlns:p14="http://schemas.microsoft.com/office/powerpoint/2010/main" val="283469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Another Data Model –</a:t>
            </a:r>
            <a:br>
              <a:rPr lang="en-GB" dirty="0" smtClean="0"/>
            </a:br>
            <a:r>
              <a:rPr lang="en-GB" dirty="0" smtClean="0"/>
              <a:t>Document Databases</a:t>
            </a:r>
            <a:endParaRPr lang="en-GB" dirty="0"/>
          </a:p>
        </p:txBody>
      </p:sp>
      <p:sp>
        <p:nvSpPr>
          <p:cNvPr id="3" name="Content Placeholder 2"/>
          <p:cNvSpPr>
            <a:spLocks noGrp="1"/>
          </p:cNvSpPr>
          <p:nvPr>
            <p:ph idx="1"/>
          </p:nvPr>
        </p:nvSpPr>
        <p:spPr>
          <a:xfrm>
            <a:off x="457200" y="1772816"/>
            <a:ext cx="8229600" cy="4353347"/>
          </a:xfrm>
        </p:spPr>
        <p:txBody>
          <a:bodyPr>
            <a:normAutofit fontScale="77500" lnSpcReduction="20000"/>
          </a:bodyPr>
          <a:lstStyle/>
          <a:p>
            <a:r>
              <a:rPr lang="en-GB" dirty="0" smtClean="0"/>
              <a:t>Store data as JSON documents</a:t>
            </a:r>
          </a:p>
          <a:p>
            <a:endParaRPr lang="en-GB" dirty="0" smtClean="0"/>
          </a:p>
          <a:p>
            <a:r>
              <a:rPr lang="en-GB" dirty="0" smtClean="0"/>
              <a:t>Different CAP trade-offs</a:t>
            </a:r>
          </a:p>
          <a:p>
            <a:pPr lvl="1"/>
            <a:r>
              <a:rPr lang="en-GB" dirty="0" smtClean="0"/>
              <a:t>e.g. </a:t>
            </a:r>
            <a:r>
              <a:rPr lang="en-GB" dirty="0" err="1" smtClean="0"/>
              <a:t>CouchDB</a:t>
            </a:r>
            <a:r>
              <a:rPr lang="en-GB" dirty="0" smtClean="0"/>
              <a:t> (AP), MongoDB (CP)</a:t>
            </a:r>
          </a:p>
          <a:p>
            <a:endParaRPr lang="en-GB" dirty="0"/>
          </a:p>
          <a:p>
            <a:r>
              <a:rPr lang="en-GB" dirty="0" smtClean="0"/>
              <a:t>Straightforward, flexible object storage</a:t>
            </a:r>
          </a:p>
          <a:p>
            <a:endParaRPr lang="en-GB" dirty="0"/>
          </a:p>
          <a:p>
            <a:r>
              <a:rPr lang="en-GB" dirty="0" smtClean="0"/>
              <a:t>Less good at:</a:t>
            </a:r>
          </a:p>
          <a:p>
            <a:pPr marL="0" indent="0">
              <a:buNone/>
            </a:pPr>
            <a:endParaRPr lang="en-GB" dirty="0" smtClean="0"/>
          </a:p>
          <a:p>
            <a:pPr lvl="1"/>
            <a:r>
              <a:rPr lang="en-GB" dirty="0" smtClean="0"/>
              <a:t>Protecting data integrity</a:t>
            </a:r>
          </a:p>
          <a:p>
            <a:pPr lvl="1"/>
            <a:r>
              <a:rPr lang="en-GB" dirty="0" smtClean="0"/>
              <a:t>Summary queries</a:t>
            </a:r>
          </a:p>
          <a:p>
            <a:endParaRPr lang="en-GB" dirty="0"/>
          </a:p>
          <a:p>
            <a:endParaRPr lang="en-GB" dirty="0"/>
          </a:p>
        </p:txBody>
      </p:sp>
    </p:spTree>
    <p:extLst>
      <p:ext uri="{BB962C8B-B14F-4D97-AF65-F5344CB8AC3E}">
        <p14:creationId xmlns:p14="http://schemas.microsoft.com/office/powerpoint/2010/main" val="3399482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MongoDB</a:t>
            </a:r>
            <a:endParaRPr lang="en-GB" dirty="0"/>
          </a:p>
        </p:txBody>
      </p:sp>
      <p:sp>
        <p:nvSpPr>
          <p:cNvPr id="3" name="Content Placeholder 2"/>
          <p:cNvSpPr>
            <a:spLocks noGrp="1"/>
          </p:cNvSpPr>
          <p:nvPr>
            <p:ph idx="1"/>
          </p:nvPr>
        </p:nvSpPr>
        <p:spPr>
          <a:xfrm>
            <a:off x="457200" y="2204864"/>
            <a:ext cx="8229600" cy="3921299"/>
          </a:xfrm>
        </p:spPr>
        <p:txBody>
          <a:bodyPr/>
          <a:lstStyle/>
          <a:p>
            <a:r>
              <a:rPr lang="en-GB" dirty="0" smtClean="0"/>
              <a:t>Open-Source Document Database</a:t>
            </a:r>
          </a:p>
          <a:p>
            <a:endParaRPr lang="en-GB" dirty="0" smtClean="0"/>
          </a:p>
          <a:p>
            <a:r>
              <a:rPr lang="en-GB" dirty="0" smtClean="0"/>
              <a:t>“CP” – Favours Consistency</a:t>
            </a:r>
          </a:p>
          <a:p>
            <a:endParaRPr lang="en-GB" dirty="0"/>
          </a:p>
          <a:p>
            <a:r>
              <a:rPr lang="en-GB" b="1" u="sng" dirty="0" smtClean="0"/>
              <a:t>BUT</a:t>
            </a:r>
            <a:r>
              <a:rPr lang="en-GB" dirty="0" smtClean="0"/>
              <a:t> – Still Makes Distributed Storage Easier</a:t>
            </a:r>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616" y="220037"/>
            <a:ext cx="1368152" cy="1603355"/>
          </a:xfrm>
          <a:prstGeom prst="rect">
            <a:avLst/>
          </a:prstGeom>
        </p:spPr>
      </p:pic>
    </p:spTree>
    <p:extLst>
      <p:ext uri="{BB962C8B-B14F-4D97-AF65-F5344CB8AC3E}">
        <p14:creationId xmlns:p14="http://schemas.microsoft.com/office/powerpoint/2010/main" val="18048206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(MongoDB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421190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 Systems – </a:t>
            </a:r>
            <a:r>
              <a:rPr lang="en-GB" dirty="0" err="1" smtClean="0"/>
              <a:t>Riak</a:t>
            </a:r>
            <a:r>
              <a:rPr lang="en-GB" dirty="0" smtClean="0"/>
              <a:t> &amp; Cassandra</a:t>
            </a:r>
            <a:endParaRPr lang="en-GB" dirty="0"/>
          </a:p>
        </p:txBody>
      </p:sp>
      <p:sp>
        <p:nvSpPr>
          <p:cNvPr id="3" name="Content Placeholder 2"/>
          <p:cNvSpPr>
            <a:spLocks noGrp="1"/>
          </p:cNvSpPr>
          <p:nvPr>
            <p:ph idx="1"/>
          </p:nvPr>
        </p:nvSpPr>
        <p:spPr/>
        <p:txBody>
          <a:bodyPr/>
          <a:lstStyle/>
          <a:p>
            <a:r>
              <a:rPr lang="en-GB" dirty="0" smtClean="0"/>
              <a:t>“Aggregate” data models – avoid joins</a:t>
            </a:r>
          </a:p>
          <a:p>
            <a:endParaRPr lang="en-GB" dirty="0" smtClean="0"/>
          </a:p>
          <a:p>
            <a:r>
              <a:rPr lang="en-GB" dirty="0" smtClean="0"/>
              <a:t>Highly optimised for availability</a:t>
            </a:r>
          </a:p>
          <a:p>
            <a:endParaRPr lang="en-GB" dirty="0"/>
          </a:p>
          <a:p>
            <a:r>
              <a:rPr lang="en-GB" dirty="0" err="1" smtClean="0"/>
              <a:t>Tunable</a:t>
            </a:r>
            <a:r>
              <a:rPr lang="en-GB" dirty="0" smtClean="0"/>
              <a:t> AP/ CP trade-offs</a:t>
            </a:r>
          </a:p>
        </p:txBody>
      </p:sp>
    </p:spTree>
    <p:extLst>
      <p:ext uri="{BB962C8B-B14F-4D97-AF65-F5344CB8AC3E}">
        <p14:creationId xmlns:p14="http://schemas.microsoft.com/office/powerpoint/2010/main" val="29246405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Ring Model</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3648" y="1412776"/>
            <a:ext cx="5897548" cy="4032449"/>
          </a:xfrm>
        </p:spPr>
      </p:pic>
      <p:sp>
        <p:nvSpPr>
          <p:cNvPr id="5" name="TextBox 4"/>
          <p:cNvSpPr txBox="1"/>
          <p:nvPr/>
        </p:nvSpPr>
        <p:spPr>
          <a:xfrm>
            <a:off x="1259632" y="5733256"/>
            <a:ext cx="5904656" cy="369332"/>
          </a:xfrm>
          <a:prstGeom prst="rect">
            <a:avLst/>
          </a:prstGeom>
          <a:noFill/>
        </p:spPr>
        <p:txBody>
          <a:bodyPr wrap="square" rtlCol="0">
            <a:spAutoFit/>
          </a:bodyPr>
          <a:lstStyle/>
          <a:p>
            <a:r>
              <a:rPr lang="en-GB" dirty="0">
                <a:hlinkClick r:id="rId4"/>
              </a:rPr>
              <a:t>http://docs.basho.com/riak/latest/theory/concepts</a:t>
            </a:r>
            <a:r>
              <a:rPr lang="en-GB" dirty="0" smtClean="0">
                <a:hlinkClick r:id="rId4"/>
              </a:rPr>
              <a:t>/</a:t>
            </a:r>
            <a:r>
              <a:rPr lang="en-GB" dirty="0" smtClean="0"/>
              <a:t> </a:t>
            </a:r>
          </a:p>
        </p:txBody>
      </p:sp>
    </p:spTree>
    <p:extLst>
      <p:ext uri="{BB962C8B-B14F-4D97-AF65-F5344CB8AC3E}">
        <p14:creationId xmlns:p14="http://schemas.microsoft.com/office/powerpoint/2010/main" val="24990500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Tunable</a:t>
            </a:r>
            <a:r>
              <a:rPr lang="en-GB" dirty="0" smtClean="0"/>
              <a:t> Consistency</a:t>
            </a:r>
            <a:endParaRPr lang="en-GB" dirty="0"/>
          </a:p>
        </p:txBody>
      </p:sp>
      <p:sp>
        <p:nvSpPr>
          <p:cNvPr id="3" name="Content Placeholder 2"/>
          <p:cNvSpPr>
            <a:spLocks noGrp="1"/>
          </p:cNvSpPr>
          <p:nvPr>
            <p:ph idx="1"/>
          </p:nvPr>
        </p:nvSpPr>
        <p:spPr/>
        <p:txBody>
          <a:bodyPr/>
          <a:lstStyle/>
          <a:p>
            <a:r>
              <a:rPr lang="en-GB" dirty="0" smtClean="0"/>
              <a:t>Immediate vs Eventual</a:t>
            </a:r>
          </a:p>
          <a:p>
            <a:endParaRPr lang="en-GB" dirty="0" smtClean="0"/>
          </a:p>
          <a:p>
            <a:r>
              <a:rPr lang="en-GB" dirty="0" smtClean="0"/>
              <a:t>N, R &amp; W Values – Strong, Quorum, Weak</a:t>
            </a:r>
          </a:p>
          <a:p>
            <a:endParaRPr lang="en-GB" dirty="0" smtClean="0"/>
          </a:p>
          <a:p>
            <a:r>
              <a:rPr lang="en-GB" dirty="0" smtClean="0"/>
              <a:t>“Read-Your-Writes”</a:t>
            </a:r>
            <a:endParaRPr lang="en-GB" dirty="0"/>
          </a:p>
        </p:txBody>
      </p:sp>
    </p:spTree>
    <p:extLst>
      <p:ext uri="{BB962C8B-B14F-4D97-AF65-F5344CB8AC3E}">
        <p14:creationId xmlns:p14="http://schemas.microsoft.com/office/powerpoint/2010/main" val="37986385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 R &amp; W</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27784" y="1844823"/>
            <a:ext cx="1251065" cy="1251065"/>
          </a:xfrm>
          <a:prstGeom prst="rect">
            <a:avLst/>
          </a:prstGeom>
        </p:spPr>
      </p:pic>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1880" y="3527168"/>
            <a:ext cx="1251065" cy="1251065"/>
          </a:xfrm>
          <a:prstGeom prst="rect">
            <a:avLst/>
          </a:prstGeom>
        </p:spPr>
      </p:pic>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9992" y="1844824"/>
            <a:ext cx="1251065" cy="1251065"/>
          </a:xfrm>
          <a:prstGeom prst="rect">
            <a:avLst/>
          </a:prstGeom>
        </p:spPr>
      </p:pic>
      <p:pic>
        <p:nvPicPr>
          <p:cNvPr id="7"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876256" y="3140968"/>
            <a:ext cx="1251065" cy="1251065"/>
          </a:xfrm>
          <a:prstGeom prst="rect">
            <a:avLst/>
          </a:prstGeom>
          <a:solidFill>
            <a:schemeClr val="accent1"/>
          </a:solidFill>
        </p:spPr>
      </p:pic>
      <p:pic>
        <p:nvPicPr>
          <p:cNvPr id="8"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925725" y="1441719"/>
            <a:ext cx="1251065" cy="1251065"/>
          </a:xfrm>
          <a:prstGeom prst="rect">
            <a:avLst/>
          </a:prstGeom>
          <a:solidFill>
            <a:schemeClr val="accent1"/>
          </a:solidFill>
        </p:spPr>
      </p:pic>
      <p:pic>
        <p:nvPicPr>
          <p:cNvPr id="9"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84631" y="4704175"/>
            <a:ext cx="1251065" cy="1251065"/>
          </a:xfrm>
          <a:prstGeom prst="rect">
            <a:avLst/>
          </a:prstGeom>
          <a:solidFill>
            <a:schemeClr val="accent1"/>
          </a:solidFill>
        </p:spPr>
      </p:pic>
      <p:pic>
        <p:nvPicPr>
          <p:cNvPr id="10"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18966" y="1334027"/>
            <a:ext cx="1251065" cy="1251065"/>
          </a:xfrm>
          <a:prstGeom prst="rect">
            <a:avLst/>
          </a:prstGeom>
          <a:solidFill>
            <a:schemeClr val="accent1"/>
          </a:solidFill>
        </p:spPr>
      </p:pic>
      <p:sp>
        <p:nvSpPr>
          <p:cNvPr id="11" name="TextBox 10"/>
          <p:cNvSpPr txBox="1"/>
          <p:nvPr/>
        </p:nvSpPr>
        <p:spPr>
          <a:xfrm>
            <a:off x="2987824" y="1619508"/>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2" name="TextBox 11"/>
          <p:cNvSpPr txBox="1"/>
          <p:nvPr/>
        </p:nvSpPr>
        <p:spPr>
          <a:xfrm>
            <a:off x="4801488" y="1660158"/>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3" name="TextBox 12"/>
          <p:cNvSpPr txBox="1"/>
          <p:nvPr/>
        </p:nvSpPr>
        <p:spPr>
          <a:xfrm>
            <a:off x="3851920" y="3286359"/>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4" name="TextBox 13"/>
          <p:cNvSpPr txBox="1"/>
          <p:nvPr/>
        </p:nvSpPr>
        <p:spPr>
          <a:xfrm>
            <a:off x="720461" y="1124744"/>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sp>
        <p:nvSpPr>
          <p:cNvPr id="15" name="TextBox 14"/>
          <p:cNvSpPr txBox="1"/>
          <p:nvPr/>
        </p:nvSpPr>
        <p:spPr>
          <a:xfrm>
            <a:off x="795155" y="4519509"/>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sp>
        <p:nvSpPr>
          <p:cNvPr id="16" name="TextBox 15"/>
          <p:cNvSpPr txBox="1"/>
          <p:nvPr/>
        </p:nvSpPr>
        <p:spPr>
          <a:xfrm>
            <a:off x="7136249" y="1124744"/>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17" name="TextBox 16"/>
          <p:cNvSpPr txBox="1"/>
          <p:nvPr/>
        </p:nvSpPr>
        <p:spPr>
          <a:xfrm>
            <a:off x="7175830" y="2924944"/>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18" name="TextBox 17"/>
          <p:cNvSpPr txBox="1"/>
          <p:nvPr/>
        </p:nvSpPr>
        <p:spPr>
          <a:xfrm>
            <a:off x="3203848" y="5034433"/>
            <a:ext cx="2160240" cy="369332"/>
          </a:xfrm>
          <a:prstGeom prst="rect">
            <a:avLst/>
          </a:prstGeom>
          <a:noFill/>
        </p:spPr>
        <p:txBody>
          <a:bodyPr wrap="square" rtlCol="0">
            <a:spAutoFit/>
          </a:bodyPr>
          <a:lstStyle/>
          <a:p>
            <a:pPr algn="r"/>
            <a:r>
              <a:rPr lang="en-GB" dirty="0" smtClean="0">
                <a:solidFill>
                  <a:srgbClr val="00B0F0"/>
                </a:solidFill>
              </a:rPr>
              <a:t>N (total replicas) = 3</a:t>
            </a:r>
            <a:endParaRPr lang="en-GB" dirty="0">
              <a:solidFill>
                <a:srgbClr val="00B0F0"/>
              </a:solidFill>
            </a:endParaRPr>
          </a:p>
        </p:txBody>
      </p:sp>
      <p:pic>
        <p:nvPicPr>
          <p:cNvPr id="19"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58645" y="3053709"/>
            <a:ext cx="1251065" cy="1251065"/>
          </a:xfrm>
          <a:prstGeom prst="rect">
            <a:avLst/>
          </a:prstGeom>
          <a:solidFill>
            <a:schemeClr val="accent1"/>
          </a:solidFill>
        </p:spPr>
      </p:pic>
      <p:sp>
        <p:nvSpPr>
          <p:cNvPr id="20" name="TextBox 19"/>
          <p:cNvSpPr txBox="1"/>
          <p:nvPr/>
        </p:nvSpPr>
        <p:spPr>
          <a:xfrm>
            <a:off x="769169" y="2869043"/>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pic>
        <p:nvPicPr>
          <p:cNvPr id="21"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965304" y="4778233"/>
            <a:ext cx="1251065" cy="1251065"/>
          </a:xfrm>
          <a:prstGeom prst="rect">
            <a:avLst/>
          </a:prstGeom>
          <a:solidFill>
            <a:schemeClr val="accent1"/>
          </a:solidFill>
        </p:spPr>
      </p:pic>
      <p:sp>
        <p:nvSpPr>
          <p:cNvPr id="22" name="TextBox 21"/>
          <p:cNvSpPr txBox="1"/>
          <p:nvPr/>
        </p:nvSpPr>
        <p:spPr>
          <a:xfrm>
            <a:off x="7264878" y="4562209"/>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23" name="TextBox 22"/>
          <p:cNvSpPr txBox="1"/>
          <p:nvPr/>
        </p:nvSpPr>
        <p:spPr>
          <a:xfrm>
            <a:off x="3851920" y="3284984"/>
            <a:ext cx="648072" cy="369332"/>
          </a:xfrm>
          <a:prstGeom prst="rect">
            <a:avLst/>
          </a:prstGeom>
          <a:noFill/>
        </p:spPr>
        <p:txBody>
          <a:bodyPr wrap="square" rtlCol="0">
            <a:spAutoFit/>
          </a:bodyPr>
          <a:lstStyle/>
          <a:p>
            <a:r>
              <a:rPr lang="en-GB" dirty="0" smtClean="0">
                <a:solidFill>
                  <a:srgbClr val="FF0000"/>
                </a:solidFill>
              </a:rPr>
              <a:t>a = 2</a:t>
            </a:r>
            <a:endParaRPr lang="en-GB" dirty="0">
              <a:solidFill>
                <a:srgbClr val="FF0000"/>
              </a:solidFill>
            </a:endParaRPr>
          </a:p>
        </p:txBody>
      </p:sp>
      <p:sp>
        <p:nvSpPr>
          <p:cNvPr id="24" name="TextBox 23"/>
          <p:cNvSpPr txBox="1"/>
          <p:nvPr/>
        </p:nvSpPr>
        <p:spPr>
          <a:xfrm>
            <a:off x="2555776" y="5445224"/>
            <a:ext cx="2664296" cy="584775"/>
          </a:xfrm>
          <a:prstGeom prst="rect">
            <a:avLst/>
          </a:prstGeom>
          <a:noFill/>
        </p:spPr>
        <p:txBody>
          <a:bodyPr wrap="square" rtlCol="0">
            <a:spAutoFit/>
          </a:bodyPr>
          <a:lstStyle/>
          <a:p>
            <a:pPr algn="r"/>
            <a:r>
              <a:rPr lang="en-GB" dirty="0" smtClean="0">
                <a:solidFill>
                  <a:srgbClr val="FF0000"/>
                </a:solidFill>
              </a:rPr>
              <a:t>Satisfies W =</a:t>
            </a:r>
          </a:p>
          <a:p>
            <a:pPr algn="r"/>
            <a:r>
              <a:rPr lang="en-GB" sz="1400" dirty="0" smtClean="0">
                <a:solidFill>
                  <a:srgbClr val="FF0000"/>
                </a:solidFill>
              </a:rPr>
              <a:t>(minimum acknowledged writes)</a:t>
            </a:r>
            <a:endParaRPr lang="en-GB" sz="1400" dirty="0">
              <a:solidFill>
                <a:srgbClr val="FF0000"/>
              </a:solidFill>
            </a:endParaRPr>
          </a:p>
        </p:txBody>
      </p:sp>
      <p:sp>
        <p:nvSpPr>
          <p:cNvPr id="25" name="TextBox 24"/>
          <p:cNvSpPr txBox="1"/>
          <p:nvPr/>
        </p:nvSpPr>
        <p:spPr>
          <a:xfrm>
            <a:off x="5148064" y="5445224"/>
            <a:ext cx="216025" cy="369332"/>
          </a:xfrm>
          <a:prstGeom prst="rect">
            <a:avLst/>
          </a:prstGeom>
          <a:noFill/>
        </p:spPr>
        <p:txBody>
          <a:bodyPr wrap="square" rtlCol="0">
            <a:spAutoFit/>
          </a:bodyPr>
          <a:lstStyle/>
          <a:p>
            <a:r>
              <a:rPr lang="en-GB" dirty="0" smtClean="0">
                <a:solidFill>
                  <a:srgbClr val="FF0000"/>
                </a:solidFill>
              </a:rPr>
              <a:t>1</a:t>
            </a:r>
            <a:endParaRPr lang="en-GB" dirty="0">
              <a:solidFill>
                <a:srgbClr val="FF0000"/>
              </a:solidFill>
            </a:endParaRPr>
          </a:p>
        </p:txBody>
      </p:sp>
      <p:sp>
        <p:nvSpPr>
          <p:cNvPr id="27" name="TextBox 26"/>
          <p:cNvSpPr txBox="1"/>
          <p:nvPr/>
        </p:nvSpPr>
        <p:spPr>
          <a:xfrm>
            <a:off x="4801488" y="1660158"/>
            <a:ext cx="648072" cy="369332"/>
          </a:xfrm>
          <a:prstGeom prst="rect">
            <a:avLst/>
          </a:prstGeom>
          <a:noFill/>
        </p:spPr>
        <p:txBody>
          <a:bodyPr wrap="square" rtlCol="0">
            <a:spAutoFit/>
          </a:bodyPr>
          <a:lstStyle/>
          <a:p>
            <a:r>
              <a:rPr lang="en-GB" dirty="0" smtClean="0">
                <a:solidFill>
                  <a:srgbClr val="FF0000"/>
                </a:solidFill>
              </a:rPr>
              <a:t>a = 2</a:t>
            </a:r>
            <a:endParaRPr lang="en-GB" dirty="0">
              <a:solidFill>
                <a:srgbClr val="FF0000"/>
              </a:solidFill>
            </a:endParaRPr>
          </a:p>
        </p:txBody>
      </p:sp>
      <p:sp>
        <p:nvSpPr>
          <p:cNvPr id="28" name="TextBox 27"/>
          <p:cNvSpPr txBox="1"/>
          <p:nvPr/>
        </p:nvSpPr>
        <p:spPr>
          <a:xfrm>
            <a:off x="5148064" y="5445224"/>
            <a:ext cx="216025" cy="369332"/>
          </a:xfrm>
          <a:prstGeom prst="rect">
            <a:avLst/>
          </a:prstGeom>
          <a:noFill/>
        </p:spPr>
        <p:txBody>
          <a:bodyPr wrap="square" rtlCol="0">
            <a:spAutoFit/>
          </a:bodyPr>
          <a:lstStyle/>
          <a:p>
            <a:r>
              <a:rPr lang="en-GB" dirty="0" smtClean="0">
                <a:solidFill>
                  <a:srgbClr val="FF0000"/>
                </a:solidFill>
              </a:rPr>
              <a:t>2</a:t>
            </a:r>
            <a:endParaRPr lang="en-GB" dirty="0">
              <a:solidFill>
                <a:srgbClr val="FF0000"/>
              </a:solidFill>
            </a:endParaRPr>
          </a:p>
        </p:txBody>
      </p:sp>
    </p:spTree>
    <p:extLst>
      <p:ext uri="{BB962C8B-B14F-4D97-AF65-F5344CB8AC3E}">
        <p14:creationId xmlns:p14="http://schemas.microsoft.com/office/powerpoint/2010/main" val="314150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3" grpId="0"/>
      <p:bldP spid="24" grpId="0"/>
      <p:bldP spid="25" grpId="0"/>
      <p:bldP spid="27" grpId="0"/>
      <p:bldP spid="2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Riak</a:t>
            </a:r>
            <a:endParaRPr lang="en-GB" dirty="0"/>
          </a:p>
        </p:txBody>
      </p:sp>
      <p:sp>
        <p:nvSpPr>
          <p:cNvPr id="3" name="Content Placeholder 2"/>
          <p:cNvSpPr>
            <a:spLocks noGrp="1"/>
          </p:cNvSpPr>
          <p:nvPr>
            <p:ph idx="1"/>
          </p:nvPr>
        </p:nvSpPr>
        <p:spPr/>
        <p:txBody>
          <a:bodyPr/>
          <a:lstStyle/>
          <a:p>
            <a:r>
              <a:rPr lang="en-GB" dirty="0" smtClean="0"/>
              <a:t>Distributed Key-Value Store</a:t>
            </a:r>
          </a:p>
          <a:p>
            <a:endParaRPr lang="en-GB" dirty="0"/>
          </a:p>
          <a:p>
            <a:r>
              <a:rPr lang="en-GB" dirty="0"/>
              <a:t>Value = </a:t>
            </a:r>
            <a:r>
              <a:rPr lang="en-GB" b="1" dirty="0"/>
              <a:t>Any</a:t>
            </a:r>
            <a:r>
              <a:rPr lang="en-GB" dirty="0"/>
              <a:t> Binary Data</a:t>
            </a:r>
          </a:p>
          <a:p>
            <a:pPr marL="0" indent="0">
              <a:buNone/>
            </a:pPr>
            <a:endParaRPr lang="en-GB" dirty="0" smtClean="0"/>
          </a:p>
          <a:p>
            <a:r>
              <a:rPr lang="en-GB" dirty="0" smtClean="0"/>
              <a:t>Open-Source</a:t>
            </a:r>
          </a:p>
          <a:p>
            <a:pPr lvl="1"/>
            <a:r>
              <a:rPr lang="en-GB" dirty="0" smtClean="0"/>
              <a:t>Developed/ Supported by Basho</a:t>
            </a:r>
            <a:endParaRPr lang="en-GB" dirty="0"/>
          </a:p>
          <a:p>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6216" y="476672"/>
            <a:ext cx="2016224" cy="6360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3914651"/>
            <a:ext cx="1368152" cy="1386557"/>
          </a:xfrm>
          <a:prstGeom prst="rect">
            <a:avLst/>
          </a:prstGeom>
        </p:spPr>
      </p:pic>
    </p:spTree>
    <p:extLst>
      <p:ext uri="{BB962C8B-B14F-4D97-AF65-F5344CB8AC3E}">
        <p14:creationId xmlns:p14="http://schemas.microsoft.com/office/powerpoint/2010/main" val="24222889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t>
            </a:r>
            <a:r>
              <a:rPr lang="en-GB" dirty="0" err="1" smtClean="0"/>
              <a:t>Riak</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36954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AP Store for Structured (Column-Family) Data</a:t>
            </a:r>
          </a:p>
          <a:p>
            <a:endParaRPr lang="en-GB" dirty="0" smtClean="0"/>
          </a:p>
          <a:p>
            <a:r>
              <a:rPr lang="en-GB" dirty="0" smtClean="0"/>
              <a:t>Supported by </a:t>
            </a:r>
            <a:r>
              <a:rPr lang="en-GB" dirty="0" err="1" smtClean="0"/>
              <a:t>DataStax</a:t>
            </a:r>
            <a:endParaRPr lang="en-GB" dirty="0" smtClean="0"/>
          </a:p>
          <a:p>
            <a:pPr lvl="1"/>
            <a:r>
              <a:rPr lang="en-GB" dirty="0"/>
              <a:t>Free Training	 </a:t>
            </a:r>
            <a:r>
              <a:rPr lang="en-GB" dirty="0">
                <a:hlinkClick r:id="rId3"/>
              </a:rPr>
              <a:t>https://academy.datastax.com</a:t>
            </a:r>
            <a:r>
              <a:rPr lang="en-GB" dirty="0" smtClean="0">
                <a:hlinkClick r:id="rId3"/>
              </a:rPr>
              <a:t>/</a:t>
            </a:r>
            <a:endParaRPr lang="en-GB" dirty="0" smtClean="0"/>
          </a:p>
          <a:p>
            <a:pPr marL="0" indent="0">
              <a:buNone/>
            </a:pPr>
            <a:endParaRPr lang="en-GB" dirty="0"/>
          </a:p>
          <a:p>
            <a:r>
              <a:rPr lang="en-GB" dirty="0" smtClean="0"/>
              <a:t>“Thrift” RPC replaced by Cassandra Query Language</a:t>
            </a:r>
          </a:p>
          <a:p>
            <a:pPr marL="0" indent="0" algn="r">
              <a:buNone/>
            </a:pPr>
            <a:r>
              <a:rPr lang="en-GB" sz="3000" dirty="0" smtClean="0"/>
              <a:t>Thrift -&gt; CQL1 -&gt; CQL2 -&gt; CQL3		</a:t>
            </a:r>
          </a:p>
          <a:p>
            <a:pPr lvl="1"/>
            <a:endParaRPr lang="en-GB" dirty="0"/>
          </a:p>
          <a:p>
            <a:r>
              <a:rPr lang="en-GB" dirty="0" smtClean="0"/>
              <a:t>Model (superficially) similar to relational</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4248" y="496546"/>
            <a:ext cx="1152128" cy="772214"/>
          </a:xfrm>
          <a:prstGeom prst="rect">
            <a:avLst/>
          </a:prstGeom>
        </p:spPr>
      </p:pic>
    </p:spTree>
    <p:extLst>
      <p:ext uri="{BB962C8B-B14F-4D97-AF65-F5344CB8AC3E}">
        <p14:creationId xmlns:p14="http://schemas.microsoft.com/office/powerpoint/2010/main" val="2213134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 Years Ago</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3688" y="1484784"/>
            <a:ext cx="1753477" cy="1440160"/>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1368" y="1217211"/>
            <a:ext cx="2448272" cy="244827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5656" y="3468216"/>
            <a:ext cx="2121024" cy="212102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2081" y="3284984"/>
            <a:ext cx="1800200" cy="2003039"/>
          </a:xfrm>
          <a:prstGeom prst="rect">
            <a:avLst/>
          </a:prstGeom>
        </p:spPr>
      </p:pic>
    </p:spTree>
    <p:extLst>
      <p:ext uri="{BB962C8B-B14F-4D97-AF65-F5344CB8AC3E}">
        <p14:creationId xmlns:p14="http://schemas.microsoft.com/office/powerpoint/2010/main" val="27895326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(Cassandra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630837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Data Modelling</a:t>
            </a:r>
            <a:endParaRPr lang="en-GB" dirty="0"/>
          </a:p>
        </p:txBody>
      </p:sp>
      <p:sp>
        <p:nvSpPr>
          <p:cNvPr id="3" name="Content Placeholder 2"/>
          <p:cNvSpPr>
            <a:spLocks noGrp="1"/>
          </p:cNvSpPr>
          <p:nvPr>
            <p:ph idx="1"/>
          </p:nvPr>
        </p:nvSpPr>
        <p:spPr/>
        <p:txBody>
          <a:bodyPr>
            <a:normAutofit/>
          </a:bodyPr>
          <a:lstStyle/>
          <a:p>
            <a:pPr marL="0" indent="0" algn="ctr">
              <a:buNone/>
            </a:pPr>
            <a:r>
              <a:rPr lang="en-GB" sz="2000" i="1" dirty="0">
                <a:hlinkClick r:id="rId2"/>
              </a:rPr>
              <a:t>www.youtube.com/user/PlanetCassandra/search?query=model</a:t>
            </a:r>
            <a:endParaRPr lang="en-GB" sz="2000" i="1" dirty="0"/>
          </a:p>
          <a:p>
            <a:endParaRPr lang="en-GB" dirty="0" smtClean="0"/>
          </a:p>
          <a:p>
            <a:r>
              <a:rPr lang="en-GB" dirty="0" smtClean="0"/>
              <a:t>No Joins</a:t>
            </a:r>
          </a:p>
          <a:p>
            <a:endParaRPr lang="en-GB" dirty="0"/>
          </a:p>
          <a:p>
            <a:r>
              <a:rPr lang="en-GB" dirty="0" smtClean="0"/>
              <a:t>Write Multiple Copies/ Views of Data</a:t>
            </a:r>
          </a:p>
          <a:p>
            <a:endParaRPr lang="en-GB" dirty="0"/>
          </a:p>
          <a:p>
            <a:r>
              <a:rPr lang="en-GB" dirty="0" smtClean="0"/>
              <a:t>Row Storage Model(s)</a:t>
            </a:r>
          </a:p>
        </p:txBody>
      </p:sp>
    </p:spTree>
    <p:extLst>
      <p:ext uri="{BB962C8B-B14F-4D97-AF65-F5344CB8AC3E}">
        <p14:creationId xmlns:p14="http://schemas.microsoft.com/office/powerpoint/2010/main" val="13645591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Row Storage</a:t>
            </a:r>
            <a:endParaRPr lang="en-GB" dirty="0"/>
          </a:p>
        </p:txBody>
      </p:sp>
      <p:sp>
        <p:nvSpPr>
          <p:cNvPr id="3" name="Content Placeholder 2"/>
          <p:cNvSpPr>
            <a:spLocks noGrp="1"/>
          </p:cNvSpPr>
          <p:nvPr>
            <p:ph idx="1"/>
          </p:nvPr>
        </p:nvSpPr>
        <p:spPr/>
        <p:txBody>
          <a:bodyPr/>
          <a:lstStyle/>
          <a:p>
            <a:endParaRPr lang="en-GB" dirty="0" smtClean="0"/>
          </a:p>
        </p:txBody>
      </p:sp>
    </p:spTree>
    <p:extLst>
      <p:ext uri="{BB962C8B-B14F-4D97-AF65-F5344CB8AC3E}">
        <p14:creationId xmlns:p14="http://schemas.microsoft.com/office/powerpoint/2010/main" val="27088235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Row Storage</a:t>
            </a:r>
            <a:endParaRPr lang="en-GB" dirty="0"/>
          </a:p>
        </p:txBody>
      </p:sp>
      <p:sp>
        <p:nvSpPr>
          <p:cNvPr id="3" name="Content Placeholder 2"/>
          <p:cNvSpPr>
            <a:spLocks noGrp="1"/>
          </p:cNvSpPr>
          <p:nvPr>
            <p:ph idx="1"/>
          </p:nvPr>
        </p:nvSpPr>
        <p:spPr/>
        <p:txBody>
          <a:bodyPr/>
          <a:lstStyle/>
          <a:p>
            <a:r>
              <a:rPr lang="en-GB" dirty="0" smtClean="0"/>
              <a:t>Standard</a:t>
            </a:r>
          </a:p>
          <a:p>
            <a:endParaRPr lang="en-GB" dirty="0"/>
          </a:p>
          <a:p>
            <a:endParaRPr lang="en-GB" dirty="0" smtClean="0"/>
          </a:p>
          <a:p>
            <a:r>
              <a:rPr lang="en-GB" dirty="0" smtClean="0"/>
              <a:t>“Wide Rows”</a:t>
            </a:r>
          </a:p>
        </p:txBody>
      </p:sp>
    </p:spTree>
    <p:extLst>
      <p:ext uri="{BB962C8B-B14F-4D97-AF65-F5344CB8AC3E}">
        <p14:creationId xmlns:p14="http://schemas.microsoft.com/office/powerpoint/2010/main" val="26804858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Hosting</a:t>
            </a:r>
            <a:endParaRPr lang="en-GB" dirty="0"/>
          </a:p>
        </p:txBody>
      </p:sp>
      <p:sp>
        <p:nvSpPr>
          <p:cNvPr id="3" name="Content Placeholder 2"/>
          <p:cNvSpPr>
            <a:spLocks noGrp="1"/>
          </p:cNvSpPr>
          <p:nvPr>
            <p:ph idx="1"/>
          </p:nvPr>
        </p:nvSpPr>
        <p:spPr/>
        <p:txBody>
          <a:bodyPr>
            <a:normAutofit/>
          </a:bodyPr>
          <a:lstStyle/>
          <a:p>
            <a:r>
              <a:rPr lang="en-GB" dirty="0" smtClean="0"/>
              <a:t>Amazon Web Services</a:t>
            </a:r>
          </a:p>
          <a:p>
            <a:pPr lvl="1"/>
            <a:r>
              <a:rPr lang="en-GB" sz="2400" dirty="0" smtClean="0"/>
              <a:t>Relational Database Service </a:t>
            </a:r>
            <a:r>
              <a:rPr lang="en-GB" sz="1600" i="1" dirty="0" smtClean="0"/>
              <a:t>(</a:t>
            </a:r>
            <a:r>
              <a:rPr lang="en-GB" sz="1600" i="1" dirty="0"/>
              <a:t>Oracle/ </a:t>
            </a:r>
            <a:r>
              <a:rPr lang="en-GB" sz="1600" i="1" dirty="0" smtClean="0"/>
              <a:t>MS SQL / </a:t>
            </a:r>
            <a:r>
              <a:rPr lang="en-GB" sz="1600" i="1" dirty="0"/>
              <a:t>MySQL/ </a:t>
            </a:r>
            <a:r>
              <a:rPr lang="en-GB" sz="1600" i="1" dirty="0" err="1"/>
              <a:t>Postgres</a:t>
            </a:r>
            <a:r>
              <a:rPr lang="en-GB" sz="1600" i="1" dirty="0"/>
              <a:t>/ Aurora, Read Scaling)</a:t>
            </a:r>
            <a:endParaRPr lang="en-GB" sz="1600" i="1" dirty="0" smtClean="0"/>
          </a:p>
          <a:p>
            <a:pPr lvl="1"/>
            <a:r>
              <a:rPr lang="en-GB" sz="2400" dirty="0" smtClean="0"/>
              <a:t>NoSQL</a:t>
            </a:r>
          </a:p>
          <a:p>
            <a:pPr lvl="2"/>
            <a:r>
              <a:rPr lang="en-GB" sz="1600" dirty="0" err="1" smtClean="0"/>
              <a:t>DynamoDB</a:t>
            </a:r>
            <a:r>
              <a:rPr lang="en-GB" sz="1600" dirty="0" smtClean="0"/>
              <a:t> (Document/ Key-Value)</a:t>
            </a:r>
          </a:p>
          <a:p>
            <a:pPr lvl="2"/>
            <a:r>
              <a:rPr lang="en-GB" sz="1600" dirty="0" smtClean="0"/>
              <a:t>EC2 Hosting – MongoDB, </a:t>
            </a:r>
            <a:r>
              <a:rPr lang="en-GB" sz="1600" dirty="0" err="1" smtClean="0"/>
              <a:t>Couchbase</a:t>
            </a:r>
            <a:r>
              <a:rPr lang="en-GB" sz="1600" dirty="0" smtClean="0"/>
              <a:t>, other …</a:t>
            </a:r>
          </a:p>
          <a:p>
            <a:pPr marL="914400" lvl="2" indent="0">
              <a:buNone/>
            </a:pPr>
            <a:endParaRPr lang="en-GB" sz="1600" dirty="0" smtClean="0"/>
          </a:p>
          <a:p>
            <a:pPr marL="914400" lvl="2" indent="0">
              <a:buNone/>
            </a:pPr>
            <a:endParaRPr lang="en-GB" sz="1600" dirty="0" smtClean="0"/>
          </a:p>
          <a:p>
            <a:r>
              <a:rPr lang="en-GB" dirty="0" smtClean="0"/>
              <a:t>Google Cloud Platform</a:t>
            </a:r>
          </a:p>
          <a:p>
            <a:pPr lvl="1"/>
            <a:r>
              <a:rPr lang="en-GB" sz="2000" dirty="0" smtClean="0"/>
              <a:t>“Cloud SQL” (MySQL)</a:t>
            </a:r>
          </a:p>
          <a:p>
            <a:pPr lvl="1"/>
            <a:r>
              <a:rPr lang="en-GB" sz="2000" dirty="0" smtClean="0"/>
              <a:t>Cloud </a:t>
            </a:r>
            <a:r>
              <a:rPr lang="en-GB" sz="2000" dirty="0" err="1" smtClean="0"/>
              <a:t>DataStore</a:t>
            </a:r>
            <a:r>
              <a:rPr lang="en-GB" sz="2000" dirty="0" smtClean="0"/>
              <a:t>. </a:t>
            </a:r>
            <a:r>
              <a:rPr lang="en-GB" sz="2000" dirty="0" err="1" smtClean="0"/>
              <a:t>BigQuery</a:t>
            </a:r>
            <a:r>
              <a:rPr lang="en-GB" sz="2000" dirty="0" smtClean="0"/>
              <a:t>, </a:t>
            </a:r>
            <a:r>
              <a:rPr lang="en-GB" sz="2000" dirty="0" err="1" smtClean="0"/>
              <a:t>DataFlow</a:t>
            </a:r>
            <a:r>
              <a:rPr lang="en-GB" sz="2000" dirty="0" smtClean="0"/>
              <a:t> etc.</a:t>
            </a:r>
          </a:p>
        </p:txBody>
      </p:sp>
    </p:spTree>
    <p:extLst>
      <p:ext uri="{BB962C8B-B14F-4D97-AF65-F5344CB8AC3E}">
        <p14:creationId xmlns:p14="http://schemas.microsoft.com/office/powerpoint/2010/main" val="27392959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Hosting</a:t>
            </a:r>
            <a:endParaRPr lang="en-GB" dirty="0"/>
          </a:p>
        </p:txBody>
      </p:sp>
      <p:sp>
        <p:nvSpPr>
          <p:cNvPr id="3" name="Content Placeholder 2"/>
          <p:cNvSpPr>
            <a:spLocks noGrp="1"/>
          </p:cNvSpPr>
          <p:nvPr>
            <p:ph idx="1"/>
          </p:nvPr>
        </p:nvSpPr>
        <p:spPr/>
        <p:txBody>
          <a:bodyPr>
            <a:normAutofit/>
          </a:bodyPr>
          <a:lstStyle/>
          <a:p>
            <a:r>
              <a:rPr lang="en-GB" dirty="0" smtClean="0"/>
              <a:t>Microsoft Azure</a:t>
            </a:r>
          </a:p>
          <a:p>
            <a:pPr lvl="1"/>
            <a:r>
              <a:rPr lang="en-GB" dirty="0" smtClean="0"/>
              <a:t>Relational</a:t>
            </a:r>
          </a:p>
          <a:p>
            <a:pPr lvl="1"/>
            <a:r>
              <a:rPr lang="en-GB" dirty="0" smtClean="0"/>
              <a:t>NoSQL</a:t>
            </a:r>
          </a:p>
          <a:p>
            <a:pPr lvl="2"/>
            <a:r>
              <a:rPr lang="en-GB" sz="2000" dirty="0" err="1" smtClean="0"/>
              <a:t>DataStax</a:t>
            </a:r>
            <a:r>
              <a:rPr lang="en-GB" sz="2000" dirty="0" smtClean="0"/>
              <a:t> Cassandra</a:t>
            </a:r>
          </a:p>
          <a:p>
            <a:pPr lvl="2"/>
            <a:r>
              <a:rPr lang="en-GB" sz="2000" dirty="0" err="1" smtClean="0"/>
              <a:t>Redis</a:t>
            </a:r>
            <a:r>
              <a:rPr lang="en-GB" sz="2000" dirty="0" smtClean="0"/>
              <a:t> Cache</a:t>
            </a:r>
          </a:p>
          <a:p>
            <a:pPr lvl="2"/>
            <a:r>
              <a:rPr lang="en-GB" sz="2000" dirty="0" err="1" smtClean="0"/>
              <a:t>MongoLab</a:t>
            </a:r>
            <a:endParaRPr lang="en-GB" sz="2000" dirty="0" smtClean="0"/>
          </a:p>
          <a:p>
            <a:pPr lvl="2"/>
            <a:r>
              <a:rPr lang="en-GB" sz="2000" dirty="0" err="1" smtClean="0"/>
              <a:t>DocumentDB</a:t>
            </a:r>
            <a:endParaRPr lang="en-GB" sz="2000" dirty="0"/>
          </a:p>
          <a:p>
            <a:pPr lvl="1"/>
            <a:r>
              <a:rPr lang="en-GB" dirty="0" smtClean="0"/>
              <a:t>Analytics</a:t>
            </a:r>
          </a:p>
          <a:p>
            <a:pPr lvl="2"/>
            <a:r>
              <a:rPr lang="en-GB" sz="2000" dirty="0" smtClean="0"/>
              <a:t>Hadoop – </a:t>
            </a:r>
            <a:r>
              <a:rPr lang="en-GB" sz="2000" dirty="0" err="1" smtClean="0"/>
              <a:t>HDInsight</a:t>
            </a:r>
            <a:r>
              <a:rPr lang="en-GB" sz="2000" dirty="0" smtClean="0"/>
              <a:t>, Cloudera</a:t>
            </a:r>
          </a:p>
          <a:p>
            <a:pPr lvl="2"/>
            <a:r>
              <a:rPr lang="en-GB" sz="2000" dirty="0" smtClean="0"/>
              <a:t>Machine Learning Services</a:t>
            </a:r>
            <a:endParaRPr lang="en-GB" sz="2000" dirty="0"/>
          </a:p>
        </p:txBody>
      </p:sp>
    </p:spTree>
    <p:extLst>
      <p:ext uri="{BB962C8B-B14F-4D97-AF65-F5344CB8AC3E}">
        <p14:creationId xmlns:p14="http://schemas.microsoft.com/office/powerpoint/2010/main" val="4098544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DocumentDB</a:t>
            </a:r>
            <a:r>
              <a:rPr lang="en-GB" dirty="0" smtClean="0"/>
              <a:t> (MS Azure)</a:t>
            </a:r>
            <a:endParaRPr lang="en-GB" dirty="0"/>
          </a:p>
        </p:txBody>
      </p:sp>
      <p:sp>
        <p:nvSpPr>
          <p:cNvPr id="3" name="Content Placeholder 2"/>
          <p:cNvSpPr>
            <a:spLocks noGrp="1"/>
          </p:cNvSpPr>
          <p:nvPr>
            <p:ph idx="1"/>
          </p:nvPr>
        </p:nvSpPr>
        <p:spPr/>
        <p:txBody>
          <a:bodyPr>
            <a:normAutofit lnSpcReduction="10000"/>
          </a:bodyPr>
          <a:lstStyle/>
          <a:p>
            <a:r>
              <a:rPr lang="en-GB" dirty="0" smtClean="0"/>
              <a:t>Proprietary Microsoft NoSQL offering</a:t>
            </a:r>
          </a:p>
          <a:p>
            <a:endParaRPr lang="en-GB" dirty="0" smtClean="0"/>
          </a:p>
          <a:p>
            <a:r>
              <a:rPr lang="en-GB" dirty="0" smtClean="0"/>
              <a:t>JSON document </a:t>
            </a:r>
            <a:r>
              <a:rPr lang="en-GB" dirty="0" smtClean="0"/>
              <a:t>format</a:t>
            </a:r>
            <a:endParaRPr lang="en-GB" dirty="0"/>
          </a:p>
          <a:p>
            <a:r>
              <a:rPr lang="en-GB" dirty="0" err="1" smtClean="0"/>
              <a:t>Tunable</a:t>
            </a:r>
            <a:r>
              <a:rPr lang="en-GB" dirty="0" smtClean="0"/>
              <a:t> Consistency</a:t>
            </a:r>
          </a:p>
          <a:p>
            <a:endParaRPr lang="en-GB" dirty="0"/>
          </a:p>
          <a:p>
            <a:r>
              <a:rPr lang="en-GB" dirty="0" smtClean="0"/>
              <a:t>Caveats:</a:t>
            </a:r>
          </a:p>
          <a:p>
            <a:pPr lvl="1"/>
            <a:r>
              <a:rPr lang="en-GB" dirty="0" smtClean="0"/>
              <a:t>In preview</a:t>
            </a:r>
            <a:endParaRPr lang="en-GB" dirty="0"/>
          </a:p>
          <a:p>
            <a:pPr lvl="1"/>
            <a:r>
              <a:rPr lang="en-GB" dirty="0" smtClean="0"/>
              <a:t>Vendor </a:t>
            </a:r>
            <a:r>
              <a:rPr lang="en-GB" dirty="0" smtClean="0"/>
              <a:t>lock-in</a:t>
            </a:r>
            <a:endParaRPr lang="en-GB" dirty="0"/>
          </a:p>
        </p:txBody>
      </p:sp>
    </p:spTree>
    <p:extLst>
      <p:ext uri="{BB962C8B-B14F-4D97-AF65-F5344CB8AC3E}">
        <p14:creationId xmlns:p14="http://schemas.microsoft.com/office/powerpoint/2010/main" val="1350535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t>
            </a:r>
            <a:r>
              <a:rPr lang="en-GB" dirty="0" err="1" smtClean="0"/>
              <a:t>DocumentDB</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563780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MapReduce</a:t>
            </a:r>
            <a:endParaRPr lang="en-GB" dirty="0"/>
          </a:p>
        </p:txBody>
      </p:sp>
      <p:sp>
        <p:nvSpPr>
          <p:cNvPr id="3" name="Content Placeholder 2"/>
          <p:cNvSpPr>
            <a:spLocks noGrp="1"/>
          </p:cNvSpPr>
          <p:nvPr>
            <p:ph idx="1"/>
          </p:nvPr>
        </p:nvSpPr>
        <p:spPr/>
        <p:txBody>
          <a:bodyPr/>
          <a:lstStyle/>
          <a:p>
            <a:r>
              <a:rPr lang="en-GB" dirty="0" smtClean="0"/>
              <a:t>Method of aggregating data from multiple nodes</a:t>
            </a:r>
          </a:p>
          <a:p>
            <a:endParaRPr lang="en-GB" dirty="0"/>
          </a:p>
          <a:p>
            <a:r>
              <a:rPr lang="en-GB" dirty="0" smtClean="0"/>
              <a:t>“Send the work to the data”</a:t>
            </a:r>
          </a:p>
          <a:p>
            <a:endParaRPr lang="en-GB" dirty="0"/>
          </a:p>
          <a:p>
            <a:r>
              <a:rPr lang="en-GB" dirty="0" smtClean="0"/>
              <a:t>Implemented in </a:t>
            </a:r>
            <a:r>
              <a:rPr lang="en-GB" dirty="0" err="1" smtClean="0"/>
              <a:t>Riak</a:t>
            </a:r>
            <a:r>
              <a:rPr lang="en-GB" dirty="0" smtClean="0"/>
              <a:t>, </a:t>
            </a:r>
            <a:r>
              <a:rPr lang="en-GB" dirty="0" err="1" smtClean="0"/>
              <a:t>MongoDB</a:t>
            </a:r>
            <a:r>
              <a:rPr lang="en-GB" dirty="0" smtClean="0"/>
              <a:t>, Hadoop (etc.)</a:t>
            </a:r>
            <a:endParaRPr lang="en-GB" dirty="0"/>
          </a:p>
        </p:txBody>
      </p:sp>
    </p:spTree>
    <p:extLst>
      <p:ext uri="{BB962C8B-B14F-4D97-AF65-F5344CB8AC3E}">
        <p14:creationId xmlns:p14="http://schemas.microsoft.com/office/powerpoint/2010/main" val="13030292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MapReduce</a:t>
            </a:r>
            <a:endParaRPr lang="en-GB" dirty="0"/>
          </a:p>
        </p:txBody>
      </p:sp>
      <p:sp>
        <p:nvSpPr>
          <p:cNvPr id="3" name="Content Placeholder 2"/>
          <p:cNvSpPr>
            <a:spLocks noGrp="1"/>
          </p:cNvSpPr>
          <p:nvPr>
            <p:ph idx="1"/>
          </p:nvPr>
        </p:nvSpPr>
        <p:spPr/>
        <p:txBody>
          <a:bodyPr/>
          <a:lstStyle/>
          <a:p>
            <a:r>
              <a:rPr lang="en-GB" dirty="0" smtClean="0"/>
              <a:t>(PUT DIAGRAM HERE)</a:t>
            </a:r>
            <a:endParaRPr lang="en-GB" dirty="0"/>
          </a:p>
        </p:txBody>
      </p:sp>
    </p:spTree>
    <p:extLst>
      <p:ext uri="{BB962C8B-B14F-4D97-AF65-F5344CB8AC3E}">
        <p14:creationId xmlns:p14="http://schemas.microsoft.com/office/powerpoint/2010/main" val="692788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 Years Ago</a:t>
            </a:r>
            <a:endParaRPr lang="en-GB" dirty="0"/>
          </a:p>
        </p:txBody>
      </p:sp>
      <p:sp>
        <p:nvSpPr>
          <p:cNvPr id="7" name="Content Placeholder 6"/>
          <p:cNvSpPr>
            <a:spLocks noGrp="1"/>
          </p:cNvSpPr>
          <p:nvPr>
            <p:ph idx="1"/>
          </p:nvPr>
        </p:nvSpPr>
        <p:spPr/>
        <p:txBody>
          <a:bodyPr>
            <a:normAutofit lnSpcReduction="10000"/>
          </a:bodyPr>
          <a:lstStyle/>
          <a:p>
            <a:pPr marL="0" indent="0">
              <a:buNone/>
            </a:pPr>
            <a:r>
              <a:rPr lang="en-GB" dirty="0" smtClean="0"/>
              <a:t>“OLTP”</a:t>
            </a:r>
          </a:p>
          <a:p>
            <a:r>
              <a:rPr lang="en-GB" sz="2800" dirty="0"/>
              <a:t>A</a:t>
            </a:r>
            <a:r>
              <a:rPr lang="en-GB" sz="2800" dirty="0" smtClean="0"/>
              <a:t>pplication access, lots of small queries, updates</a:t>
            </a:r>
          </a:p>
          <a:p>
            <a:r>
              <a:rPr lang="en-GB" sz="2800" dirty="0" smtClean="0"/>
              <a:t>Lightly Indexed, Normalised</a:t>
            </a:r>
          </a:p>
          <a:p>
            <a:endParaRPr lang="en-GB" sz="2800" dirty="0" smtClean="0"/>
          </a:p>
          <a:p>
            <a:pPr marL="0" indent="0">
              <a:buNone/>
            </a:pPr>
            <a:r>
              <a:rPr lang="en-GB" dirty="0" smtClean="0"/>
              <a:t>Data Warehouse/ “OLAP”</a:t>
            </a:r>
          </a:p>
          <a:p>
            <a:r>
              <a:rPr lang="en-GB" sz="2800" dirty="0" smtClean="0"/>
              <a:t>Large, ad-hoc </a:t>
            </a:r>
            <a:r>
              <a:rPr lang="en-GB" sz="2800" dirty="0"/>
              <a:t>a</a:t>
            </a:r>
            <a:r>
              <a:rPr lang="en-GB" sz="2800" dirty="0" smtClean="0"/>
              <a:t>nalytical </a:t>
            </a:r>
            <a:r>
              <a:rPr lang="en-GB" sz="2800" dirty="0"/>
              <a:t>q</a:t>
            </a:r>
            <a:r>
              <a:rPr lang="en-GB" sz="2800" dirty="0" smtClean="0"/>
              <a:t>ueries – read-mostly</a:t>
            </a:r>
          </a:p>
          <a:p>
            <a:r>
              <a:rPr lang="en-GB" sz="2800" dirty="0" smtClean="0"/>
              <a:t>Heavily Indexed, </a:t>
            </a:r>
            <a:r>
              <a:rPr lang="en-GB" sz="2800" dirty="0" err="1" smtClean="0"/>
              <a:t>Denormalised</a:t>
            </a:r>
            <a:endParaRPr lang="en-GB" sz="2800" dirty="0" smtClean="0"/>
          </a:p>
          <a:p>
            <a:pPr marL="0" indent="0">
              <a:buNone/>
            </a:pPr>
            <a:endParaRPr lang="en-GB" sz="2800" dirty="0" smtClean="0"/>
          </a:p>
          <a:p>
            <a:pPr marL="0" indent="0">
              <a:buNone/>
            </a:pPr>
            <a:r>
              <a:rPr lang="en-GB" sz="2800" b="1" i="1" dirty="0" smtClean="0">
                <a:solidFill>
                  <a:srgbClr val="FF0000"/>
                </a:solidFill>
              </a:rPr>
              <a:t>BUT – all done in SQL/ Relational</a:t>
            </a:r>
            <a:endParaRPr lang="en-GB" sz="2800" b="1" i="1" dirty="0">
              <a:solidFill>
                <a:srgbClr val="FF0000"/>
              </a:solidFill>
            </a:endParaRPr>
          </a:p>
          <a:p>
            <a:endParaRPr lang="en-GB" sz="2800" dirty="0" smtClean="0"/>
          </a:p>
          <a:p>
            <a:pPr marL="0" indent="0">
              <a:buNone/>
            </a:pPr>
            <a:endParaRPr lang="en-GB" dirty="0"/>
          </a:p>
        </p:txBody>
      </p:sp>
    </p:spTree>
    <p:extLst>
      <p:ext uri="{BB962C8B-B14F-4D97-AF65-F5344CB8AC3E}">
        <p14:creationId xmlns:p14="http://schemas.microsoft.com/office/powerpoint/2010/main" val="32687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a:t>
            </a:r>
            <a:endParaRPr lang="en-GB" dirty="0"/>
          </a:p>
        </p:txBody>
      </p:sp>
      <p:sp>
        <p:nvSpPr>
          <p:cNvPr id="3" name="Content Placeholder 2"/>
          <p:cNvSpPr>
            <a:spLocks noGrp="1"/>
          </p:cNvSpPr>
          <p:nvPr>
            <p:ph idx="1"/>
          </p:nvPr>
        </p:nvSpPr>
        <p:spPr/>
        <p:txBody>
          <a:bodyPr/>
          <a:lstStyle/>
          <a:p>
            <a:r>
              <a:rPr lang="en-GB" dirty="0" smtClean="0"/>
              <a:t>Not a database!</a:t>
            </a:r>
          </a:p>
          <a:p>
            <a:endParaRPr lang="en-GB" dirty="0"/>
          </a:p>
          <a:p>
            <a:r>
              <a:rPr lang="en-GB" dirty="0" smtClean="0"/>
              <a:t>Core tools</a:t>
            </a:r>
          </a:p>
          <a:p>
            <a:endParaRPr lang="en-GB" dirty="0"/>
          </a:p>
          <a:p>
            <a:r>
              <a:rPr lang="en-GB" dirty="0" smtClean="0"/>
              <a:t>Wider ecosystem</a:t>
            </a:r>
            <a:endParaRPr lang="en-GB" dirty="0"/>
          </a:p>
        </p:txBody>
      </p:sp>
    </p:spTree>
    <p:extLst>
      <p:ext uri="{BB962C8B-B14F-4D97-AF65-F5344CB8AC3E}">
        <p14:creationId xmlns:p14="http://schemas.microsoft.com/office/powerpoint/2010/main" val="22108243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 – Core Tools</a:t>
            </a:r>
            <a:endParaRPr lang="en-GB" dirty="0"/>
          </a:p>
        </p:txBody>
      </p:sp>
      <p:sp>
        <p:nvSpPr>
          <p:cNvPr id="4" name="Rectangle 3"/>
          <p:cNvSpPr/>
          <p:nvPr/>
        </p:nvSpPr>
        <p:spPr>
          <a:xfrm>
            <a:off x="899592" y="3933056"/>
            <a:ext cx="7488832"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1799692" y="3933056"/>
            <a:ext cx="5040560" cy="1477328"/>
          </a:xfrm>
          <a:prstGeom prst="rect">
            <a:avLst/>
          </a:prstGeom>
          <a:noFill/>
        </p:spPr>
        <p:txBody>
          <a:bodyPr wrap="square" rtlCol="0">
            <a:spAutoFit/>
          </a:bodyPr>
          <a:lstStyle/>
          <a:p>
            <a:pPr algn="ctr"/>
            <a:r>
              <a:rPr lang="en-GB" sz="4800" dirty="0" smtClean="0"/>
              <a:t>HDFS</a:t>
            </a:r>
          </a:p>
          <a:p>
            <a:pPr algn="ctr"/>
            <a:endParaRPr lang="en-GB" dirty="0"/>
          </a:p>
          <a:p>
            <a:pPr algn="ctr"/>
            <a:r>
              <a:rPr lang="en-GB" sz="2400" dirty="0" smtClean="0"/>
              <a:t>Hadoop Distributed File System</a:t>
            </a:r>
            <a:endParaRPr lang="en-GB" sz="2400" dirty="0"/>
          </a:p>
        </p:txBody>
      </p:sp>
      <p:grpSp>
        <p:nvGrpSpPr>
          <p:cNvPr id="17" name="Group 16"/>
          <p:cNvGrpSpPr/>
          <p:nvPr/>
        </p:nvGrpSpPr>
        <p:grpSpPr>
          <a:xfrm>
            <a:off x="997155" y="1984484"/>
            <a:ext cx="2062677" cy="1656184"/>
            <a:chOff x="709123" y="2204864"/>
            <a:chExt cx="2062677" cy="1656184"/>
          </a:xfrm>
        </p:grpSpPr>
        <p:sp>
          <p:nvSpPr>
            <p:cNvPr id="6" name="Rectangle 5"/>
            <p:cNvSpPr/>
            <p:nvPr/>
          </p:nvSpPr>
          <p:spPr>
            <a:xfrm>
              <a:off x="709123" y="2204864"/>
              <a:ext cx="2062677"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Local File System</a:t>
              </a:r>
              <a:endParaRPr lang="en-GB" dirty="0"/>
            </a:p>
          </p:txBody>
        </p:sp>
        <p:sp>
          <p:nvSpPr>
            <p:cNvPr id="7" name="Down Arrow 6"/>
            <p:cNvSpPr/>
            <p:nvPr/>
          </p:nvSpPr>
          <p:spPr>
            <a:xfrm>
              <a:off x="709123" y="3140968"/>
              <a:ext cx="907066"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own Arrow 7"/>
            <p:cNvSpPr/>
            <p:nvPr/>
          </p:nvSpPr>
          <p:spPr>
            <a:xfrm rot="10800000">
              <a:off x="1792726" y="3140968"/>
              <a:ext cx="907066" cy="71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889859" y="3356992"/>
              <a:ext cx="644589" cy="369332"/>
            </a:xfrm>
            <a:prstGeom prst="rect">
              <a:avLst/>
            </a:prstGeom>
            <a:noFill/>
          </p:spPr>
          <p:txBody>
            <a:bodyPr wrap="square" rtlCol="0">
              <a:spAutoFit/>
            </a:bodyPr>
            <a:lstStyle/>
            <a:p>
              <a:r>
                <a:rPr lang="en-GB" dirty="0" smtClean="0">
                  <a:solidFill>
                    <a:srgbClr val="FF0000"/>
                  </a:solidFill>
                </a:rPr>
                <a:t>PUT</a:t>
              </a:r>
              <a:endParaRPr lang="en-GB" dirty="0">
                <a:solidFill>
                  <a:srgbClr val="FF0000"/>
                </a:solidFill>
              </a:endParaRPr>
            </a:p>
          </p:txBody>
        </p:sp>
        <p:sp>
          <p:nvSpPr>
            <p:cNvPr id="10" name="TextBox 9"/>
            <p:cNvSpPr txBox="1"/>
            <p:nvPr/>
          </p:nvSpPr>
          <p:spPr>
            <a:xfrm>
              <a:off x="1953199" y="3356992"/>
              <a:ext cx="644589" cy="369332"/>
            </a:xfrm>
            <a:prstGeom prst="rect">
              <a:avLst/>
            </a:prstGeom>
            <a:noFill/>
          </p:spPr>
          <p:txBody>
            <a:bodyPr wrap="square" rtlCol="0">
              <a:spAutoFit/>
            </a:bodyPr>
            <a:lstStyle/>
            <a:p>
              <a:r>
                <a:rPr lang="en-GB" dirty="0" smtClean="0">
                  <a:solidFill>
                    <a:srgbClr val="FF0000"/>
                  </a:solidFill>
                </a:rPr>
                <a:t>GET</a:t>
              </a:r>
              <a:endParaRPr lang="en-GB" dirty="0">
                <a:solidFill>
                  <a:srgbClr val="FF0000"/>
                </a:solidFill>
              </a:endParaRPr>
            </a:p>
          </p:txBody>
        </p:sp>
      </p:grpSp>
      <p:grpSp>
        <p:nvGrpSpPr>
          <p:cNvPr id="18" name="Group 17"/>
          <p:cNvGrpSpPr/>
          <p:nvPr/>
        </p:nvGrpSpPr>
        <p:grpSpPr>
          <a:xfrm>
            <a:off x="3563888" y="2124144"/>
            <a:ext cx="1990670" cy="1516524"/>
            <a:chOff x="3203847" y="2344524"/>
            <a:chExt cx="1990670" cy="1516524"/>
          </a:xfrm>
        </p:grpSpPr>
        <p:sp>
          <p:nvSpPr>
            <p:cNvPr id="12" name="Down Arrow 11"/>
            <p:cNvSpPr/>
            <p:nvPr/>
          </p:nvSpPr>
          <p:spPr>
            <a:xfrm>
              <a:off x="3203848" y="3140968"/>
              <a:ext cx="907066"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rot="10800000">
              <a:off x="4287451" y="3140968"/>
              <a:ext cx="907066" cy="71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3203847" y="2344524"/>
              <a:ext cx="1990669" cy="584775"/>
            </a:xfrm>
            <a:prstGeom prst="rect">
              <a:avLst/>
            </a:prstGeom>
            <a:noFill/>
          </p:spPr>
          <p:txBody>
            <a:bodyPr wrap="square" rtlCol="0">
              <a:spAutoFit/>
            </a:bodyPr>
            <a:lstStyle/>
            <a:p>
              <a:pPr algn="ctr"/>
              <a:r>
                <a:rPr lang="en-GB" sz="3200" dirty="0" smtClean="0">
                  <a:solidFill>
                    <a:srgbClr val="FF0000"/>
                  </a:solidFill>
                </a:rPr>
                <a:t>(Java API)</a:t>
              </a:r>
              <a:endParaRPr lang="en-GB" sz="3200" dirty="0">
                <a:solidFill>
                  <a:srgbClr val="FF0000"/>
                </a:solidFill>
              </a:endParaRPr>
            </a:p>
          </p:txBody>
        </p:sp>
      </p:grpSp>
      <p:grpSp>
        <p:nvGrpSpPr>
          <p:cNvPr id="28" name="Group 27"/>
          <p:cNvGrpSpPr/>
          <p:nvPr/>
        </p:nvGrpSpPr>
        <p:grpSpPr>
          <a:xfrm>
            <a:off x="6300192" y="2607841"/>
            <a:ext cx="1872208" cy="1109191"/>
            <a:chOff x="6156176" y="2527535"/>
            <a:chExt cx="1872208" cy="1109191"/>
          </a:xfrm>
        </p:grpSpPr>
        <p:sp>
          <p:nvSpPr>
            <p:cNvPr id="19" name="Down Arrow 18"/>
            <p:cNvSpPr/>
            <p:nvPr/>
          </p:nvSpPr>
          <p:spPr>
            <a:xfrm rot="10800000">
              <a:off x="6156176" y="2527535"/>
              <a:ext cx="1872208" cy="11091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6444207" y="2852936"/>
              <a:ext cx="1296144" cy="646331"/>
            </a:xfrm>
            <a:prstGeom prst="rect">
              <a:avLst/>
            </a:prstGeom>
            <a:noFill/>
          </p:spPr>
          <p:txBody>
            <a:bodyPr wrap="square" rtlCol="0">
              <a:spAutoFit/>
            </a:bodyPr>
            <a:lstStyle/>
            <a:p>
              <a:pPr algn="ctr"/>
              <a:r>
                <a:rPr lang="en-GB" dirty="0" smtClean="0">
                  <a:solidFill>
                    <a:srgbClr val="FF0000"/>
                  </a:solidFill>
                </a:rPr>
                <a:t>Map</a:t>
              </a:r>
            </a:p>
            <a:p>
              <a:pPr algn="ctr"/>
              <a:r>
                <a:rPr lang="en-GB" dirty="0" smtClean="0">
                  <a:solidFill>
                    <a:srgbClr val="FF0000"/>
                  </a:solidFill>
                </a:rPr>
                <a:t>Reduce</a:t>
              </a:r>
              <a:endParaRPr lang="en-GB" dirty="0">
                <a:solidFill>
                  <a:srgbClr val="FF0000"/>
                </a:solidFill>
              </a:endParaRPr>
            </a:p>
          </p:txBody>
        </p:sp>
      </p:grpSp>
      <p:grpSp>
        <p:nvGrpSpPr>
          <p:cNvPr id="26" name="Group 25"/>
          <p:cNvGrpSpPr/>
          <p:nvPr/>
        </p:nvGrpSpPr>
        <p:grpSpPr>
          <a:xfrm>
            <a:off x="5901948" y="1997138"/>
            <a:ext cx="1118324" cy="499700"/>
            <a:chOff x="5721928" y="1844825"/>
            <a:chExt cx="1118324" cy="499700"/>
          </a:xfrm>
        </p:grpSpPr>
        <p:sp>
          <p:nvSpPr>
            <p:cNvPr id="21" name="Rectangle 20"/>
            <p:cNvSpPr/>
            <p:nvPr/>
          </p:nvSpPr>
          <p:spPr>
            <a:xfrm>
              <a:off x="5724128" y="1844825"/>
              <a:ext cx="1116124" cy="49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5721928" y="1917702"/>
              <a:ext cx="1098122" cy="369332"/>
            </a:xfrm>
            <a:prstGeom prst="rect">
              <a:avLst/>
            </a:prstGeom>
            <a:noFill/>
          </p:spPr>
          <p:txBody>
            <a:bodyPr wrap="square" rtlCol="0">
              <a:spAutoFit/>
            </a:bodyPr>
            <a:lstStyle/>
            <a:p>
              <a:pPr algn="ctr"/>
              <a:r>
                <a:rPr lang="en-GB" dirty="0" smtClean="0"/>
                <a:t>Hive</a:t>
              </a:r>
              <a:endParaRPr lang="en-GB" dirty="0"/>
            </a:p>
          </p:txBody>
        </p:sp>
      </p:grpSp>
      <p:grpSp>
        <p:nvGrpSpPr>
          <p:cNvPr id="27" name="Group 26"/>
          <p:cNvGrpSpPr/>
          <p:nvPr/>
        </p:nvGrpSpPr>
        <p:grpSpPr>
          <a:xfrm>
            <a:off x="7560332" y="1997138"/>
            <a:ext cx="1116124" cy="499700"/>
            <a:chOff x="7287236" y="1844826"/>
            <a:chExt cx="1116124" cy="499700"/>
          </a:xfrm>
        </p:grpSpPr>
        <p:sp>
          <p:nvSpPr>
            <p:cNvPr id="22" name="Rectangle 21"/>
            <p:cNvSpPr/>
            <p:nvPr/>
          </p:nvSpPr>
          <p:spPr>
            <a:xfrm>
              <a:off x="7287236" y="1844826"/>
              <a:ext cx="1116124" cy="49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7287236" y="1916832"/>
              <a:ext cx="1098122" cy="369332"/>
            </a:xfrm>
            <a:prstGeom prst="rect">
              <a:avLst/>
            </a:prstGeom>
            <a:noFill/>
          </p:spPr>
          <p:txBody>
            <a:bodyPr wrap="square" rtlCol="0">
              <a:spAutoFit/>
            </a:bodyPr>
            <a:lstStyle/>
            <a:p>
              <a:pPr algn="ctr"/>
              <a:r>
                <a:rPr lang="en-GB" dirty="0" smtClean="0"/>
                <a:t>Pig</a:t>
              </a:r>
              <a:endParaRPr lang="en-GB" dirty="0"/>
            </a:p>
          </p:txBody>
        </p:sp>
      </p:grpSp>
      <p:sp>
        <p:nvSpPr>
          <p:cNvPr id="32" name="Content Placeholder 31"/>
          <p:cNvSpPr>
            <a:spLocks noGrp="1"/>
          </p:cNvSpPr>
          <p:nvPr>
            <p:ph idx="1"/>
          </p:nvPr>
        </p:nvSpPr>
        <p:spPr/>
        <p:txBody>
          <a:bodyPr/>
          <a:lstStyle/>
          <a:p>
            <a:endParaRPr lang="en-GB"/>
          </a:p>
        </p:txBody>
      </p:sp>
    </p:spTree>
    <p:extLst>
      <p:ext uri="{BB962C8B-B14F-4D97-AF65-F5344CB8AC3E}">
        <p14:creationId xmlns:p14="http://schemas.microsoft.com/office/powerpoint/2010/main" val="171015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(Hadoop </a:t>
            </a:r>
            <a:r>
              <a:rPr lang="en-GB" dirty="0" err="1" smtClean="0"/>
              <a:t>MapReduce</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4910015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Apache/ Hadoop Ecosystem</a:t>
            </a:r>
            <a:endParaRPr lang="en-GB" dirty="0"/>
          </a:p>
        </p:txBody>
      </p:sp>
      <p:sp>
        <p:nvSpPr>
          <p:cNvPr id="3" name="Content Placeholder 2"/>
          <p:cNvSpPr>
            <a:spLocks noGrp="1"/>
          </p:cNvSpPr>
          <p:nvPr>
            <p:ph idx="1"/>
          </p:nvPr>
        </p:nvSpPr>
        <p:spPr/>
        <p:txBody>
          <a:bodyPr>
            <a:normAutofit/>
          </a:bodyPr>
          <a:lstStyle/>
          <a:p>
            <a:r>
              <a:rPr lang="en-GB" dirty="0" smtClean="0"/>
              <a:t>A toolset/ platform – not a database – “Linux for Distributed Systems”</a:t>
            </a:r>
          </a:p>
          <a:p>
            <a:r>
              <a:rPr lang="en-GB" dirty="0" smtClean="0"/>
              <a:t>Related </a:t>
            </a:r>
            <a:r>
              <a:rPr lang="en-GB" dirty="0"/>
              <a:t>tools - including but not limited to:</a:t>
            </a:r>
          </a:p>
          <a:p>
            <a:pPr marL="457200" lvl="1" indent="0">
              <a:buNone/>
            </a:pPr>
            <a:r>
              <a:rPr lang="en-GB" dirty="0"/>
              <a:t>Hive, Pig, Impala, Spark, </a:t>
            </a:r>
            <a:r>
              <a:rPr lang="en-GB" dirty="0" err="1"/>
              <a:t>HBase</a:t>
            </a:r>
            <a:r>
              <a:rPr lang="en-GB" dirty="0"/>
              <a:t>, Cassandra, </a:t>
            </a:r>
            <a:r>
              <a:rPr lang="en-GB" dirty="0" err="1" smtClean="0"/>
              <a:t>ZooKeeper</a:t>
            </a:r>
            <a:r>
              <a:rPr lang="en-GB" dirty="0" smtClean="0"/>
              <a:t>, </a:t>
            </a:r>
            <a:r>
              <a:rPr lang="en-GB" dirty="0" err="1" smtClean="0"/>
              <a:t>Giraph</a:t>
            </a:r>
            <a:r>
              <a:rPr lang="en-GB" dirty="0" smtClean="0"/>
              <a:t>, Flume, </a:t>
            </a:r>
            <a:r>
              <a:rPr lang="en-GB" dirty="0" err="1" smtClean="0"/>
              <a:t>Sqoop</a:t>
            </a:r>
            <a:r>
              <a:rPr lang="en-GB" dirty="0" smtClean="0"/>
              <a:t>, Mahout</a:t>
            </a:r>
            <a:endParaRPr lang="en-GB" dirty="0" smtClean="0"/>
          </a:p>
          <a:p>
            <a:r>
              <a:rPr lang="en-GB" dirty="0" err="1" smtClean="0"/>
              <a:t>HortonWorks</a:t>
            </a:r>
            <a:r>
              <a:rPr lang="en-GB" dirty="0" smtClean="0"/>
              <a:t>, Cloudera</a:t>
            </a:r>
          </a:p>
          <a:p>
            <a:r>
              <a:rPr lang="en-GB" dirty="0"/>
              <a:t>Microsoft </a:t>
            </a:r>
            <a:r>
              <a:rPr lang="en-GB" dirty="0" err="1"/>
              <a:t>HDInsight</a:t>
            </a:r>
            <a:r>
              <a:rPr lang="en-GB" dirty="0"/>
              <a:t>, SAS Visual Analytics</a:t>
            </a:r>
            <a:endParaRPr lang="en-GB" dirty="0" smtClean="0"/>
          </a:p>
          <a:p>
            <a:endParaRPr lang="en-GB" dirty="0"/>
          </a:p>
        </p:txBody>
      </p:sp>
    </p:spTree>
    <p:extLst>
      <p:ext uri="{BB962C8B-B14F-4D97-AF65-F5344CB8AC3E}">
        <p14:creationId xmlns:p14="http://schemas.microsoft.com/office/powerpoint/2010/main" val="36677042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Databases – Neo4j</a:t>
            </a:r>
            <a:endParaRPr lang="en-GB" dirty="0"/>
          </a:p>
        </p:txBody>
      </p:sp>
      <p:sp>
        <p:nvSpPr>
          <p:cNvPr id="3" name="Content Placeholder 2"/>
          <p:cNvSpPr>
            <a:spLocks noGrp="1"/>
          </p:cNvSpPr>
          <p:nvPr>
            <p:ph idx="1"/>
          </p:nvPr>
        </p:nvSpPr>
        <p:spPr/>
        <p:txBody>
          <a:bodyPr/>
          <a:lstStyle/>
          <a:p>
            <a:r>
              <a:rPr lang="en-GB" dirty="0" smtClean="0"/>
              <a:t>Based on Graph Theory (Euler et al.)</a:t>
            </a:r>
          </a:p>
          <a:p>
            <a:pPr marL="0" indent="0">
              <a:buNone/>
            </a:pPr>
            <a:endParaRPr lang="en-GB" dirty="0"/>
          </a:p>
          <a:p>
            <a:r>
              <a:rPr lang="en-GB" dirty="0" smtClean="0"/>
              <a:t>“NoSQL” in that not relational – but not “standard” NoSQL</a:t>
            </a:r>
          </a:p>
          <a:p>
            <a:endParaRPr lang="en-GB" dirty="0"/>
          </a:p>
          <a:p>
            <a:r>
              <a:rPr lang="en-GB" dirty="0"/>
              <a:t>Neo4j is a popular  open-source implementation</a:t>
            </a:r>
          </a:p>
          <a:p>
            <a:endParaRPr lang="en-GB" dirty="0"/>
          </a:p>
        </p:txBody>
      </p:sp>
    </p:spTree>
    <p:extLst>
      <p:ext uri="{BB962C8B-B14F-4D97-AF65-F5344CB8AC3E}">
        <p14:creationId xmlns:p14="http://schemas.microsoft.com/office/powerpoint/2010/main" val="25923837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 Demo</a:t>
            </a:r>
            <a:endParaRPr lang="en-GB" dirty="0"/>
          </a:p>
        </p:txBody>
      </p:sp>
      <p:sp>
        <p:nvSpPr>
          <p:cNvPr id="3" name="Content Placeholder 2"/>
          <p:cNvSpPr>
            <a:spLocks noGrp="1"/>
          </p:cNvSpPr>
          <p:nvPr>
            <p:ph idx="1"/>
          </p:nvPr>
        </p:nvSpPr>
        <p:spPr/>
        <p:txBody>
          <a:bodyPr/>
          <a:lstStyle/>
          <a:p>
            <a:pPr marL="0" indent="0">
              <a:buNone/>
            </a:pPr>
            <a:endParaRPr lang="en-GB" sz="2400" dirty="0" smtClean="0"/>
          </a:p>
          <a:p>
            <a:pPr marL="457200" lvl="1" indent="0">
              <a:buNone/>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3" y="1628800"/>
            <a:ext cx="6624737" cy="4322922"/>
          </a:xfrm>
          <a:prstGeom prst="rect">
            <a:avLst/>
          </a:prstGeom>
        </p:spPr>
      </p:pic>
    </p:spTree>
    <p:extLst>
      <p:ext uri="{BB962C8B-B14F-4D97-AF65-F5344CB8AC3E}">
        <p14:creationId xmlns:p14="http://schemas.microsoft.com/office/powerpoint/2010/main" val="21469506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 Demo</a:t>
            </a:r>
            <a:endParaRPr lang="en-GB" dirty="0"/>
          </a:p>
        </p:txBody>
      </p:sp>
      <p:sp>
        <p:nvSpPr>
          <p:cNvPr id="3" name="Content Placeholder 2"/>
          <p:cNvSpPr>
            <a:spLocks noGrp="1"/>
          </p:cNvSpPr>
          <p:nvPr>
            <p:ph idx="1"/>
          </p:nvPr>
        </p:nvSpPr>
        <p:spPr/>
        <p:txBody>
          <a:bodyPr/>
          <a:lstStyle/>
          <a:p>
            <a:pPr marL="0" indent="0">
              <a:buNone/>
            </a:pPr>
            <a:endParaRPr lang="en-GB" sz="2400" dirty="0" smtClean="0"/>
          </a:p>
          <a:p>
            <a:pPr marL="457200" lvl="1" indent="0">
              <a:buNone/>
            </a:pP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219" y="1556792"/>
            <a:ext cx="6502071" cy="4357877"/>
          </a:xfrm>
          <a:prstGeom prst="rect">
            <a:avLst/>
          </a:prstGeom>
        </p:spPr>
      </p:pic>
    </p:spTree>
    <p:extLst>
      <p:ext uri="{BB962C8B-B14F-4D97-AF65-F5344CB8AC3E}">
        <p14:creationId xmlns:p14="http://schemas.microsoft.com/office/powerpoint/2010/main" val="43258166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 Demo</a:t>
            </a:r>
            <a:endParaRPr lang="en-GB" dirty="0"/>
          </a:p>
        </p:txBody>
      </p:sp>
      <p:sp>
        <p:nvSpPr>
          <p:cNvPr id="3" name="Content Placeholder 2"/>
          <p:cNvSpPr>
            <a:spLocks noGrp="1"/>
          </p:cNvSpPr>
          <p:nvPr>
            <p:ph idx="1"/>
          </p:nvPr>
        </p:nvSpPr>
        <p:spPr/>
        <p:txBody>
          <a:bodyPr>
            <a:normAutofit/>
          </a:bodyPr>
          <a:lstStyle/>
          <a:p>
            <a:r>
              <a:rPr lang="en-GB" dirty="0" smtClean="0"/>
              <a:t>Business Process  -&gt;  Sketch  -&gt;  Model</a:t>
            </a:r>
          </a:p>
          <a:p>
            <a:endParaRPr lang="en-GB" dirty="0"/>
          </a:p>
          <a:p>
            <a:r>
              <a:rPr lang="en-GB" dirty="0" smtClean="0"/>
              <a:t>Client access (Neo4jClient)</a:t>
            </a:r>
          </a:p>
          <a:p>
            <a:pPr marL="0" indent="0">
              <a:buNone/>
            </a:pPr>
            <a:endParaRPr lang="en-GB" sz="2400" dirty="0" smtClean="0"/>
          </a:p>
          <a:p>
            <a:r>
              <a:rPr lang="en-GB" dirty="0"/>
              <a:t>Lots more from me here</a:t>
            </a:r>
            <a:r>
              <a:rPr lang="en-GB" dirty="0" smtClean="0"/>
              <a:t>:</a:t>
            </a:r>
          </a:p>
          <a:p>
            <a:endParaRPr lang="en-GB" sz="2400" dirty="0" smtClean="0"/>
          </a:p>
          <a:p>
            <a:pPr marL="0" indent="0">
              <a:buNone/>
            </a:pPr>
            <a:r>
              <a:rPr lang="en-GB" sz="2400" dirty="0"/>
              <a:t>	</a:t>
            </a:r>
            <a:r>
              <a:rPr lang="en-GB" sz="2400" dirty="0" smtClean="0"/>
              <a:t>	</a:t>
            </a:r>
            <a:r>
              <a:rPr lang="en-GB" sz="2400" dirty="0" smtClean="0">
                <a:hlinkClick r:id="rId3"/>
              </a:rPr>
              <a:t>http://alexdgarland.com/category/neo4j</a:t>
            </a:r>
            <a:endParaRPr lang="en-GB" sz="2400" dirty="0" smtClean="0"/>
          </a:p>
          <a:p>
            <a:pPr marL="0" indent="0">
              <a:buNone/>
            </a:pPr>
            <a:endParaRPr lang="en-GB" sz="2400" dirty="0"/>
          </a:p>
          <a:p>
            <a:pPr marL="457200" lvl="1" indent="0">
              <a:buNone/>
            </a:pPr>
            <a:endParaRPr lang="en-GB" dirty="0"/>
          </a:p>
          <a:p>
            <a:pPr marL="0" indent="0">
              <a:buNone/>
            </a:pPr>
            <a:endParaRPr lang="en-GB" sz="2400" dirty="0" smtClean="0"/>
          </a:p>
          <a:p>
            <a:pPr marL="0" indent="0">
              <a:buNone/>
            </a:pPr>
            <a:endParaRPr lang="en-GB" sz="2400" dirty="0" smtClean="0"/>
          </a:p>
          <a:p>
            <a:pPr marL="457200" lvl="1" indent="0">
              <a:buNone/>
            </a:pPr>
            <a:endParaRPr lang="en-GB" dirty="0"/>
          </a:p>
        </p:txBody>
      </p:sp>
    </p:spTree>
    <p:extLst>
      <p:ext uri="{BB962C8B-B14F-4D97-AF65-F5344CB8AC3E}">
        <p14:creationId xmlns:p14="http://schemas.microsoft.com/office/powerpoint/2010/main" val="21339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Neo4j</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55054316"/>
              </p:ext>
            </p:extLst>
          </p:nvPr>
        </p:nvGraphicFramePr>
        <p:xfrm>
          <a:off x="467544" y="1412776"/>
          <a:ext cx="8229600" cy="4458889"/>
        </p:xfrm>
        <a:graphic>
          <a:graphicData uri="http://schemas.openxmlformats.org/drawingml/2006/table">
            <a:tbl>
              <a:tblPr firstRow="1" bandRow="1">
                <a:tableStyleId>{F5AB1C69-6EDB-4FF4-983F-18BD219EF322}</a:tableStyleId>
              </a:tblPr>
              <a:tblGrid>
                <a:gridCol w="4114800"/>
                <a:gridCol w="4114800"/>
              </a:tblGrid>
              <a:tr h="840339">
                <a:tc>
                  <a:txBody>
                    <a:bodyPr/>
                    <a:lstStyle/>
                    <a:p>
                      <a:pPr algn="ctr"/>
                      <a:endParaRPr lang="en-GB" sz="2000" dirty="0" smtClean="0"/>
                    </a:p>
                    <a:p>
                      <a:pPr algn="ctr"/>
                      <a:r>
                        <a:rPr lang="en-GB" sz="2000" dirty="0" smtClean="0"/>
                        <a:t>GOOD</a:t>
                      </a:r>
                      <a:endParaRPr lang="en-GB" sz="2000" dirty="0"/>
                    </a:p>
                  </a:txBody>
                  <a:tcPr>
                    <a:solidFill>
                      <a:srgbClr val="15F730"/>
                    </a:solidFill>
                  </a:tcPr>
                </a:tc>
                <a:tc>
                  <a:txBody>
                    <a:bodyPr/>
                    <a:lstStyle/>
                    <a:p>
                      <a:pPr algn="ctr"/>
                      <a:endParaRPr lang="en-GB" sz="2000" dirty="0" smtClean="0"/>
                    </a:p>
                    <a:p>
                      <a:pPr algn="ctr"/>
                      <a:r>
                        <a:rPr lang="en-GB" sz="2000" dirty="0" smtClean="0"/>
                        <a:t>BAD</a:t>
                      </a:r>
                      <a:endParaRPr lang="en-GB" sz="2000" dirty="0"/>
                    </a:p>
                  </a:txBody>
                  <a:tcPr>
                    <a:solidFill>
                      <a:srgbClr val="FF0000"/>
                    </a:solidFill>
                  </a:tcPr>
                </a:tc>
              </a:tr>
              <a:tr h="527813">
                <a:tc>
                  <a:txBody>
                    <a:bodyPr/>
                    <a:lstStyle/>
                    <a:p>
                      <a:pPr algn="ctr"/>
                      <a:r>
                        <a:rPr lang="en-GB" sz="2000" dirty="0" smtClean="0"/>
                        <a:t>Expressive Data Model</a:t>
                      </a:r>
                    </a:p>
                  </a:txBody>
                  <a:tcPr/>
                </a:tc>
                <a:tc>
                  <a:txBody>
                    <a:bodyPr/>
                    <a:lstStyle/>
                    <a:p>
                      <a:pPr algn="ctr"/>
                      <a:r>
                        <a:rPr lang="en-GB" sz="2000" dirty="0" smtClean="0"/>
                        <a:t>New approach/ data model</a:t>
                      </a:r>
                      <a:r>
                        <a:rPr lang="en-GB" sz="2000" baseline="0" dirty="0" smtClean="0"/>
                        <a:t> to learn</a:t>
                      </a:r>
                      <a:endParaRPr lang="en-GB" sz="2000" dirty="0"/>
                    </a:p>
                  </a:txBody>
                  <a:tcPr/>
                </a:tc>
              </a:tr>
              <a:tr h="504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Easy</a:t>
                      </a:r>
                      <a:r>
                        <a:rPr lang="en-GB" sz="2000" baseline="0" dirty="0" smtClean="0"/>
                        <a:t> to install, use</a:t>
                      </a:r>
                      <a:endParaRPr lang="en-GB" sz="2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Scalability limits similar to relational</a:t>
                      </a:r>
                    </a:p>
                  </a:txBody>
                  <a:tcPr/>
                </a:tc>
              </a:tr>
              <a:tr h="504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Optimised for related data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smtClean="0"/>
                    </a:p>
                  </a:txBody>
                  <a:tcPr/>
                </a:tc>
              </a:tr>
              <a:tr h="504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Strong theoretical roots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smtClean="0"/>
                    </a:p>
                  </a:txBody>
                  <a:tcPr/>
                </a:tc>
              </a:tr>
              <a:tr h="504056">
                <a:tc>
                  <a:txBody>
                    <a:bodyPr/>
                    <a:lstStyle/>
                    <a:p>
                      <a:pPr algn="ctr"/>
                      <a:r>
                        <a:rPr lang="en-GB" sz="2000" dirty="0" smtClean="0"/>
                        <a:t>Greater flexibility</a:t>
                      </a:r>
                      <a:r>
                        <a:rPr lang="en-GB" sz="2000" baseline="0" dirty="0" smtClean="0"/>
                        <a:t> (vs. relational)</a:t>
                      </a:r>
                      <a:endParaRPr lang="en-GB" sz="2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smtClean="0"/>
                    </a:p>
                  </a:txBody>
                  <a:tcPr/>
                </a:tc>
              </a:tr>
              <a:tr h="5760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Retain</a:t>
                      </a:r>
                      <a:r>
                        <a:rPr lang="en-GB" sz="2000" baseline="0" dirty="0" smtClean="0"/>
                        <a:t> </a:t>
                      </a:r>
                      <a:r>
                        <a:rPr lang="en-GB" sz="2000" dirty="0" smtClean="0"/>
                        <a:t>ACID semantics (etc.)</a:t>
                      </a:r>
                    </a:p>
                  </a:txBody>
                  <a:tcPr/>
                </a:tc>
                <a:tc>
                  <a:txBody>
                    <a:bodyPr/>
                    <a:lstStyle/>
                    <a:p>
                      <a:pPr algn="ctr"/>
                      <a:endParaRPr lang="en-GB" sz="2000" dirty="0"/>
                    </a:p>
                  </a:txBody>
                  <a:tcPr/>
                </a:tc>
              </a:tr>
              <a:tr h="49844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t>Built-in algorithms (e.g. </a:t>
                      </a:r>
                      <a:r>
                        <a:rPr lang="en-GB" sz="2000" dirty="0" err="1" smtClean="0"/>
                        <a:t>Dijkstra</a:t>
                      </a:r>
                      <a:r>
                        <a:rPr lang="en-GB" sz="2000" dirty="0" smtClean="0"/>
                        <a:t>/</a:t>
                      </a:r>
                      <a:r>
                        <a:rPr lang="en-GB" sz="2000" baseline="0" dirty="0" smtClean="0"/>
                        <a:t> A*)</a:t>
                      </a:r>
                      <a:endParaRPr lang="en-GB" sz="2000" dirty="0" smtClean="0"/>
                    </a:p>
                  </a:txBody>
                  <a:tcPr/>
                </a:tc>
                <a:tc>
                  <a:txBody>
                    <a:bodyPr/>
                    <a:lstStyle/>
                    <a:p>
                      <a:pPr algn="ctr"/>
                      <a:endParaRPr lang="en-GB" sz="2000" dirty="0"/>
                    </a:p>
                  </a:txBody>
                  <a:tcPr/>
                </a:tc>
              </a:tr>
            </a:tbl>
          </a:graphicData>
        </a:graphic>
      </p:graphicFrame>
    </p:spTree>
    <p:extLst>
      <p:ext uri="{BB962C8B-B14F-4D97-AF65-F5344CB8AC3E}">
        <p14:creationId xmlns:p14="http://schemas.microsoft.com/office/powerpoint/2010/main" val="32673689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Mixed Architectures</a:t>
            </a:r>
            <a:endParaRPr lang="en-GB" dirty="0"/>
          </a:p>
        </p:txBody>
      </p:sp>
      <p:sp>
        <p:nvSpPr>
          <p:cNvPr id="3" name="Content Placeholder 2"/>
          <p:cNvSpPr>
            <a:spLocks noGrp="1"/>
          </p:cNvSpPr>
          <p:nvPr>
            <p:ph idx="1"/>
          </p:nvPr>
        </p:nvSpPr>
        <p:spPr/>
        <p:txBody>
          <a:bodyPr>
            <a:normAutofit/>
          </a:bodyPr>
          <a:lstStyle/>
          <a:p>
            <a:r>
              <a:rPr lang="en-GB" dirty="0" smtClean="0"/>
              <a:t>“Polyglot Persistence” (Fowler)</a:t>
            </a:r>
          </a:p>
          <a:p>
            <a:endParaRPr lang="en-GB" dirty="0" smtClean="0"/>
          </a:p>
          <a:p>
            <a:r>
              <a:rPr lang="en-GB" dirty="0" smtClean="0"/>
              <a:t>Business Process Requirements</a:t>
            </a:r>
          </a:p>
          <a:p>
            <a:endParaRPr lang="en-GB" dirty="0" smtClean="0"/>
          </a:p>
          <a:p>
            <a:r>
              <a:rPr lang="en-GB" dirty="0" smtClean="0"/>
              <a:t>Read-Write Split:</a:t>
            </a:r>
          </a:p>
          <a:p>
            <a:pPr lvl="1"/>
            <a:r>
              <a:rPr lang="en-GB" dirty="0" smtClean="0"/>
              <a:t>Reporting Database</a:t>
            </a:r>
          </a:p>
          <a:p>
            <a:pPr lvl="1"/>
            <a:r>
              <a:rPr lang="en-GB" dirty="0" smtClean="0"/>
              <a:t>Data Warehousing</a:t>
            </a:r>
          </a:p>
          <a:p>
            <a:pPr lvl="1"/>
            <a:r>
              <a:rPr lang="en-GB" dirty="0" smtClean="0"/>
              <a:t>CQRS</a:t>
            </a:r>
            <a:endParaRPr lang="en-GB" dirty="0"/>
          </a:p>
        </p:txBody>
      </p:sp>
    </p:spTree>
    <p:extLst>
      <p:ext uri="{BB962C8B-B14F-4D97-AF65-F5344CB8AC3E}">
        <p14:creationId xmlns:p14="http://schemas.microsoft.com/office/powerpoint/2010/main" val="1132971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Dominance</a:t>
            </a:r>
            <a:endParaRPr lang="en-GB" dirty="0"/>
          </a:p>
        </p:txBody>
      </p:sp>
      <p:sp>
        <p:nvSpPr>
          <p:cNvPr id="3" name="Content Placeholder 2"/>
          <p:cNvSpPr>
            <a:spLocks noGrp="1"/>
          </p:cNvSpPr>
          <p:nvPr>
            <p:ph idx="1"/>
          </p:nvPr>
        </p:nvSpPr>
        <p:spPr/>
        <p:txBody>
          <a:bodyPr/>
          <a:lstStyle/>
          <a:p>
            <a:r>
              <a:rPr lang="en-GB" dirty="0" smtClean="0"/>
              <a:t>1970s – Early 2000s</a:t>
            </a:r>
          </a:p>
          <a:p>
            <a:endParaRPr lang="en-GB" dirty="0"/>
          </a:p>
          <a:p>
            <a:r>
              <a:rPr lang="en-GB" dirty="0" smtClean="0"/>
              <a:t>E.F. </a:t>
            </a:r>
            <a:r>
              <a:rPr lang="en-GB" dirty="0" err="1" smtClean="0"/>
              <a:t>Codd</a:t>
            </a:r>
            <a:r>
              <a:rPr lang="en-GB" dirty="0" smtClean="0"/>
              <a:t>  - “A Relational Model of Data for Large Shared Data Banks”</a:t>
            </a:r>
          </a:p>
          <a:p>
            <a:endParaRPr lang="en-GB" dirty="0"/>
          </a:p>
          <a:p>
            <a:r>
              <a:rPr lang="en-GB" dirty="0" smtClean="0"/>
              <a:t>Widespread Adoption, Heavy Vendor Investment</a:t>
            </a:r>
          </a:p>
          <a:p>
            <a:endParaRPr lang="en-GB" dirty="0"/>
          </a:p>
        </p:txBody>
      </p:sp>
    </p:spTree>
    <p:extLst>
      <p:ext uri="{BB962C8B-B14F-4D97-AF65-F5344CB8AC3E}">
        <p14:creationId xmlns:p14="http://schemas.microsoft.com/office/powerpoint/2010/main" val="6450398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Business Processes (Amazon)</a:t>
            </a:r>
            <a:endParaRPr lang="en-GB" dirty="0"/>
          </a:p>
        </p:txBody>
      </p:sp>
      <p:sp>
        <p:nvSpPr>
          <p:cNvPr id="3" name="Content Placeholder 2"/>
          <p:cNvSpPr>
            <a:spLocks noGrp="1"/>
          </p:cNvSpPr>
          <p:nvPr>
            <p:ph idx="1"/>
          </p:nvPr>
        </p:nvSpPr>
        <p:spPr/>
        <p:txBody>
          <a:bodyPr>
            <a:normAutofit fontScale="85000" lnSpcReduction="20000"/>
          </a:bodyPr>
          <a:lstStyle/>
          <a:p>
            <a:r>
              <a:rPr lang="en-GB" dirty="0"/>
              <a:t>“For the checkout process you always want to </a:t>
            </a:r>
            <a:r>
              <a:rPr lang="en-GB" dirty="0" err="1"/>
              <a:t>honor</a:t>
            </a:r>
            <a:r>
              <a:rPr lang="en-GB" dirty="0"/>
              <a:t> requests to add items to a shopping cart because it's revenue producing. </a:t>
            </a:r>
            <a:r>
              <a:rPr lang="en-GB" b="1" dirty="0"/>
              <a:t>In this case you choose high availability.</a:t>
            </a:r>
            <a:r>
              <a:rPr lang="en-GB" dirty="0"/>
              <a:t> Errors are hidden from the customer and sorted out later.” </a:t>
            </a:r>
            <a:endParaRPr lang="en-GB" dirty="0" smtClean="0"/>
          </a:p>
          <a:p>
            <a:endParaRPr lang="en-GB" dirty="0"/>
          </a:p>
          <a:p>
            <a:r>
              <a:rPr lang="en-GB" dirty="0" smtClean="0"/>
              <a:t>“</a:t>
            </a:r>
            <a:r>
              <a:rPr lang="en-GB" b="1" dirty="0"/>
              <a:t>When a customer submits an order you </a:t>
            </a:r>
            <a:r>
              <a:rPr lang="en-GB" b="1" dirty="0" err="1"/>
              <a:t>favor</a:t>
            </a:r>
            <a:r>
              <a:rPr lang="en-GB" b="1" dirty="0"/>
              <a:t> consistency </a:t>
            </a:r>
            <a:r>
              <a:rPr lang="en-GB" dirty="0"/>
              <a:t>because several services--credit card processing, shipping and handling, reporting--are simultaneously accessing the data</a:t>
            </a:r>
            <a:r>
              <a:rPr lang="en-GB" dirty="0" smtClean="0"/>
              <a:t>.”</a:t>
            </a:r>
          </a:p>
          <a:p>
            <a:endParaRPr lang="en-GB" dirty="0"/>
          </a:p>
          <a:p>
            <a:pPr marL="457200" lvl="1" indent="0" algn="ctr">
              <a:buNone/>
            </a:pPr>
            <a:r>
              <a:rPr lang="en-GB" dirty="0" smtClean="0">
                <a:hlinkClick r:id="rId3"/>
              </a:rPr>
              <a:t>highscalability.com/amazon-architecture</a:t>
            </a:r>
            <a:endParaRPr lang="en-GB" dirty="0" smtClean="0"/>
          </a:p>
          <a:p>
            <a:pPr marL="457200" lvl="1" indent="0">
              <a:buNone/>
            </a:pPr>
            <a:endParaRPr lang="en-GB" dirty="0"/>
          </a:p>
          <a:p>
            <a:endParaRPr lang="en-GB" dirty="0"/>
          </a:p>
        </p:txBody>
      </p:sp>
    </p:spTree>
    <p:extLst>
      <p:ext uri="{BB962C8B-B14F-4D97-AF65-F5344CB8AC3E}">
        <p14:creationId xmlns:p14="http://schemas.microsoft.com/office/powerpoint/2010/main" val="28391105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Reporting Systems</a:t>
            </a:r>
            <a:endParaRPr lang="en-GB" dirty="0"/>
          </a:p>
        </p:txBody>
      </p:sp>
      <p:sp>
        <p:nvSpPr>
          <p:cNvPr id="3" name="Content Placeholder 2"/>
          <p:cNvSpPr>
            <a:spLocks noGrp="1"/>
          </p:cNvSpPr>
          <p:nvPr>
            <p:ph idx="1"/>
          </p:nvPr>
        </p:nvSpPr>
        <p:spPr/>
        <p:txBody>
          <a:bodyPr/>
          <a:lstStyle/>
          <a:p>
            <a:r>
              <a:rPr lang="en-GB" dirty="0" smtClean="0"/>
              <a:t>Traditional application/ BI division</a:t>
            </a:r>
          </a:p>
          <a:p>
            <a:pPr lvl="1"/>
            <a:r>
              <a:rPr lang="en-GB" dirty="0" smtClean="0"/>
              <a:t>“Operational Data Store”</a:t>
            </a:r>
          </a:p>
          <a:p>
            <a:pPr lvl="1"/>
            <a:r>
              <a:rPr lang="en-GB" dirty="0" smtClean="0"/>
              <a:t>Data Warehouse/ Marts</a:t>
            </a:r>
          </a:p>
          <a:p>
            <a:pPr lvl="1"/>
            <a:r>
              <a:rPr lang="en-GB" dirty="0"/>
              <a:t>OLTP/ OLAP</a:t>
            </a:r>
            <a:endParaRPr lang="en-GB" dirty="0" smtClean="0"/>
          </a:p>
          <a:p>
            <a:pPr marL="0" indent="0">
              <a:buNone/>
            </a:pPr>
            <a:endParaRPr lang="en-GB" dirty="0" smtClean="0"/>
          </a:p>
          <a:p>
            <a:r>
              <a:rPr lang="en-GB" dirty="0" smtClean="0"/>
              <a:t>Newer solutions (e.g., Cassandra &amp; Hadoop)</a:t>
            </a:r>
            <a:endParaRPr lang="en-GB" dirty="0"/>
          </a:p>
        </p:txBody>
      </p:sp>
    </p:spTree>
    <p:extLst>
      <p:ext uri="{BB962C8B-B14F-4D97-AF65-F5344CB8AC3E}">
        <p14:creationId xmlns:p14="http://schemas.microsoft.com/office/powerpoint/2010/main" val="25789525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CQRS</a:t>
            </a:r>
            <a:endParaRPr lang="en-GB" dirty="0"/>
          </a:p>
        </p:txBody>
      </p:sp>
      <p:sp>
        <p:nvSpPr>
          <p:cNvPr id="3" name="Content Placeholder 2"/>
          <p:cNvSpPr>
            <a:spLocks noGrp="1"/>
          </p:cNvSpPr>
          <p:nvPr>
            <p:ph idx="1"/>
          </p:nvPr>
        </p:nvSpPr>
        <p:spPr/>
        <p:txBody>
          <a:bodyPr/>
          <a:lstStyle/>
          <a:p>
            <a:r>
              <a:rPr lang="en-GB" dirty="0" smtClean="0"/>
              <a:t>“Command-Query </a:t>
            </a:r>
            <a:r>
              <a:rPr lang="en-GB" dirty="0"/>
              <a:t>Responsibility </a:t>
            </a:r>
            <a:r>
              <a:rPr lang="en-GB" dirty="0" smtClean="0"/>
              <a:t>Segregation”</a:t>
            </a:r>
          </a:p>
          <a:p>
            <a:endParaRPr lang="en-GB" dirty="0"/>
          </a:p>
          <a:p>
            <a:r>
              <a:rPr lang="en-GB" dirty="0" smtClean="0"/>
              <a:t>Stronger version of “Reporting Database” – stricter segregation of reads</a:t>
            </a:r>
          </a:p>
          <a:p>
            <a:endParaRPr lang="en-GB" dirty="0"/>
          </a:p>
          <a:p>
            <a:r>
              <a:rPr lang="en-GB" dirty="0" smtClean="0"/>
              <a:t>Can pair with “Event Sourcing” – commutative operations</a:t>
            </a:r>
            <a:endParaRPr lang="en-GB" dirty="0"/>
          </a:p>
        </p:txBody>
      </p:sp>
    </p:spTree>
    <p:extLst>
      <p:ext uri="{BB962C8B-B14F-4D97-AF65-F5344CB8AC3E}">
        <p14:creationId xmlns:p14="http://schemas.microsoft.com/office/powerpoint/2010/main" val="30626115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CQRS</a:t>
            </a:r>
            <a:endParaRPr lang="en-GB" dirty="0"/>
          </a:p>
        </p:txBody>
      </p:sp>
      <p:sp>
        <p:nvSpPr>
          <p:cNvPr id="3" name="Content Placeholder 2"/>
          <p:cNvSpPr>
            <a:spLocks noGrp="1"/>
          </p:cNvSpPr>
          <p:nvPr>
            <p:ph idx="1"/>
          </p:nvPr>
        </p:nvSpPr>
        <p:spPr/>
        <p:txBody>
          <a:bodyPr/>
          <a:lstStyle/>
          <a:p>
            <a:r>
              <a:rPr lang="en-GB" dirty="0" smtClean="0"/>
              <a:t>(PUT DIAGRAM HERE)</a:t>
            </a:r>
            <a:endParaRPr lang="en-GB" dirty="0"/>
          </a:p>
        </p:txBody>
      </p:sp>
    </p:spTree>
    <p:extLst>
      <p:ext uri="{BB962C8B-B14F-4D97-AF65-F5344CB8AC3E}">
        <p14:creationId xmlns:p14="http://schemas.microsoft.com/office/powerpoint/2010/main" val="3631744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 The Good Parts</a:t>
            </a:r>
            <a:endParaRPr lang="en-GB" dirty="0"/>
          </a:p>
        </p:txBody>
      </p:sp>
      <p:sp>
        <p:nvSpPr>
          <p:cNvPr id="3" name="Content Placeholder 2"/>
          <p:cNvSpPr>
            <a:spLocks noGrp="1"/>
          </p:cNvSpPr>
          <p:nvPr>
            <p:ph idx="1"/>
          </p:nvPr>
        </p:nvSpPr>
        <p:spPr/>
        <p:txBody>
          <a:bodyPr/>
          <a:lstStyle/>
          <a:p>
            <a:r>
              <a:rPr lang="en-GB" dirty="0" smtClean="0"/>
              <a:t>Flexible - Good “All-Rounder”</a:t>
            </a:r>
          </a:p>
          <a:p>
            <a:endParaRPr lang="en-GB" dirty="0" smtClean="0"/>
          </a:p>
          <a:p>
            <a:r>
              <a:rPr lang="en-GB" dirty="0" smtClean="0"/>
              <a:t>Plain-English Query Language (SQL)</a:t>
            </a:r>
          </a:p>
          <a:p>
            <a:endParaRPr lang="en-GB" dirty="0" smtClean="0"/>
          </a:p>
          <a:p>
            <a:r>
              <a:rPr lang="en-GB" dirty="0" smtClean="0"/>
              <a:t>Strong Theoretical Basis (Maths/ Logic, ACID)</a:t>
            </a:r>
          </a:p>
          <a:p>
            <a:endParaRPr lang="en-GB" dirty="0"/>
          </a:p>
          <a:p>
            <a:r>
              <a:rPr lang="en-GB" dirty="0" smtClean="0"/>
              <a:t>Mature Technology</a:t>
            </a:r>
            <a:endParaRPr lang="en-GB" dirty="0"/>
          </a:p>
        </p:txBody>
      </p:sp>
    </p:spTree>
    <p:extLst>
      <p:ext uri="{BB962C8B-B14F-4D97-AF65-F5344CB8AC3E}">
        <p14:creationId xmlns:p14="http://schemas.microsoft.com/office/powerpoint/2010/main" val="2299222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What’s Not To Like?</a:t>
            </a:r>
            <a:endParaRPr lang="en-GB" dirty="0"/>
          </a:p>
        </p:txBody>
      </p:sp>
      <p:sp>
        <p:nvSpPr>
          <p:cNvPr id="3" name="Content Placeholder 2"/>
          <p:cNvSpPr>
            <a:spLocks noGrp="1"/>
          </p:cNvSpPr>
          <p:nvPr>
            <p:ph idx="1"/>
          </p:nvPr>
        </p:nvSpPr>
        <p:spPr/>
        <p:txBody>
          <a:bodyPr/>
          <a:lstStyle/>
          <a:p>
            <a:r>
              <a:rPr lang="en-GB" dirty="0" smtClean="0"/>
              <a:t>Object-Relational Impedance Mismatch</a:t>
            </a:r>
          </a:p>
          <a:p>
            <a:endParaRPr lang="en-GB" dirty="0"/>
          </a:p>
          <a:p>
            <a:r>
              <a:rPr lang="en-GB" dirty="0" smtClean="0"/>
              <a:t>Separation of Skill-Sets/ Expertise</a:t>
            </a:r>
          </a:p>
          <a:p>
            <a:endParaRPr lang="en-GB" dirty="0"/>
          </a:p>
          <a:p>
            <a:r>
              <a:rPr lang="en-GB" dirty="0" smtClean="0"/>
              <a:t>Scalability</a:t>
            </a:r>
            <a:endParaRPr lang="en-GB" dirty="0"/>
          </a:p>
        </p:txBody>
      </p:sp>
    </p:spTree>
    <p:extLst>
      <p:ext uri="{BB962C8B-B14F-4D97-AF65-F5344CB8AC3E}">
        <p14:creationId xmlns:p14="http://schemas.microsoft.com/office/powerpoint/2010/main" val="25236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Object-Relational </a:t>
            </a:r>
            <a:r>
              <a:rPr lang="en-GB" dirty="0" smtClean="0"/>
              <a:t>Impedance</a:t>
            </a:r>
            <a:endParaRPr lang="en-GB" dirty="0"/>
          </a:p>
        </p:txBody>
      </p:sp>
      <p:sp>
        <p:nvSpPr>
          <p:cNvPr id="3" name="Content Placeholder 2"/>
          <p:cNvSpPr>
            <a:spLocks noGrp="1"/>
          </p:cNvSpPr>
          <p:nvPr>
            <p:ph idx="1"/>
          </p:nvPr>
        </p:nvSpPr>
        <p:spPr/>
        <p:txBody>
          <a:bodyPr/>
          <a:lstStyle/>
          <a:p>
            <a:r>
              <a:rPr lang="en-GB" dirty="0" smtClean="0"/>
              <a:t>Fundamental difference </a:t>
            </a:r>
            <a:r>
              <a:rPr lang="en-GB" dirty="0"/>
              <a:t>i</a:t>
            </a:r>
            <a:r>
              <a:rPr lang="en-GB" dirty="0" smtClean="0"/>
              <a:t>n </a:t>
            </a:r>
            <a:r>
              <a:rPr lang="en-GB" dirty="0"/>
              <a:t>p</a:t>
            </a:r>
            <a:r>
              <a:rPr lang="en-GB" dirty="0" smtClean="0"/>
              <a:t>rogramming/ data </a:t>
            </a:r>
            <a:r>
              <a:rPr lang="en-GB" dirty="0"/>
              <a:t>m</a:t>
            </a:r>
            <a:r>
              <a:rPr lang="en-GB" dirty="0" smtClean="0"/>
              <a:t>odel</a:t>
            </a:r>
          </a:p>
          <a:p>
            <a:endParaRPr lang="en-GB" dirty="0"/>
          </a:p>
          <a:p>
            <a:r>
              <a:rPr lang="en-GB" dirty="0" smtClean="0"/>
              <a:t>ORMs – increased complexity, unreliable performance?</a:t>
            </a:r>
          </a:p>
          <a:p>
            <a:endParaRPr lang="en-GB" dirty="0" smtClean="0"/>
          </a:p>
          <a:p>
            <a:pPr marL="0" indent="0">
              <a:buNone/>
            </a:pPr>
            <a:r>
              <a:rPr lang="en-GB" sz="1600" dirty="0" smtClean="0"/>
              <a:t>       </a:t>
            </a:r>
            <a:r>
              <a:rPr lang="en-GB" sz="1600" dirty="0" smtClean="0">
                <a:hlinkClick r:id="rId2"/>
              </a:rPr>
              <a:t>http</a:t>
            </a:r>
            <a:r>
              <a:rPr lang="en-GB" sz="1600" dirty="0">
                <a:hlinkClick r:id="rId2"/>
              </a:rPr>
              <a:t>://www.nogginbox.co.uk/blog/reviewing-my-data-access-using-entity-framework-profiler</a:t>
            </a:r>
            <a:r>
              <a:rPr lang="en-GB" sz="1600" dirty="0" smtClean="0"/>
              <a:t> </a:t>
            </a:r>
            <a:endParaRPr lang="en-GB" sz="1600" dirty="0"/>
          </a:p>
        </p:txBody>
      </p:sp>
    </p:spTree>
    <p:extLst>
      <p:ext uri="{BB962C8B-B14F-4D97-AF65-F5344CB8AC3E}">
        <p14:creationId xmlns:p14="http://schemas.microsoft.com/office/powerpoint/2010/main" val="42087048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4208</TotalTime>
  <Words>3063</Words>
  <Application>Microsoft Office PowerPoint</Application>
  <PresentationFormat>On-screen Show (4:3)</PresentationFormat>
  <Paragraphs>491</Paragraphs>
  <Slides>63</Slides>
  <Notes>37</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“Not Only SQL”  Picking A Database for .NET</vt:lpstr>
      <vt:lpstr>About Me</vt:lpstr>
      <vt:lpstr>In This Presentation…</vt:lpstr>
      <vt:lpstr>10 Years Ago</vt:lpstr>
      <vt:lpstr>10 Years Ago</vt:lpstr>
      <vt:lpstr>Relational Dominance</vt:lpstr>
      <vt:lpstr>Relational – The Good Parts</vt:lpstr>
      <vt:lpstr>So What’s Not To Like?</vt:lpstr>
      <vt:lpstr>Object-Relational Impedance</vt:lpstr>
      <vt:lpstr>Separate Skill-Sets</vt:lpstr>
      <vt:lpstr>Separate Skill-Sets</vt:lpstr>
      <vt:lpstr>Separate Skill-Sets</vt:lpstr>
      <vt:lpstr>Can We Improve Relational?</vt:lpstr>
      <vt:lpstr>PostgreSQL</vt:lpstr>
      <vt:lpstr>PostgreSQL - Demos</vt:lpstr>
      <vt:lpstr>PowerPoint Presentation</vt:lpstr>
      <vt:lpstr>Vertical Scaling</vt:lpstr>
      <vt:lpstr>Vertical Scaling</vt:lpstr>
      <vt:lpstr>Horizontal Scaling</vt:lpstr>
      <vt:lpstr>Horizontal Scaling</vt:lpstr>
      <vt:lpstr>Horizontal Scaling – “Read-Mostly”</vt:lpstr>
      <vt:lpstr>Horizontal Scaling – “Write-Heavy”</vt:lpstr>
      <vt:lpstr>What is NOSQL?</vt:lpstr>
      <vt:lpstr>CAP Theorem</vt:lpstr>
      <vt:lpstr>CAP Theorem</vt:lpstr>
      <vt:lpstr>Consistency</vt:lpstr>
      <vt:lpstr>Availability</vt:lpstr>
      <vt:lpstr>Partition Tolerance</vt:lpstr>
      <vt:lpstr>CAP – A Simple Example</vt:lpstr>
      <vt:lpstr>Another Data Model – Document Databases</vt:lpstr>
      <vt:lpstr>MongoDB</vt:lpstr>
      <vt:lpstr>(MongoDB Demo)</vt:lpstr>
      <vt:lpstr>“AP” Systems – Riak &amp; Cassandra</vt:lpstr>
      <vt:lpstr>The Ring Model</vt:lpstr>
      <vt:lpstr>Tunable Consistency</vt:lpstr>
      <vt:lpstr>N, R &amp; W</vt:lpstr>
      <vt:lpstr>Riak</vt:lpstr>
      <vt:lpstr>(Riak Demo)</vt:lpstr>
      <vt:lpstr>Cassandra</vt:lpstr>
      <vt:lpstr>(Cassandra Demo)</vt:lpstr>
      <vt:lpstr>Cassandra Data Modelling</vt:lpstr>
      <vt:lpstr>Cassandra Row Storage</vt:lpstr>
      <vt:lpstr>Cassandra Row Storage</vt:lpstr>
      <vt:lpstr>Cloud Hosting</vt:lpstr>
      <vt:lpstr>Cloud Hosting</vt:lpstr>
      <vt:lpstr>DocumentDB (MS Azure)</vt:lpstr>
      <vt:lpstr>(DocumentDB Demo)</vt:lpstr>
      <vt:lpstr>MapReduce</vt:lpstr>
      <vt:lpstr>MapReduce</vt:lpstr>
      <vt:lpstr>Hadoop</vt:lpstr>
      <vt:lpstr>Hadoop – Core Tools</vt:lpstr>
      <vt:lpstr>(Hadoop MapReduce Demo)</vt:lpstr>
      <vt:lpstr>Apache/ Hadoop Ecosystem</vt:lpstr>
      <vt:lpstr>Graph Databases – Neo4j</vt:lpstr>
      <vt:lpstr>Neo4j - Demo</vt:lpstr>
      <vt:lpstr>Neo4j - Demo</vt:lpstr>
      <vt:lpstr>Neo4j - Demo</vt:lpstr>
      <vt:lpstr>Neo4j</vt:lpstr>
      <vt:lpstr>Mixed Architectures</vt:lpstr>
      <vt:lpstr>Business Processes (Amazon)</vt:lpstr>
      <vt:lpstr>Reporting Systems</vt:lpstr>
      <vt:lpstr>CQRS</vt:lpstr>
      <vt:lpstr>CQRS</vt:lpstr>
    </vt:vector>
  </TitlesOfParts>
  <Company>Callcredit Information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Garland</dc:creator>
  <cp:lastModifiedBy>Alexander</cp:lastModifiedBy>
  <cp:revision>580</cp:revision>
  <dcterms:created xsi:type="dcterms:W3CDTF">2015-01-12T12:09:03Z</dcterms:created>
  <dcterms:modified xsi:type="dcterms:W3CDTF">2015-04-17T12:20:04Z</dcterms:modified>
</cp:coreProperties>
</file>