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5" r:id="rId6"/>
    <p:sldId id="317" r:id="rId7"/>
    <p:sldId id="316" r:id="rId8"/>
    <p:sldId id="318" r:id="rId9"/>
    <p:sldId id="319" r:id="rId10"/>
    <p:sldId id="320" r:id="rId11"/>
    <p:sldId id="321" r:id="rId12"/>
    <p:sldId id="322" r:id="rId13"/>
    <p:sldId id="323" r:id="rId14"/>
    <p:sldId id="264" r:id="rId15"/>
    <p:sldId id="265" r:id="rId16"/>
    <p:sldId id="274" r:id="rId17"/>
    <p:sldId id="276" r:id="rId18"/>
    <p:sldId id="324" r:id="rId19"/>
    <p:sldId id="277" r:id="rId20"/>
    <p:sldId id="325" r:id="rId21"/>
    <p:sldId id="280" r:id="rId22"/>
    <p:sldId id="281" r:id="rId23"/>
    <p:sldId id="283" r:id="rId24"/>
    <p:sldId id="284" r:id="rId25"/>
    <p:sldId id="285" r:id="rId26"/>
    <p:sldId id="286" r:id="rId27"/>
    <p:sldId id="287" r:id="rId28"/>
    <p:sldId id="288" r:id="rId29"/>
    <p:sldId id="289" r:id="rId30"/>
    <p:sldId id="327"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41" r:id="rId49"/>
    <p:sldId id="340" r:id="rId50"/>
    <p:sldId id="309" r:id="rId51"/>
    <p:sldId id="302" r:id="rId52"/>
    <p:sldId id="332" r:id="rId53"/>
    <p:sldId id="311" r:id="rId54"/>
    <p:sldId id="267" r:id="rId55"/>
    <p:sldId id="268" r:id="rId56"/>
    <p:sldId id="273" r:id="rId57"/>
    <p:sldId id="272" r:id="rId58"/>
    <p:sldId id="271" r:id="rId59"/>
    <p:sldId id="305" r:id="rId60"/>
    <p:sldId id="306" r:id="rId61"/>
    <p:sldId id="307" r:id="rId62"/>
    <p:sldId id="308" r:id="rId63"/>
    <p:sldId id="31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5"/>
            <p14:sldId id="317"/>
            <p14:sldId id="316"/>
            <p14:sldId id="318"/>
            <p14:sldId id="319"/>
            <p14:sldId id="320"/>
            <p14:sldId id="321"/>
            <p14:sldId id="322"/>
          </p14:sldIdLst>
        </p14:section>
        <p14:section name="Improving Relational? MS SQL &amp; Postgres" id="{F65E2DF1-E0AD-42D2-8BA4-F0C7101E4368}">
          <p14:sldIdLst>
            <p14:sldId id="323"/>
            <p14:sldId id="264"/>
            <p14:sldId id="265"/>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27"/>
          </p14:sldIdLst>
        </p14:section>
        <p14:section name="Document Databases/ MongoDB" id="{1F6EB145-E808-4F5D-B4C3-BFA82607383A}">
          <p14:sldIdLst>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32"/>
            <p14:sldId id="311"/>
          </p14:sldIdLst>
        </p14:section>
        <p14:section name="Graph DBs - Neo4j" id="{C6E735CF-19D2-4EAD-B7DE-DA03EA3AD71F}">
          <p14:sldIdLst>
            <p14:sldId id="267"/>
            <p14:sldId id="268"/>
            <p14:sldId id="273"/>
            <p14:sldId id="272"/>
            <p14:sldId id="271"/>
          </p14:sldIdLst>
        </p14:section>
        <p14:section name="Patterns &amp; Architectures" id="{D5E4F245-62F7-4542-A0E3-51984C389616}">
          <p14:sldIdLst>
            <p14:sldId id="305"/>
            <p14:sldId id="306"/>
            <p14:sldId id="307"/>
            <p14:sldId id="308"/>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71314" autoAdjust="0"/>
  </p:normalViewPr>
  <p:slideViewPr>
    <p:cSldViewPr>
      <p:cViewPr>
        <p:scale>
          <a:sx n="101" d="100"/>
          <a:sy n="101" d="100"/>
        </p:scale>
        <p:origin x="-130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17/04/2015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 who I am …..</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43072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getting a little bit</a:t>
            </a:r>
            <a:r>
              <a:rPr lang="en-GB" baseline="0" dirty="0" smtClean="0"/>
              <a:t> more clever in how we select and use a relational database may help a bit with how our code interfaces with the database, and may make the gap in skill-sets less pronounced.  But what about my third point – scalability?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29</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54</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56</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8</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192399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17/04/2015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cademy.datastax.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t>Alex Garland</a:t>
            </a:r>
            <a:endParaRPr lang="en-GB" dirty="0"/>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a:t>
            </a: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a:t>
            </a:r>
            <a:r>
              <a:rPr lang="en-GB" sz="3600" dirty="0" smtClean="0"/>
              <a:t>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27"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endParaRPr lang="en-GB" sz="2200" i="1" dirty="0" smtClean="0"/>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pPr marL="0" indent="0">
              <a:buNone/>
            </a:pPr>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a:t>
            </a:r>
            <a:r>
              <a:rPr lang="en-GB" dirty="0" smtClean="0"/>
              <a:t>queries</a:t>
            </a:r>
          </a:p>
          <a:p>
            <a:endParaRPr lang="en-GB" dirty="0" smtClean="0"/>
          </a:p>
          <a:p>
            <a:r>
              <a:rPr lang="en-GB" dirty="0" smtClean="0"/>
              <a:t>Different </a:t>
            </a:r>
            <a:r>
              <a:rPr lang="en-GB" dirty="0"/>
              <a:t>CAP trade-offs</a:t>
            </a:r>
          </a:p>
          <a:p>
            <a:pPr lvl="1"/>
            <a:r>
              <a:rPr lang="en-GB" dirty="0"/>
              <a:t>e.g. </a:t>
            </a:r>
            <a:r>
              <a:rPr lang="en-GB" dirty="0" err="1"/>
              <a:t>CouchDB</a:t>
            </a:r>
            <a:r>
              <a:rPr lang="en-GB" dirty="0"/>
              <a:t> (AP), MongoDB (CP)</a:t>
            </a:r>
          </a:p>
          <a:p>
            <a:pPr lvl="1"/>
            <a:endParaRPr lang="en-GB" dirty="0" smtClean="0"/>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914651"/>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2200" i="1" dirty="0" smtClean="0"/>
              <a:t>Free training - </a:t>
            </a:r>
            <a:r>
              <a:rPr lang="en-GB" sz="2200" i="1" dirty="0" smtClean="0">
                <a:hlinkClick r:id="rId3"/>
              </a:rPr>
              <a:t>https</a:t>
            </a:r>
            <a:r>
              <a:rPr lang="en-GB" sz="2200" i="1" dirty="0">
                <a:hlinkClick r:id="rId3"/>
              </a:rPr>
              <a:t>://academy.datastax.com</a:t>
            </a:r>
            <a:r>
              <a:rPr lang="en-GB" sz="2200" i="1" dirty="0" smtClean="0">
                <a:hlinkClick r:id="rId3"/>
              </a:rPr>
              <a:t>/</a:t>
            </a:r>
            <a:endParaRPr lang="en-GB" sz="2200" i="1" dirty="0" smtClean="0"/>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1484784"/>
            <a:ext cx="1753477" cy="144016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368" y="1217211"/>
            <a:ext cx="2448272" cy="2448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3468216"/>
            <a:ext cx="2121024" cy="21210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1" y="3284984"/>
            <a:ext cx="1800200" cy="2003039"/>
          </a:xfrm>
          <a:prstGeom prst="rect">
            <a:avLst/>
          </a:prstGeom>
        </p:spPr>
      </p:pic>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 </a:t>
            </a:r>
            <a:r>
              <a:rPr lang="en-GB" sz="1600" i="1" dirty="0" smtClean="0"/>
              <a:t>(</a:t>
            </a:r>
            <a:r>
              <a:rPr lang="en-GB" sz="1600" i="1" dirty="0"/>
              <a:t>Oracle/ </a:t>
            </a:r>
            <a:r>
              <a:rPr lang="en-GB" sz="1600" i="1" dirty="0" smtClean="0"/>
              <a:t>MS SQL / </a:t>
            </a:r>
            <a:r>
              <a:rPr lang="en-GB" sz="1600" i="1" dirty="0"/>
              <a:t>MySQL/ </a:t>
            </a:r>
            <a:r>
              <a:rPr lang="en-GB" sz="1600" i="1" dirty="0" err="1"/>
              <a:t>Postgres</a:t>
            </a:r>
            <a:r>
              <a:rPr lang="en-GB" sz="1600" i="1" dirty="0"/>
              <a:t>/ Aurora, Read 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a:t>
            </a:r>
            <a:r>
              <a:rPr lang="en-GB" dirty="0" smtClean="0"/>
              <a:t>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a:t>
            </a:r>
            <a:r>
              <a:rPr lang="en-GB" dirty="0" smtClean="0"/>
              <a:t>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GB" dirty="0" smtClean="0"/>
              <a:t>“OLTP”</a:t>
            </a:r>
          </a:p>
          <a:p>
            <a:r>
              <a:rPr lang="en-GB" sz="2800" dirty="0"/>
              <a:t>A</a:t>
            </a:r>
            <a:r>
              <a:rPr lang="en-GB" sz="2800" dirty="0" smtClean="0"/>
              <a:t>pplication access, lots of small queries, updates</a:t>
            </a:r>
          </a:p>
          <a:p>
            <a:r>
              <a:rPr lang="en-GB" sz="2800" dirty="0" smtClean="0"/>
              <a:t>Lightly Indexed, Normalised</a:t>
            </a:r>
          </a:p>
          <a:p>
            <a:endParaRPr lang="en-GB" sz="2800" dirty="0" smtClean="0"/>
          </a:p>
          <a:p>
            <a:pPr marL="0" indent="0">
              <a:buNone/>
            </a:pPr>
            <a:r>
              <a:rPr lang="en-GB" dirty="0" smtClean="0"/>
              <a:t>Data Warehouse/ “OLAP”</a:t>
            </a:r>
          </a:p>
          <a:p>
            <a:r>
              <a:rPr lang="en-GB" sz="2800" dirty="0" smtClean="0"/>
              <a:t>Large, ad-hoc </a:t>
            </a:r>
            <a:r>
              <a:rPr lang="en-GB" sz="2800" dirty="0"/>
              <a:t>a</a:t>
            </a:r>
            <a:r>
              <a:rPr lang="en-GB" sz="2800" dirty="0" smtClean="0"/>
              <a:t>nalytical </a:t>
            </a:r>
            <a:r>
              <a:rPr lang="en-GB" sz="2800" dirty="0"/>
              <a:t>q</a:t>
            </a:r>
            <a:r>
              <a:rPr lang="en-GB" sz="2800" dirty="0" smtClean="0"/>
              <a:t>ueries – read-mostly</a:t>
            </a:r>
          </a:p>
          <a:p>
            <a:r>
              <a:rPr lang="en-GB" sz="2800" dirty="0" smtClean="0"/>
              <a:t>Heavily Indexed, </a:t>
            </a:r>
            <a:r>
              <a:rPr lang="en-GB" sz="2800" dirty="0" err="1" smtClean="0"/>
              <a:t>Denormalised</a:t>
            </a:r>
            <a:endParaRPr lang="en-GB" sz="2800" dirty="0" smtClean="0"/>
          </a:p>
          <a:p>
            <a:pPr marL="0" indent="0">
              <a:buNone/>
            </a:pPr>
            <a:endParaRPr lang="en-GB" sz="2800" dirty="0" smtClean="0"/>
          </a:p>
          <a:p>
            <a:pPr marL="0" indent="0">
              <a:buNone/>
            </a:pPr>
            <a:r>
              <a:rPr lang="en-GB" sz="2800" b="1" i="1" dirty="0" smtClean="0">
                <a:solidFill>
                  <a:srgbClr val="FF0000"/>
                </a:solidFill>
              </a:rPr>
              <a:t>BUT – all done in SQL/ Relational</a:t>
            </a:r>
            <a:endParaRPr lang="en-GB" sz="2800" b="1" i="1" dirty="0">
              <a:solidFill>
                <a:srgbClr val="FF0000"/>
              </a:solidFill>
            </a:endParaRPr>
          </a:p>
          <a:p>
            <a:endParaRPr lang="en-GB" sz="2800" dirty="0" smtClean="0"/>
          </a:p>
          <a:p>
            <a:pPr marL="0" indent="0">
              <a:buNone/>
            </a:pPr>
            <a:endParaRPr lang="en-GB" dirty="0"/>
          </a:p>
        </p:txBody>
      </p:sp>
    </p:spTree>
    <p:extLst>
      <p:ext uri="{BB962C8B-B14F-4D97-AF65-F5344CB8AC3E}">
        <p14:creationId xmlns:p14="http://schemas.microsoft.com/office/powerpoint/2010/main" val="32687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a:t>
            </a:r>
            <a:r>
              <a:rPr lang="en-GB" dirty="0" smtClean="0"/>
              <a:t>mplemented </a:t>
            </a:r>
            <a:r>
              <a:rPr lang="en-GB" dirty="0" smtClean="0"/>
              <a:t>in </a:t>
            </a:r>
            <a:r>
              <a:rPr lang="en-GB" dirty="0" err="1" smtClean="0"/>
              <a:t>Riak</a:t>
            </a:r>
            <a:r>
              <a:rPr lang="en-GB" dirty="0" smtClean="0"/>
              <a:t>, </a:t>
            </a:r>
            <a:r>
              <a:rPr lang="en-GB" dirty="0" smtClean="0"/>
              <a:t>MongoDB</a:t>
            </a:r>
            <a:r>
              <a:rPr lang="en-GB" dirty="0"/>
              <a:t> </a:t>
            </a:r>
            <a:r>
              <a:rPr lang="en-GB" dirty="0" smtClean="0"/>
              <a:t>(etc</a:t>
            </a:r>
            <a:r>
              <a:rPr lang="en-GB" dirty="0" smtClean="0"/>
              <a:t>.)</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a:t>
            </a:r>
            <a:r>
              <a:rPr lang="en-GB" dirty="0" smtClean="0"/>
              <a:t>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t>
            </a:r>
            <a:r>
              <a:rPr lang="en-GB" dirty="0" smtClean="0"/>
              <a:t>Linux for Distributed Systems</a:t>
            </a:r>
            <a:r>
              <a:rPr lang="en-GB" dirty="0" smtClean="0"/>
              <a:t>”</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endParaRPr lang="en-GB" b="1" dirty="0" smtClean="0"/>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smtClean="0"/>
              <a:t>Flume</a:t>
            </a:r>
            <a:r>
              <a:rPr lang="en-GB" sz="2400" i="1" dirty="0" smtClean="0"/>
              <a:t>, </a:t>
            </a:r>
            <a:r>
              <a:rPr lang="en-GB" sz="2400" i="1" dirty="0" err="1" smtClean="0"/>
              <a:t>Sqoop</a:t>
            </a:r>
            <a:r>
              <a:rPr lang="en-GB" sz="2400" i="1" dirty="0" smtClean="0"/>
              <a:t> … (etc.) …</a:t>
            </a:r>
            <a:endParaRPr lang="en-GB" sz="2400" i="1" dirty="0" smtClean="0"/>
          </a:p>
          <a:p>
            <a:endParaRPr lang="en-GB" dirty="0" smtClean="0"/>
          </a:p>
          <a:p>
            <a:r>
              <a:rPr lang="en-GB" dirty="0" err="1" smtClean="0"/>
              <a:t>HortonWorks</a:t>
            </a:r>
            <a:r>
              <a:rPr lang="en-GB" dirty="0" smtClean="0"/>
              <a:t>, </a:t>
            </a:r>
            <a:r>
              <a:rPr lang="en-GB" dirty="0" smtClean="0"/>
              <a:t>Cloudera</a:t>
            </a:r>
            <a:endParaRPr lang="en-GB" dirty="0" smtClean="0"/>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 – Neo4j</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1628800"/>
            <a:ext cx="6624737" cy="4322922"/>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19" y="1556792"/>
            <a:ext cx="6502071" cy="4357877"/>
          </a:xfrm>
          <a:prstGeom prst="rect">
            <a:avLst/>
          </a:prstGeom>
        </p:spPr>
      </p:pic>
    </p:spTree>
    <p:extLst>
      <p:ext uri="{BB962C8B-B14F-4D97-AF65-F5344CB8AC3E}">
        <p14:creationId xmlns:p14="http://schemas.microsoft.com/office/powerpoint/2010/main" val="432581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r>
              <a:rPr lang="en-GB" dirty="0" smtClean="0"/>
              <a:t>Business Process  -&gt;  Sketch  -&gt;  Model</a:t>
            </a:r>
          </a:p>
          <a:p>
            <a:endParaRPr lang="en-GB" dirty="0"/>
          </a:p>
          <a:p>
            <a:r>
              <a:rPr lang="en-GB" dirty="0" smtClean="0"/>
              <a:t>Client access (Neo4jClient)</a:t>
            </a:r>
          </a:p>
          <a:p>
            <a:pPr marL="0" indent="0">
              <a:buNone/>
            </a:pPr>
            <a:endParaRPr lang="en-GB" sz="2400" dirty="0" smtClean="0"/>
          </a:p>
          <a:p>
            <a:r>
              <a:rPr lang="en-GB" dirty="0"/>
              <a:t>Lots more from me here</a:t>
            </a:r>
            <a:r>
              <a:rPr lang="en-GB" dirty="0" smtClean="0"/>
              <a:t>:</a:t>
            </a:r>
          </a:p>
          <a:p>
            <a:endParaRPr lang="en-GB" sz="2400" dirty="0" smtClean="0"/>
          </a:p>
          <a:p>
            <a:pPr marL="0" indent="0">
              <a:buNone/>
            </a:pPr>
            <a:r>
              <a:rPr lang="en-GB" sz="2400" dirty="0"/>
              <a:t>	</a:t>
            </a:r>
            <a:r>
              <a:rPr lang="en-GB" sz="2400" dirty="0" smtClean="0"/>
              <a:t>	</a:t>
            </a:r>
            <a:r>
              <a:rPr lang="en-GB" sz="2400" dirty="0" smtClean="0">
                <a:hlinkClick r:id="rId3"/>
              </a:rPr>
              <a:t>http://alexdgarland.com/category/neo4j</a:t>
            </a:r>
            <a:endParaRPr lang="en-GB" sz="2400" dirty="0" smtClean="0"/>
          </a:p>
          <a:p>
            <a:pPr marL="0" indent="0">
              <a:buNone/>
            </a:pPr>
            <a:endParaRPr lang="en-GB" sz="2400" dirty="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Neo4j</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054316"/>
              </p:ext>
            </p:extLst>
          </p:nvPr>
        </p:nvGraphicFramePr>
        <p:xfrm>
          <a:off x="467544" y="1412776"/>
          <a:ext cx="8229600" cy="4458889"/>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Expressive Data Model</a:t>
                      </a:r>
                    </a:p>
                  </a:txBody>
                  <a:tcPr/>
                </a:tc>
                <a:tc>
                  <a:txBody>
                    <a:bodyPr/>
                    <a:lstStyle/>
                    <a:p>
                      <a:pPr algn="ctr"/>
                      <a:r>
                        <a:rPr lang="en-GB" sz="2000" dirty="0" smtClean="0"/>
                        <a:t>New approach/ data model</a:t>
                      </a:r>
                      <a:r>
                        <a:rPr lang="en-GB" sz="2000" baseline="0" dirty="0" smtClean="0"/>
                        <a:t> to learn</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Easy</a:t>
                      </a:r>
                      <a:r>
                        <a:rPr lang="en-GB" sz="2000" baseline="0" dirty="0" smtClean="0"/>
                        <a:t> to install, use</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Scalability limits similar to relational</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related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Strong theoretical roots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algn="ctr"/>
                      <a:r>
                        <a:rPr lang="en-GB" sz="2000" dirty="0" smtClean="0"/>
                        <a:t>Greater flexibility</a:t>
                      </a:r>
                      <a:r>
                        <a:rPr lang="en-GB" sz="2000" baseline="0" dirty="0" smtClean="0"/>
                        <a:t> (vs. relational)</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Retain</a:t>
                      </a:r>
                      <a:r>
                        <a:rPr lang="en-GB" sz="2000" baseline="0" dirty="0" smtClean="0"/>
                        <a:t> </a:t>
                      </a:r>
                      <a:r>
                        <a:rPr lang="en-GB" sz="2000" dirty="0" smtClean="0"/>
                        <a:t>ACID semantics (etc.)</a:t>
                      </a:r>
                    </a:p>
                  </a:txBody>
                  <a:tcPr/>
                </a:tc>
                <a:tc>
                  <a:txBody>
                    <a:bodyPr/>
                    <a:lstStyle/>
                    <a:p>
                      <a:pPr algn="ctr"/>
                      <a:endParaRPr lang="en-GB" sz="2000" dirty="0"/>
                    </a:p>
                  </a:txBody>
                  <a:tcPr/>
                </a:tc>
              </a:tr>
              <a:tr h="498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Built-in algorithms (e.g. </a:t>
                      </a:r>
                      <a:r>
                        <a:rPr lang="en-GB" sz="2000" dirty="0" err="1" smtClean="0"/>
                        <a:t>Dijkstra</a:t>
                      </a:r>
                      <a:r>
                        <a:rPr lang="en-GB" sz="2000" dirty="0" smtClean="0"/>
                        <a:t>/</a:t>
                      </a:r>
                      <a:r>
                        <a:rPr lang="en-GB" sz="2000" baseline="0" dirty="0" smtClean="0"/>
                        <a:t> A*)</a:t>
                      </a:r>
                      <a:endParaRPr lang="en-GB" sz="2000" dirty="0" smtClean="0"/>
                    </a:p>
                  </a:txBody>
                  <a:tcPr/>
                </a:tc>
                <a:tc>
                  <a:txBody>
                    <a:bodyPr/>
                    <a:lstStyle/>
                    <a:p>
                      <a:pPr algn="ctr"/>
                      <a:endParaRPr lang="en-GB" sz="2000" dirty="0"/>
                    </a:p>
                  </a:txBody>
                  <a:tcPr/>
                </a:tc>
              </a:tr>
            </a:tbl>
          </a:graphicData>
        </a:graphic>
      </p:graphicFrame>
    </p:spTree>
    <p:extLst>
      <p:ext uri="{BB962C8B-B14F-4D97-AF65-F5344CB8AC3E}">
        <p14:creationId xmlns:p14="http://schemas.microsoft.com/office/powerpoint/2010/main" val="3267368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t>When a customer submits an order you </a:t>
            </a:r>
            <a:r>
              <a:rPr lang="en-GB" b="1" dirty="0" err="1"/>
              <a:t>favor</a:t>
            </a:r>
            <a:r>
              <a:rPr lang="en-GB" b="1" dirty="0"/>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 Stronger </a:t>
            </a:r>
            <a:r>
              <a:rPr lang="en-GB" dirty="0" smtClean="0"/>
              <a:t>version of “Reporting Database</a:t>
            </a:r>
            <a:r>
              <a:rPr lang="en-GB" dirty="0" smtClean="0"/>
              <a:t>”</a:t>
            </a:r>
            <a:endParaRPr lang="en-GB" dirty="0" smtClean="0"/>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a:t>
            </a:r>
            <a:r>
              <a:rPr lang="en-GB" dirty="0" smtClean="0"/>
              <a:t>Impedance </a:t>
            </a:r>
            <a:r>
              <a:rPr lang="en-GB" dirty="0" smtClean="0"/>
              <a:t>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4343</TotalTime>
  <Words>2991</Words>
  <Application>Microsoft Office PowerPoint</Application>
  <PresentationFormat>On-screen Show (4:3)</PresentationFormat>
  <Paragraphs>507</Paragraphs>
  <Slides>63</Slides>
  <Notes>38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Picking A Database for .NET</vt:lpstr>
      <vt:lpstr>About Me</vt:lpstr>
      <vt:lpstr>In This Presentation…</vt:lpstr>
      <vt:lpstr>10 Years Ago</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Another Data Model – 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Hadoop</vt:lpstr>
      <vt:lpstr>Distributed File System (HDFS)</vt:lpstr>
      <vt:lpstr>Hadoop – Core Tools</vt:lpstr>
      <vt:lpstr>MapReduce</vt:lpstr>
      <vt:lpstr>(Hadoop MapReduce Demo)</vt:lpstr>
      <vt:lpstr>Hadoop Ecosystem</vt:lpstr>
      <vt:lpstr>Graph Databases – Neo4j</vt:lpstr>
      <vt:lpstr>Neo4j - Demo</vt:lpstr>
      <vt:lpstr>Neo4j - Demo</vt:lpstr>
      <vt:lpstr>Neo4j - Demo</vt:lpstr>
      <vt:lpstr>Neo4j</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681</cp:revision>
  <dcterms:created xsi:type="dcterms:W3CDTF">2015-01-12T12:09:03Z</dcterms:created>
  <dcterms:modified xsi:type="dcterms:W3CDTF">2015-04-17T14:35:14Z</dcterms:modified>
</cp:coreProperties>
</file>