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316" r:id="rId6"/>
    <p:sldId id="318" r:id="rId7"/>
    <p:sldId id="283" r:id="rId8"/>
    <p:sldId id="323" r:id="rId9"/>
    <p:sldId id="347" r:id="rId10"/>
    <p:sldId id="327" r:id="rId11"/>
    <p:sldId id="290" r:id="rId12"/>
    <p:sldId id="276" r:id="rId13"/>
    <p:sldId id="324" r:id="rId14"/>
    <p:sldId id="277" r:id="rId15"/>
    <p:sldId id="325" r:id="rId16"/>
    <p:sldId id="280" r:id="rId17"/>
    <p:sldId id="281" r:id="rId18"/>
    <p:sldId id="284" r:id="rId19"/>
    <p:sldId id="285" r:id="rId20"/>
    <p:sldId id="289" r:id="rId21"/>
    <p:sldId id="295" r:id="rId22"/>
    <p:sldId id="296" r:id="rId23"/>
    <p:sldId id="333" r:id="rId24"/>
    <p:sldId id="328" r:id="rId25"/>
    <p:sldId id="331" r:id="rId26"/>
    <p:sldId id="330" r:id="rId27"/>
    <p:sldId id="337" r:id="rId28"/>
    <p:sldId id="338" r:id="rId29"/>
    <p:sldId id="339" r:id="rId30"/>
    <p:sldId id="335" r:id="rId31"/>
    <p:sldId id="336" r:id="rId32"/>
    <p:sldId id="326" r:id="rId33"/>
    <p:sldId id="329" r:id="rId34"/>
    <p:sldId id="305" r:id="rId35"/>
    <p:sldId id="306" r:id="rId36"/>
    <p:sldId id="307" r:id="rId37"/>
    <p:sldId id="344" r:id="rId38"/>
    <p:sldId id="341" r:id="rId39"/>
    <p:sldId id="340" r:id="rId40"/>
    <p:sldId id="309" r:id="rId41"/>
    <p:sldId id="302" r:id="rId42"/>
    <p:sldId id="346" r:id="rId43"/>
    <p:sldId id="332" r:id="rId44"/>
    <p:sldId id="311" r:id="rId45"/>
    <p:sldId id="267" r:id="rId46"/>
    <p:sldId id="343" r:id="rId47"/>
    <p:sldId id="268" r:id="rId48"/>
    <p:sldId id="27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oduction" id="{04188E7F-5034-4F10-9EF1-6C01687BBA24}">
          <p14:sldIdLst>
            <p14:sldId id="256"/>
            <p14:sldId id="257"/>
            <p14:sldId id="258"/>
          </p14:sldIdLst>
        </p14:section>
        <p14:section name="Background and Context" id="{759BFAAB-39A0-4148-8838-5648D049BBEC}">
          <p14:sldIdLst>
            <p14:sldId id="259"/>
            <p14:sldId id="316"/>
            <p14:sldId id="318"/>
            <p14:sldId id="283"/>
          </p14:sldIdLst>
        </p14:section>
        <p14:section name="Serialization" id="{F65E2DF1-E0AD-42D2-8BA4-F0C7101E4368}">
          <p14:sldIdLst>
            <p14:sldId id="323"/>
            <p14:sldId id="347"/>
          </p14:sldIdLst>
        </p14:section>
        <p14:section name="Document Databases/ MongoDB" id="{BDC13D3E-AFB0-4C47-9028-19099FE45D5B}">
          <p14:sldIdLst>
            <p14:sldId id="327"/>
            <p14:sldId id="290"/>
          </p14:sldIdLst>
        </p14:section>
        <p14:section name="Scalability (Relational)" id="{B2F08BAC-3FB6-4021-8595-21CEAC80FD9A}">
          <p14:sldIdLst>
            <p14:sldId id="276"/>
            <p14:sldId id="324"/>
            <p14:sldId id="277"/>
            <p14:sldId id="325"/>
            <p14:sldId id="280"/>
            <p14:sldId id="281"/>
          </p14:sldIdLst>
        </p14:section>
        <p14:section name="NoSQL &amp; CAP Theorem" id="{2E6C02D4-0032-4DA3-9CD1-3D8498C4A07E}">
          <p14:sldIdLst>
            <p14:sldId id="284"/>
            <p14:sldId id="285"/>
            <p14:sldId id="289"/>
          </p14:sldIdLst>
        </p14:section>
        <p14:section name="AP - Riak &amp; Cassandra" id="{BD5FAAEB-85ED-43B1-9F71-45F33E59E497}">
          <p14:sldIdLst>
            <p14:sldId id="295"/>
            <p14:sldId id="296"/>
          </p14:sldIdLst>
        </p14:section>
        <p14:section name="Riak" id="{FEC1A9D6-5CA8-4E0D-A207-A95678A39932}">
          <p14:sldIdLst>
            <p14:sldId id="333"/>
            <p14:sldId id="328"/>
          </p14:sldIdLst>
        </p14:section>
        <p14:section name="Cassandra" id="{00EA9F98-D9E3-4383-AD4C-0983685A93C8}">
          <p14:sldIdLst>
            <p14:sldId id="331"/>
            <p14:sldId id="330"/>
            <p14:sldId id="337"/>
            <p14:sldId id="338"/>
            <p14:sldId id="339"/>
          </p14:sldIdLst>
        </p14:section>
        <p14:section name="Cloud Hosting, DocumentDB" id="{7EF5B686-4036-46D1-A2CE-8ED4330CE460}">
          <p14:sldIdLst>
            <p14:sldId id="335"/>
            <p14:sldId id="336"/>
            <p14:sldId id="326"/>
            <p14:sldId id="329"/>
          </p14:sldIdLst>
        </p14:section>
        <p14:section name="Patterns &amp; Architectures" id="{A7F70EFF-9847-4105-8F2A-24C99610D535}">
          <p14:sldIdLst>
            <p14:sldId id="305"/>
            <p14:sldId id="306"/>
            <p14:sldId id="307"/>
            <p14:sldId id="344"/>
          </p14:sldIdLst>
        </p14:section>
        <p14:section name="Hadoop/ MapReduce" id="{207844E5-265B-4741-9015-15490DD38719}">
          <p14:sldIdLst>
            <p14:sldId id="341"/>
            <p14:sldId id="340"/>
            <p14:sldId id="309"/>
            <p14:sldId id="302"/>
            <p14:sldId id="346"/>
            <p14:sldId id="332"/>
            <p14:sldId id="311"/>
          </p14:sldIdLst>
        </p14:section>
        <p14:section name="Graph DBs - Neo4j" id="{C6E735CF-19D2-4EAD-B7DE-DA03EA3AD71F}">
          <p14:sldIdLst>
            <p14:sldId id="267"/>
            <p14:sldId id="343"/>
            <p14:sldId id="268"/>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F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294" autoAdjust="0"/>
    <p:restoredTop sz="80000" autoAdjust="0"/>
  </p:normalViewPr>
  <p:slideViewPr>
    <p:cSldViewPr>
      <p:cViewPr>
        <p:scale>
          <a:sx n="101" d="100"/>
          <a:sy n="101" d="100"/>
        </p:scale>
        <p:origin x="-125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F0AD9-C137-4A52-8600-32592EF064CA}" type="datetimeFigureOut">
              <a:rPr lang="en-GB" smtClean="0"/>
              <a:t>27/04/2015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E1A96-A68C-4ED7-8535-7FE27C72D2F0}" type="slidenum">
              <a:rPr lang="en-GB" smtClean="0"/>
              <a:t>‹#›</a:t>
            </a:fld>
            <a:endParaRPr lang="en-GB"/>
          </a:p>
        </p:txBody>
      </p:sp>
    </p:spTree>
    <p:extLst>
      <p:ext uri="{BB962C8B-B14F-4D97-AF65-F5344CB8AC3E}">
        <p14:creationId xmlns:p14="http://schemas.microsoft.com/office/powerpoint/2010/main" val="407128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a:t>
            </a:fld>
            <a:endParaRPr lang="en-GB"/>
          </a:p>
        </p:txBody>
      </p:sp>
    </p:spTree>
    <p:extLst>
      <p:ext uri="{BB962C8B-B14F-4D97-AF65-F5344CB8AC3E}">
        <p14:creationId xmlns:p14="http://schemas.microsoft.com/office/powerpoint/2010/main" val="987347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14</a:t>
            </a:fld>
            <a:endParaRPr lang="en-GB"/>
          </a:p>
        </p:txBody>
      </p:sp>
    </p:spTree>
    <p:extLst>
      <p:ext uri="{BB962C8B-B14F-4D97-AF65-F5344CB8AC3E}">
        <p14:creationId xmlns:p14="http://schemas.microsoft.com/office/powerpoint/2010/main" val="2536771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feasibility</a:t>
            </a:r>
            <a:r>
              <a:rPr lang="en-GB" baseline="0" dirty="0" smtClean="0"/>
              <a:t> of scaling horizontally really depends on the required workload.  If we’re dealing mostly with reads, we can use what’s called master-slave replication.  Basically, there is still one definitive version of the data – the master – and all writes are sent there.  We then push data out (replication techniques vary…) to copies of the master – these are the slaves.  These multiple servers allow us to respond to many more read requests.</a:t>
            </a:r>
          </a:p>
          <a:p>
            <a:r>
              <a:rPr lang="en-GB" baseline="0" dirty="0" smtClean="0"/>
              <a:t>The key thing to note here is that there is still only a single server for the write workload, and if anything it is doing more work than before (it also has to do some sort of work to broadcast changes to the slaves).  So if we have a lot of writes, we are going to either run into the same problems with vertical scaling as before, or need to move to an alternative (probably more complex) 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NB: A “write-heavy” workload doesn’t need to mean a strict majority</a:t>
            </a:r>
            <a:r>
              <a:rPr lang="en-GB" baseline="0" dirty="0" smtClean="0"/>
              <a:t> of requests are writes, just that there are enough that this architecture of having one master, many slaves is not going to work.</a:t>
            </a:r>
            <a:endParaRPr lang="en-GB"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16</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a:t>
            </a:r>
            <a:r>
              <a:rPr lang="en-GB" baseline="0" dirty="0" smtClean="0"/>
              <a:t> main ways that most database systems (including relational) can be scaled up horizontally for write workloads is through </a:t>
            </a:r>
            <a:r>
              <a:rPr lang="en-GB" baseline="0" dirty="0" err="1" smtClean="0"/>
              <a:t>sharding</a:t>
            </a:r>
            <a:r>
              <a:rPr lang="en-GB" baseline="0" dirty="0" smtClean="0"/>
              <a:t>.</a:t>
            </a:r>
          </a:p>
          <a:p>
            <a:r>
              <a:rPr lang="en-GB" baseline="0" dirty="0" smtClean="0"/>
              <a:t>At the highest level, </a:t>
            </a:r>
            <a:r>
              <a:rPr lang="en-GB" baseline="0" dirty="0" err="1" smtClean="0"/>
              <a:t>sharding</a:t>
            </a:r>
            <a:r>
              <a:rPr lang="en-GB" baseline="0" dirty="0" smtClean="0"/>
              <a:t> is relatively straightforward.  We store distinct parts of the data on each of several nodes.  Each node handles both reads and writes, so we can handle plenty of both types of traffic.</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However – the devil is in the detail – what strategy do we use to distribute the data? – making sure our application knows where to send data to and retrieve it from?  How do we make sure we keep data sufficiently and evenly distributed?  This can add complexity to </a:t>
            </a:r>
            <a:r>
              <a:rPr lang="en-GB" baseline="0" dirty="0" err="1" smtClean="0"/>
              <a:t>sharding</a:t>
            </a:r>
            <a:r>
              <a:rPr lang="en-GB" baseline="0" dirty="0" smtClean="0"/>
              <a:t>, and traditional relational databases don’t always make this easy “out of the box”.</a:t>
            </a:r>
          </a:p>
        </p:txBody>
      </p:sp>
      <p:sp>
        <p:nvSpPr>
          <p:cNvPr id="4" name="Slide Number Placeholder 3"/>
          <p:cNvSpPr>
            <a:spLocks noGrp="1"/>
          </p:cNvSpPr>
          <p:nvPr>
            <p:ph type="sldNum" sz="quarter" idx="10"/>
          </p:nvPr>
        </p:nvSpPr>
        <p:spPr/>
        <p:txBody>
          <a:bodyPr/>
          <a:lstStyle/>
          <a:p>
            <a:fld id="{B88E1A96-A68C-4ED7-8535-7FE27C72D2F0}" type="slidenum">
              <a:rPr lang="en-GB" smtClean="0"/>
              <a:t>17</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18</a:t>
            </a:fld>
            <a:endParaRPr lang="en-GB"/>
          </a:p>
        </p:txBody>
      </p:sp>
    </p:spTree>
    <p:extLst>
      <p:ext uri="{BB962C8B-B14F-4D97-AF65-F5344CB8AC3E}">
        <p14:creationId xmlns:p14="http://schemas.microsoft.com/office/powerpoint/2010/main" val="3248895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19</a:t>
            </a:fld>
            <a:endParaRPr lang="en-GB"/>
          </a:p>
        </p:txBody>
      </p:sp>
    </p:spTree>
    <p:extLst>
      <p:ext uri="{BB962C8B-B14F-4D97-AF65-F5344CB8AC3E}">
        <p14:creationId xmlns:p14="http://schemas.microsoft.com/office/powerpoint/2010/main" val="982279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20</a:t>
            </a:fld>
            <a:endParaRPr lang="en-GB"/>
          </a:p>
        </p:txBody>
      </p:sp>
    </p:spTree>
    <p:extLst>
      <p:ext uri="{BB962C8B-B14F-4D97-AF65-F5344CB8AC3E}">
        <p14:creationId xmlns:p14="http://schemas.microsoft.com/office/powerpoint/2010/main" val="2777403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21</a:t>
            </a:fld>
            <a:endParaRPr lang="en-GB"/>
          </a:p>
        </p:txBody>
      </p:sp>
    </p:spTree>
    <p:extLst>
      <p:ext uri="{BB962C8B-B14F-4D97-AF65-F5344CB8AC3E}">
        <p14:creationId xmlns:p14="http://schemas.microsoft.com/office/powerpoint/2010/main" val="3766499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model for data and load distribution that is shared</a:t>
            </a:r>
            <a:r>
              <a:rPr lang="en-GB" baseline="0" dirty="0" smtClean="0"/>
              <a:t> by </a:t>
            </a:r>
            <a:r>
              <a:rPr lang="en-GB" baseline="0" dirty="0" err="1" smtClean="0"/>
              <a:t>Riak</a:t>
            </a:r>
            <a:r>
              <a:rPr lang="en-GB" baseline="0" dirty="0" smtClean="0"/>
              <a:t> and Cassandra (diagram is from Basho (</a:t>
            </a:r>
            <a:r>
              <a:rPr lang="en-GB" baseline="0" dirty="0" err="1" smtClean="0"/>
              <a:t>Riak</a:t>
            </a:r>
            <a:r>
              <a:rPr lang="en-GB" baseline="0" dirty="0" smtClean="0"/>
              <a:t>) website – but same principle), and has a deep impact on how they store, manage and retrieve data.</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22</a:t>
            </a:fld>
            <a:endParaRPr lang="en-GB"/>
          </a:p>
        </p:txBody>
      </p:sp>
    </p:spTree>
    <p:extLst>
      <p:ext uri="{BB962C8B-B14F-4D97-AF65-F5344CB8AC3E}">
        <p14:creationId xmlns:p14="http://schemas.microsoft.com/office/powerpoint/2010/main" val="3197546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25</a:t>
            </a:fld>
            <a:endParaRPr lang="en-GB"/>
          </a:p>
        </p:txBody>
      </p:sp>
    </p:spTree>
    <p:extLst>
      <p:ext uri="{BB962C8B-B14F-4D97-AF65-F5344CB8AC3E}">
        <p14:creationId xmlns:p14="http://schemas.microsoft.com/office/powerpoint/2010/main" val="784267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35</a:t>
            </a:fld>
            <a:endParaRPr lang="en-GB"/>
          </a:p>
        </p:txBody>
      </p:sp>
    </p:spTree>
    <p:extLst>
      <p:ext uri="{BB962C8B-B14F-4D97-AF65-F5344CB8AC3E}">
        <p14:creationId xmlns:p14="http://schemas.microsoft.com/office/powerpoint/2010/main" val="2921631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a:t>
            </a:fld>
            <a:endParaRPr lang="en-GB"/>
          </a:p>
        </p:txBody>
      </p:sp>
    </p:spTree>
    <p:extLst>
      <p:ext uri="{BB962C8B-B14F-4D97-AF65-F5344CB8AC3E}">
        <p14:creationId xmlns:p14="http://schemas.microsoft.com/office/powerpoint/2010/main" val="2316268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39</a:t>
            </a:fld>
            <a:endParaRPr lang="en-GB"/>
          </a:p>
        </p:txBody>
      </p:sp>
    </p:spTree>
    <p:extLst>
      <p:ext uri="{BB962C8B-B14F-4D97-AF65-F5344CB8AC3E}">
        <p14:creationId xmlns:p14="http://schemas.microsoft.com/office/powerpoint/2010/main" val="1960653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40</a:t>
            </a:fld>
            <a:endParaRPr lang="en-GB"/>
          </a:p>
        </p:txBody>
      </p:sp>
    </p:spTree>
    <p:extLst>
      <p:ext uri="{BB962C8B-B14F-4D97-AF65-F5344CB8AC3E}">
        <p14:creationId xmlns:p14="http://schemas.microsoft.com/office/powerpoint/2010/main" val="2539703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41</a:t>
            </a:fld>
            <a:endParaRPr lang="en-GB"/>
          </a:p>
        </p:txBody>
      </p:sp>
    </p:spTree>
    <p:extLst>
      <p:ext uri="{BB962C8B-B14F-4D97-AF65-F5344CB8AC3E}">
        <p14:creationId xmlns:p14="http://schemas.microsoft.com/office/powerpoint/2010/main" val="2245795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45</a:t>
            </a:fld>
            <a:endParaRPr lang="en-GB"/>
          </a:p>
        </p:txBody>
      </p:sp>
    </p:spTree>
    <p:extLst>
      <p:ext uri="{BB962C8B-B14F-4D97-AF65-F5344CB8AC3E}">
        <p14:creationId xmlns:p14="http://schemas.microsoft.com/office/powerpoint/2010/main" val="2615470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47</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48</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a:t>
            </a:fld>
            <a:endParaRPr lang="en-GB"/>
          </a:p>
        </p:txBody>
      </p:sp>
    </p:spTree>
    <p:extLst>
      <p:ext uri="{BB962C8B-B14F-4D97-AF65-F5344CB8AC3E}">
        <p14:creationId xmlns:p14="http://schemas.microsoft.com/office/powerpoint/2010/main" val="3894007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a:t>
            </a:fld>
            <a:endParaRPr lang="en-GB"/>
          </a:p>
        </p:txBody>
      </p:sp>
    </p:spTree>
    <p:extLst>
      <p:ext uri="{BB962C8B-B14F-4D97-AF65-F5344CB8AC3E}">
        <p14:creationId xmlns:p14="http://schemas.microsoft.com/office/powerpoint/2010/main" val="65669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a:t>
            </a:fld>
            <a:endParaRPr lang="en-GB"/>
          </a:p>
        </p:txBody>
      </p:sp>
    </p:spTree>
    <p:extLst>
      <p:ext uri="{BB962C8B-B14F-4D97-AF65-F5344CB8AC3E}">
        <p14:creationId xmlns:p14="http://schemas.microsoft.com/office/powerpoint/2010/main" val="3483741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(Audience Participation)</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a:t>
            </a:fld>
            <a:endParaRPr lang="en-GB"/>
          </a:p>
        </p:txBody>
      </p:sp>
    </p:spTree>
    <p:extLst>
      <p:ext uri="{BB962C8B-B14F-4D97-AF65-F5344CB8AC3E}">
        <p14:creationId xmlns:p14="http://schemas.microsoft.com/office/powerpoint/2010/main" val="3740755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7</a:t>
            </a:fld>
            <a:endParaRPr lang="en-GB"/>
          </a:p>
        </p:txBody>
      </p:sp>
    </p:spTree>
    <p:extLst>
      <p:ext uri="{BB962C8B-B14F-4D97-AF65-F5344CB8AC3E}">
        <p14:creationId xmlns:p14="http://schemas.microsoft.com/office/powerpoint/2010/main" val="2584747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11</a:t>
            </a:fld>
            <a:endParaRPr lang="en-GB"/>
          </a:p>
        </p:txBody>
      </p:sp>
    </p:spTree>
    <p:extLst>
      <p:ext uri="{BB962C8B-B14F-4D97-AF65-F5344CB8AC3E}">
        <p14:creationId xmlns:p14="http://schemas.microsoft.com/office/powerpoint/2010/main" val="3893714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12</a:t>
            </a:fld>
            <a:endParaRPr lang="en-GB"/>
          </a:p>
        </p:txBody>
      </p:sp>
    </p:spTree>
    <p:extLst>
      <p:ext uri="{BB962C8B-B14F-4D97-AF65-F5344CB8AC3E}">
        <p14:creationId xmlns:p14="http://schemas.microsoft.com/office/powerpoint/2010/main" val="3148679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6119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86416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0396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00914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F45FB7-11FC-4A5D-8578-8A11B0F11936}"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8726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2F45FB7-11FC-4A5D-8578-8A11B0F11936}" type="datetimeFigureOut">
              <a:rPr lang="en-GB" smtClean="0"/>
              <a:t>27/04/2015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3848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2F45FB7-11FC-4A5D-8578-8A11B0F11936}" type="datetimeFigureOut">
              <a:rPr lang="en-GB" smtClean="0"/>
              <a:t>27/04/2015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66651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2F45FB7-11FC-4A5D-8578-8A11B0F11936}" type="datetimeFigureOut">
              <a:rPr lang="en-GB" smtClean="0"/>
              <a:t>27/04/2015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79380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45FB7-11FC-4A5D-8578-8A11B0F11936}" type="datetimeFigureOut">
              <a:rPr lang="en-GB" smtClean="0"/>
              <a:t>27/04/2015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158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27/04/2015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40923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27/04/2015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01918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45FB7-11FC-4A5D-8578-8A11B0F11936}" type="datetimeFigureOut">
              <a:rPr lang="en-GB" smtClean="0"/>
              <a:t>27/04/2015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936A1-8E58-4BF9-ADA8-A4155E17049B}" type="slidenum">
              <a:rPr lang="en-GB" smtClean="0"/>
              <a:t>‹#›</a:t>
            </a:fld>
            <a:endParaRPr lang="en-GB"/>
          </a:p>
        </p:txBody>
      </p:sp>
    </p:spTree>
    <p:extLst>
      <p:ext uri="{BB962C8B-B14F-4D97-AF65-F5344CB8AC3E}">
        <p14:creationId xmlns:p14="http://schemas.microsoft.com/office/powerpoint/2010/main" val="135842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cs.berkeley.edu/~brewer/cs262b-2004/PODC-keynote.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webpages.cs.luc.edu/~pld/353/gilbert_lynch_brewer_proof.pd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blog.cloudera.com/blog/2010/04/cap-confusion-problems-with-partition-toleranc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twitter.com/alexdgarland" TargetMode="External"/><Relationship Id="rId5" Type="http://schemas.openxmlformats.org/officeDocument/2006/relationships/hyperlink" Target="http://www.alexdgarland.com/"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docs.basho.com/riak/latest/theory/concept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www.datastax.com/what-we-offer/products-services/trainin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www.youtube.com/user/PlanetCassandra/search?query=mode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martinfowler.com/bliki/PolyglotPersistence.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highscalability.com/amazon-architectur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jpg"/><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gif"/></Relationships>
</file>

<file path=ppt/slides/_rels/slide46.xml.rels><?xml version="1.0" encoding="UTF-8" standalone="yes"?>
<Relationships xmlns="http://schemas.openxmlformats.org/package/2006/relationships"><Relationship Id="rId3" Type="http://schemas.openxmlformats.org/officeDocument/2006/relationships/hyperlink" Target="http://alexdgarland.com/category/neo4j" TargetMode="External"/><Relationship Id="rId2" Type="http://schemas.openxmlformats.org/officeDocument/2006/relationships/hyperlink" Target="http://goo.gl/RrdQjp"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jpg"/><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0808"/>
            <a:ext cx="7772400" cy="1874639"/>
          </a:xfrm>
        </p:spPr>
        <p:txBody>
          <a:bodyPr>
            <a:normAutofit fontScale="90000"/>
          </a:bodyPr>
          <a:lstStyle/>
          <a:p>
            <a:r>
              <a:rPr lang="en-GB" sz="5300" dirty="0" smtClean="0"/>
              <a:t>“Not Only SQL”</a:t>
            </a:r>
            <a:br>
              <a:rPr lang="en-GB" sz="5300" dirty="0" smtClean="0"/>
            </a:br>
            <a:r>
              <a:rPr lang="en-GB" dirty="0" smtClean="0"/>
              <a:t/>
            </a:r>
            <a:br>
              <a:rPr lang="en-GB" dirty="0" smtClean="0"/>
            </a:br>
            <a:r>
              <a:rPr lang="en-GB" sz="3200" dirty="0" smtClean="0"/>
              <a:t>Data Storage Options for .NET</a:t>
            </a:r>
            <a:endParaRPr lang="en-GB" sz="3200" dirty="0"/>
          </a:p>
        </p:txBody>
      </p:sp>
      <p:sp>
        <p:nvSpPr>
          <p:cNvPr id="3" name="Subtitle 2"/>
          <p:cNvSpPr>
            <a:spLocks noGrp="1"/>
          </p:cNvSpPr>
          <p:nvPr>
            <p:ph type="subTitle" idx="1"/>
          </p:nvPr>
        </p:nvSpPr>
        <p:spPr>
          <a:xfrm>
            <a:off x="1371600" y="4509120"/>
            <a:ext cx="6400800" cy="648072"/>
          </a:xfrm>
        </p:spPr>
        <p:txBody>
          <a:bodyPr/>
          <a:lstStyle/>
          <a:p>
            <a:r>
              <a:rPr lang="en-GB" dirty="0" smtClean="0">
                <a:solidFill>
                  <a:schemeClr val="tx1"/>
                </a:solidFill>
              </a:rPr>
              <a:t>Alex Garland</a:t>
            </a:r>
            <a:endParaRPr lang="en-GB" dirty="0">
              <a:solidFill>
                <a:schemeClr val="tx1"/>
              </a:solidFill>
            </a:endParaRPr>
          </a:p>
        </p:txBody>
      </p:sp>
    </p:spTree>
    <p:extLst>
      <p:ext uri="{BB962C8B-B14F-4D97-AF65-F5344CB8AC3E}">
        <p14:creationId xmlns:p14="http://schemas.microsoft.com/office/powerpoint/2010/main" val="3068188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dirty="0" smtClean="0"/>
              <a:t>Document Databases</a:t>
            </a:r>
            <a:endParaRPr lang="en-GB" dirty="0"/>
          </a:p>
        </p:txBody>
      </p:sp>
      <p:sp>
        <p:nvSpPr>
          <p:cNvPr id="3" name="Content Placeholder 2"/>
          <p:cNvSpPr>
            <a:spLocks noGrp="1"/>
          </p:cNvSpPr>
          <p:nvPr>
            <p:ph idx="1"/>
          </p:nvPr>
        </p:nvSpPr>
        <p:spPr>
          <a:xfrm>
            <a:off x="457200" y="1340768"/>
            <a:ext cx="8229600" cy="4785395"/>
          </a:xfrm>
        </p:spPr>
        <p:txBody>
          <a:bodyPr>
            <a:normAutofit lnSpcReduction="10000"/>
          </a:bodyPr>
          <a:lstStyle/>
          <a:p>
            <a:r>
              <a:rPr lang="en-GB" dirty="0" smtClean="0"/>
              <a:t>Extends the idea of document serialization to primary storage format</a:t>
            </a:r>
          </a:p>
          <a:p>
            <a:pPr marL="0" indent="0">
              <a:buNone/>
            </a:pPr>
            <a:endParaRPr lang="en-GB" dirty="0" smtClean="0"/>
          </a:p>
          <a:p>
            <a:endParaRPr lang="en-GB" dirty="0" smtClean="0"/>
          </a:p>
          <a:p>
            <a:endParaRPr lang="en-GB" dirty="0"/>
          </a:p>
          <a:p>
            <a:endParaRPr lang="en-GB" dirty="0"/>
          </a:p>
          <a:p>
            <a:r>
              <a:rPr lang="en-GB" dirty="0"/>
              <a:t>Less good at:</a:t>
            </a:r>
          </a:p>
          <a:p>
            <a:pPr lvl="1"/>
            <a:r>
              <a:rPr lang="en-GB" dirty="0"/>
              <a:t>Protecting data integrity</a:t>
            </a:r>
          </a:p>
          <a:p>
            <a:pPr lvl="1"/>
            <a:r>
              <a:rPr lang="en-GB" dirty="0"/>
              <a:t>Summary queries</a:t>
            </a:r>
          </a:p>
          <a:p>
            <a:pPr lvl="1"/>
            <a:endParaRPr lang="en-GB" dirty="0" smtClean="0"/>
          </a:p>
          <a:p>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582" y="2348880"/>
            <a:ext cx="5843730" cy="2056993"/>
          </a:xfrm>
          <a:prstGeom prst="rect">
            <a:avLst/>
          </a:prstGeom>
        </p:spPr>
      </p:pic>
    </p:spTree>
    <p:extLst>
      <p:ext uri="{BB962C8B-B14F-4D97-AF65-F5344CB8AC3E}">
        <p14:creationId xmlns:p14="http://schemas.microsoft.com/office/powerpoint/2010/main" val="3399482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endParaRPr lang="en-GB" dirty="0"/>
          </a:p>
        </p:txBody>
      </p:sp>
      <p:sp>
        <p:nvSpPr>
          <p:cNvPr id="3" name="Content Placeholder 2"/>
          <p:cNvSpPr>
            <a:spLocks noGrp="1"/>
          </p:cNvSpPr>
          <p:nvPr>
            <p:ph idx="1"/>
          </p:nvPr>
        </p:nvSpPr>
        <p:spPr>
          <a:xfrm>
            <a:off x="457200" y="2204864"/>
            <a:ext cx="8229600" cy="3921299"/>
          </a:xfrm>
        </p:spPr>
        <p:txBody>
          <a:bodyPr/>
          <a:lstStyle/>
          <a:p>
            <a:pPr marL="0" indent="0" algn="ctr">
              <a:buNone/>
            </a:pPr>
            <a:endParaRPr lang="en-GB" dirty="0" smtClean="0"/>
          </a:p>
          <a:p>
            <a:pPr marL="0" indent="0" algn="ctr">
              <a:buNone/>
            </a:pPr>
            <a:r>
              <a:rPr lang="en-GB" sz="4400" dirty="0" smtClean="0"/>
              <a:t>(</a:t>
            </a:r>
            <a:r>
              <a:rPr lang="en-GB" sz="4400" dirty="0"/>
              <a:t>MongoDB Demo)</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220037"/>
            <a:ext cx="1368152" cy="1603355"/>
          </a:xfrm>
          <a:prstGeom prst="rect">
            <a:avLst/>
          </a:prstGeom>
        </p:spPr>
      </p:pic>
    </p:spTree>
    <p:extLst>
      <p:ext uri="{BB962C8B-B14F-4D97-AF65-F5344CB8AC3E}">
        <p14:creationId xmlns:p14="http://schemas.microsoft.com/office/powerpoint/2010/main" val="1804820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3065275"/>
            <a:ext cx="1252735" cy="1252735"/>
          </a:xfrm>
          <a:prstGeom prst="rect">
            <a:avLst/>
          </a:prstGeom>
        </p:spPr>
      </p:pic>
      <p:pic>
        <p:nvPicPr>
          <p:cNvPr id="5"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3808" y="2633227"/>
            <a:ext cx="1970675" cy="1970675"/>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716" y="1769131"/>
            <a:ext cx="3456384" cy="3456384"/>
          </a:xfrm>
          <a:prstGeom prst="rect">
            <a:avLst/>
          </a:prstGeom>
        </p:spPr>
      </p:pic>
      <p:sp>
        <p:nvSpPr>
          <p:cNvPr id="7" name="Right Arrow 6"/>
          <p:cNvSpPr/>
          <p:nvPr/>
        </p:nvSpPr>
        <p:spPr>
          <a:xfrm>
            <a:off x="2267744"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4814483"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2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smtClean="0"/>
          </a:p>
          <a:p>
            <a:r>
              <a:rPr lang="en-GB" dirty="0" smtClean="0"/>
              <a:t>Simple – No Change to Fundamental Architecture</a:t>
            </a:r>
          </a:p>
          <a:p>
            <a:endParaRPr lang="en-GB" dirty="0" smtClean="0"/>
          </a:p>
          <a:p>
            <a:r>
              <a:rPr lang="en-GB" b="1" dirty="0" smtClean="0">
                <a:solidFill>
                  <a:srgbClr val="FF0000"/>
                </a:solidFill>
              </a:rPr>
              <a:t>BUT:</a:t>
            </a:r>
          </a:p>
          <a:p>
            <a:pPr lvl="1"/>
            <a:r>
              <a:rPr lang="en-GB" dirty="0" smtClean="0"/>
              <a:t>Expensive – Non-Linear Cost Increases</a:t>
            </a:r>
          </a:p>
          <a:p>
            <a:pPr lvl="1"/>
            <a:r>
              <a:rPr lang="en-GB" dirty="0" smtClean="0"/>
              <a:t>Increasingly Specialist Hardware</a:t>
            </a:r>
          </a:p>
          <a:p>
            <a:pPr lvl="1"/>
            <a:r>
              <a:rPr lang="en-GB" dirty="0" smtClean="0"/>
              <a:t>No Redundancy</a:t>
            </a:r>
          </a:p>
        </p:txBody>
      </p:sp>
    </p:spTree>
    <p:extLst>
      <p:ext uri="{BB962C8B-B14F-4D97-AF65-F5344CB8AC3E}">
        <p14:creationId xmlns:p14="http://schemas.microsoft.com/office/powerpoint/2010/main" val="120849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pic>
        <p:nvPicPr>
          <p:cNvPr id="10"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19672" y="2060848"/>
            <a:ext cx="1251065" cy="1251065"/>
          </a:xfrm>
          <a:prstGeom prst="rect">
            <a:avLst/>
          </a:prstGeom>
        </p:spPr>
      </p:pic>
      <p:pic>
        <p:nvPicPr>
          <p:cNvPr id="11"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3573016"/>
            <a:ext cx="1251065" cy="1251065"/>
          </a:xfrm>
          <a:prstGeom prst="rect">
            <a:avLst/>
          </a:prstGeom>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835" y="2060848"/>
            <a:ext cx="1251065" cy="1251065"/>
          </a:xfrm>
          <a:prstGeom prst="rect">
            <a:avLst/>
          </a:prstGeom>
        </p:spPr>
      </p:pic>
      <p:pic>
        <p:nvPicPr>
          <p:cNvPr id="13"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3563566"/>
            <a:ext cx="1251065" cy="1251065"/>
          </a:xfrm>
          <a:prstGeom prst="rect">
            <a:avLst/>
          </a:prstGeom>
        </p:spPr>
      </p:pic>
      <p:pic>
        <p:nvPicPr>
          <p:cNvPr id="1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1" y="2060848"/>
            <a:ext cx="1251065" cy="1251065"/>
          </a:xfrm>
          <a:prstGeom prst="rect">
            <a:avLst/>
          </a:prstGeom>
        </p:spPr>
      </p:pic>
      <p:pic>
        <p:nvPicPr>
          <p:cNvPr id="1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2" y="3573016"/>
            <a:ext cx="1251065" cy="1251065"/>
          </a:xfrm>
          <a:prstGeom prst="rect">
            <a:avLst/>
          </a:prstGeom>
        </p:spPr>
      </p:pic>
      <p:pic>
        <p:nvPicPr>
          <p:cNvPr id="1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7" y="2060847"/>
            <a:ext cx="1251065" cy="1251065"/>
          </a:xfrm>
          <a:prstGeom prst="rect">
            <a:avLst/>
          </a:prstGeom>
        </p:spPr>
      </p:pic>
      <p:pic>
        <p:nvPicPr>
          <p:cNvPr id="1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6" y="3573016"/>
            <a:ext cx="1251065" cy="1251065"/>
          </a:xfrm>
          <a:prstGeom prst="rect">
            <a:avLst/>
          </a:prstGeom>
        </p:spPr>
      </p:pic>
    </p:spTree>
    <p:extLst>
      <p:ext uri="{BB962C8B-B14F-4D97-AF65-F5344CB8AC3E}">
        <p14:creationId xmlns:p14="http://schemas.microsoft.com/office/powerpoint/2010/main" val="404481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sp>
        <p:nvSpPr>
          <p:cNvPr id="3" name="Content Placeholder 2"/>
          <p:cNvSpPr>
            <a:spLocks noGrp="1"/>
          </p:cNvSpPr>
          <p:nvPr>
            <p:ph idx="1"/>
          </p:nvPr>
        </p:nvSpPr>
        <p:spPr/>
        <p:txBody>
          <a:bodyPr/>
          <a:lstStyle/>
          <a:p>
            <a:r>
              <a:rPr lang="en-GB" dirty="0" smtClean="0"/>
              <a:t>Linear (or better) increases in cost to scale</a:t>
            </a:r>
          </a:p>
          <a:p>
            <a:endParaRPr lang="en-GB" dirty="0"/>
          </a:p>
          <a:p>
            <a:r>
              <a:rPr lang="en-GB" b="1" dirty="0" smtClean="0">
                <a:solidFill>
                  <a:srgbClr val="FF0000"/>
                </a:solidFill>
              </a:rPr>
              <a:t>BUT</a:t>
            </a:r>
            <a:r>
              <a:rPr lang="en-GB" dirty="0" smtClean="0"/>
              <a:t> – increased complexity of architecture/ programming model</a:t>
            </a:r>
          </a:p>
          <a:p>
            <a:pPr lvl="1"/>
            <a:endParaRPr lang="en-GB" dirty="0" smtClean="0"/>
          </a:p>
          <a:p>
            <a:pPr lvl="1"/>
            <a:r>
              <a:rPr lang="en-GB" dirty="0" smtClean="0"/>
              <a:t>Especially challenging for data storage</a:t>
            </a:r>
          </a:p>
        </p:txBody>
      </p:sp>
    </p:spTree>
    <p:extLst>
      <p:ext uri="{BB962C8B-B14F-4D97-AF65-F5344CB8AC3E}">
        <p14:creationId xmlns:p14="http://schemas.microsoft.com/office/powerpoint/2010/main" val="99740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“Read-Mostly”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31753" y="4486204"/>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9835" y="2139425"/>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2786" y="214786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856" y="2147861"/>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026" y="2852559"/>
            <a:ext cx="1251065" cy="1251065"/>
          </a:xfrm>
          <a:prstGeom prst="rect">
            <a:avLst/>
          </a:prstGeom>
        </p:spPr>
      </p:pic>
      <p:sp>
        <p:nvSpPr>
          <p:cNvPr id="9" name="TextBox 8"/>
          <p:cNvSpPr txBox="1"/>
          <p:nvPr/>
        </p:nvSpPr>
        <p:spPr>
          <a:xfrm>
            <a:off x="725466" y="4324824"/>
            <a:ext cx="1656184" cy="646331"/>
          </a:xfrm>
          <a:prstGeom prst="rect">
            <a:avLst/>
          </a:prstGeom>
          <a:noFill/>
        </p:spPr>
        <p:txBody>
          <a:bodyPr wrap="square" rtlCol="0">
            <a:spAutoFit/>
          </a:bodyPr>
          <a:lstStyle/>
          <a:p>
            <a:pPr algn="ctr"/>
            <a:r>
              <a:rPr lang="en-GB" dirty="0" smtClean="0"/>
              <a:t>Load Balancer/ App Server(s)</a:t>
            </a:r>
            <a:endParaRPr lang="en-GB" dirty="0"/>
          </a:p>
        </p:txBody>
      </p:sp>
      <p:sp>
        <p:nvSpPr>
          <p:cNvPr id="10" name="Rectangle 9"/>
          <p:cNvSpPr/>
          <p:nvPr/>
        </p:nvSpPr>
        <p:spPr>
          <a:xfrm>
            <a:off x="4360601" y="2023148"/>
            <a:ext cx="3687386" cy="1690274"/>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a:off x="2123728" y="3982148"/>
            <a:ext cx="1823495" cy="8368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0" y="3478092"/>
            <a:ext cx="485389" cy="116989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42407" y="3478092"/>
            <a:ext cx="1146944" cy="1296144"/>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942407" y="3478092"/>
            <a:ext cx="2293889" cy="1728192"/>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123728" y="2325964"/>
            <a:ext cx="2236874" cy="847224"/>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1"/>
            <a:endCxn id="8" idx="3"/>
          </p:cNvCxnSpPr>
          <p:nvPr/>
        </p:nvCxnSpPr>
        <p:spPr>
          <a:xfrm flipH="1">
            <a:off x="2179091" y="2868285"/>
            <a:ext cx="2181510" cy="60980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123728" y="3398926"/>
            <a:ext cx="2236873" cy="31449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46481" y="5820269"/>
            <a:ext cx="1242562" cy="369332"/>
          </a:xfrm>
          <a:prstGeom prst="rect">
            <a:avLst/>
          </a:prstGeom>
          <a:noFill/>
        </p:spPr>
        <p:txBody>
          <a:bodyPr wrap="square" rtlCol="0">
            <a:spAutoFit/>
          </a:bodyPr>
          <a:lstStyle/>
          <a:p>
            <a:pPr algn="ctr"/>
            <a:r>
              <a:rPr lang="en-GB" dirty="0" smtClean="0"/>
              <a:t>Master</a:t>
            </a:r>
            <a:endParaRPr lang="en-GB" dirty="0"/>
          </a:p>
        </p:txBody>
      </p:sp>
      <p:sp>
        <p:nvSpPr>
          <p:cNvPr id="47" name="TextBox 46"/>
          <p:cNvSpPr txBox="1"/>
          <p:nvPr/>
        </p:nvSpPr>
        <p:spPr>
          <a:xfrm>
            <a:off x="5663703" y="1523397"/>
            <a:ext cx="1242562" cy="369332"/>
          </a:xfrm>
          <a:prstGeom prst="rect">
            <a:avLst/>
          </a:prstGeom>
          <a:noFill/>
        </p:spPr>
        <p:txBody>
          <a:bodyPr wrap="square" rtlCol="0">
            <a:spAutoFit/>
          </a:bodyPr>
          <a:lstStyle/>
          <a:p>
            <a:pPr algn="ctr"/>
            <a:r>
              <a:rPr lang="en-GB" dirty="0" smtClean="0"/>
              <a:t>Slaves</a:t>
            </a:r>
            <a:endParaRPr lang="en-GB" dirty="0"/>
          </a:p>
        </p:txBody>
      </p:sp>
      <p:sp>
        <p:nvSpPr>
          <p:cNvPr id="50" name="TextBox 49"/>
          <p:cNvSpPr txBox="1"/>
          <p:nvPr/>
        </p:nvSpPr>
        <p:spPr>
          <a:xfrm>
            <a:off x="298383" y="1523397"/>
            <a:ext cx="3254094" cy="461665"/>
          </a:xfrm>
          <a:prstGeom prst="rect">
            <a:avLst/>
          </a:prstGeom>
          <a:noFill/>
        </p:spPr>
        <p:txBody>
          <a:bodyPr wrap="square" rtlCol="0">
            <a:spAutoFit/>
          </a:bodyPr>
          <a:lstStyle/>
          <a:p>
            <a:pPr algn="ctr"/>
            <a:r>
              <a:rPr lang="en-GB" sz="2400" u="sng" dirty="0" smtClean="0"/>
              <a:t>Master-Slave Replication</a:t>
            </a:r>
            <a:endParaRPr lang="en-GB" sz="2400" u="sng" dirty="0"/>
          </a:p>
        </p:txBody>
      </p:sp>
      <p:sp>
        <p:nvSpPr>
          <p:cNvPr id="51" name="TextBox 50"/>
          <p:cNvSpPr txBox="1"/>
          <p:nvPr/>
        </p:nvSpPr>
        <p:spPr>
          <a:xfrm>
            <a:off x="5866633" y="4672921"/>
            <a:ext cx="1945727" cy="369332"/>
          </a:xfrm>
          <a:prstGeom prst="rect">
            <a:avLst/>
          </a:prstGeom>
          <a:noFill/>
        </p:spPr>
        <p:txBody>
          <a:bodyPr wrap="square" rtlCol="0">
            <a:spAutoFit/>
          </a:bodyPr>
          <a:lstStyle/>
          <a:p>
            <a:pPr algn="ctr"/>
            <a:r>
              <a:rPr lang="en-GB" dirty="0" smtClean="0">
                <a:solidFill>
                  <a:srgbClr val="FF0000"/>
                </a:solidFill>
              </a:rPr>
              <a:t>Write Replication</a:t>
            </a:r>
            <a:endParaRPr lang="en-GB" dirty="0">
              <a:solidFill>
                <a:srgbClr val="FF0000"/>
              </a:solidFill>
            </a:endParaRPr>
          </a:p>
        </p:txBody>
      </p:sp>
      <p:sp>
        <p:nvSpPr>
          <p:cNvPr id="52" name="TextBox 51"/>
          <p:cNvSpPr txBox="1"/>
          <p:nvPr/>
        </p:nvSpPr>
        <p:spPr>
          <a:xfrm>
            <a:off x="2778014" y="3911047"/>
            <a:ext cx="1548927"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2179091" y="2175682"/>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Tree>
    <p:extLst>
      <p:ext uri="{BB962C8B-B14F-4D97-AF65-F5344CB8AC3E}">
        <p14:creationId xmlns:p14="http://schemas.microsoft.com/office/powerpoint/2010/main" val="19835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“Write-Heavy”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83768" y="4347397"/>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7528" y="4435364"/>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9190" y="4396058"/>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105" y="4359500"/>
            <a:ext cx="1251065" cy="1251065"/>
          </a:xfrm>
          <a:prstGeom prst="rect">
            <a:avLst/>
          </a:prstGeom>
        </p:spPr>
      </p:pic>
      <p:cxnSp>
        <p:nvCxnSpPr>
          <p:cNvPr id="12" name="Straight Arrow Connector 11"/>
          <p:cNvCxnSpPr/>
          <p:nvPr/>
        </p:nvCxnSpPr>
        <p:spPr>
          <a:xfrm>
            <a:off x="4954149" y="1701045"/>
            <a:ext cx="0" cy="11268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854833" y="1701045"/>
            <a:ext cx="0" cy="111083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67544" y="1959223"/>
            <a:ext cx="2762317" cy="461665"/>
          </a:xfrm>
          <a:prstGeom prst="rect">
            <a:avLst/>
          </a:prstGeom>
          <a:noFill/>
        </p:spPr>
        <p:txBody>
          <a:bodyPr wrap="square" rtlCol="0">
            <a:spAutoFit/>
          </a:bodyPr>
          <a:lstStyle/>
          <a:p>
            <a:pPr algn="ctr"/>
            <a:r>
              <a:rPr lang="en-GB" sz="2400" u="sng" dirty="0" smtClean="0"/>
              <a:t>Database </a:t>
            </a:r>
            <a:r>
              <a:rPr lang="en-GB" sz="2400" u="sng" dirty="0" err="1" smtClean="0"/>
              <a:t>Sharding</a:t>
            </a:r>
            <a:endParaRPr lang="en-GB" sz="2400" u="sng" dirty="0"/>
          </a:p>
        </p:txBody>
      </p:sp>
      <p:sp>
        <p:nvSpPr>
          <p:cNvPr id="52" name="TextBox 51"/>
          <p:cNvSpPr txBox="1"/>
          <p:nvPr/>
        </p:nvSpPr>
        <p:spPr>
          <a:xfrm>
            <a:off x="3489564" y="2104725"/>
            <a:ext cx="1441060"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5921247" y="2104725"/>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
        <p:nvSpPr>
          <p:cNvPr id="11" name="TextBox 10"/>
          <p:cNvSpPr txBox="1"/>
          <p:nvPr/>
        </p:nvSpPr>
        <p:spPr>
          <a:xfrm>
            <a:off x="3761007" y="2863894"/>
            <a:ext cx="3476367" cy="461665"/>
          </a:xfrm>
          <a:prstGeom prst="rect">
            <a:avLst/>
          </a:prstGeom>
          <a:solidFill>
            <a:schemeClr val="accent5">
              <a:lumMod val="60000"/>
              <a:lumOff val="40000"/>
            </a:schemeClr>
          </a:solidFill>
        </p:spPr>
        <p:txBody>
          <a:bodyPr wrap="square" rtlCol="0">
            <a:spAutoFit/>
          </a:bodyPr>
          <a:lstStyle/>
          <a:p>
            <a:pPr algn="ctr"/>
            <a:r>
              <a:rPr lang="en-GB" sz="2400" dirty="0" smtClean="0"/>
              <a:t>Data Distribution Strategy</a:t>
            </a:r>
            <a:endParaRPr lang="en-GB" sz="2400" dirty="0"/>
          </a:p>
        </p:txBody>
      </p:sp>
      <p:cxnSp>
        <p:nvCxnSpPr>
          <p:cNvPr id="33" name="Straight Arrow Connector 32"/>
          <p:cNvCxnSpPr/>
          <p:nvPr/>
        </p:nvCxnSpPr>
        <p:spPr>
          <a:xfrm flipH="1">
            <a:off x="3256951" y="3325559"/>
            <a:ext cx="772106"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489564" y="3325559"/>
            <a:ext cx="775499" cy="1214515"/>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631637" y="3325559"/>
            <a:ext cx="179957"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930624" y="3325560"/>
            <a:ext cx="141845" cy="124393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921247" y="3325559"/>
            <a:ext cx="101082" cy="12807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6209279" y="3315938"/>
            <a:ext cx="101082" cy="129037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641327" y="3325559"/>
            <a:ext cx="792088" cy="13963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6965363" y="3325559"/>
            <a:ext cx="684076" cy="1243939"/>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643611" y="5740221"/>
            <a:ext cx="907030" cy="369332"/>
          </a:xfrm>
          <a:prstGeom prst="rect">
            <a:avLst/>
          </a:prstGeom>
          <a:noFill/>
        </p:spPr>
        <p:txBody>
          <a:bodyPr wrap="square" rtlCol="0">
            <a:spAutoFit/>
          </a:bodyPr>
          <a:lstStyle/>
          <a:p>
            <a:r>
              <a:rPr lang="en-GB" dirty="0" smtClean="0"/>
              <a:t>Shard A</a:t>
            </a:r>
            <a:endParaRPr lang="en-GB" dirty="0"/>
          </a:p>
        </p:txBody>
      </p:sp>
      <p:sp>
        <p:nvSpPr>
          <p:cNvPr id="76" name="TextBox 75"/>
          <p:cNvSpPr txBox="1"/>
          <p:nvPr/>
        </p:nvSpPr>
        <p:spPr>
          <a:xfrm>
            <a:off x="4213217" y="5773199"/>
            <a:ext cx="907030" cy="369332"/>
          </a:xfrm>
          <a:prstGeom prst="rect">
            <a:avLst/>
          </a:prstGeom>
          <a:noFill/>
        </p:spPr>
        <p:txBody>
          <a:bodyPr wrap="square" rtlCol="0">
            <a:spAutoFit/>
          </a:bodyPr>
          <a:lstStyle/>
          <a:p>
            <a:r>
              <a:rPr lang="en-GB" dirty="0" smtClean="0"/>
              <a:t>Shard B</a:t>
            </a:r>
            <a:endParaRPr lang="en-GB" dirty="0"/>
          </a:p>
        </p:txBody>
      </p:sp>
      <p:sp>
        <p:nvSpPr>
          <p:cNvPr id="77" name="TextBox 76"/>
          <p:cNvSpPr txBox="1"/>
          <p:nvPr/>
        </p:nvSpPr>
        <p:spPr>
          <a:xfrm>
            <a:off x="5755764" y="5795972"/>
            <a:ext cx="907030" cy="369332"/>
          </a:xfrm>
          <a:prstGeom prst="rect">
            <a:avLst/>
          </a:prstGeom>
          <a:noFill/>
        </p:spPr>
        <p:txBody>
          <a:bodyPr wrap="square" rtlCol="0">
            <a:spAutoFit/>
          </a:bodyPr>
          <a:lstStyle/>
          <a:p>
            <a:r>
              <a:rPr lang="en-GB" dirty="0" smtClean="0"/>
              <a:t>Shard C</a:t>
            </a:r>
            <a:endParaRPr lang="en-GB" dirty="0"/>
          </a:p>
        </p:txBody>
      </p:sp>
      <p:sp>
        <p:nvSpPr>
          <p:cNvPr id="78" name="TextBox 77"/>
          <p:cNvSpPr txBox="1"/>
          <p:nvPr/>
        </p:nvSpPr>
        <p:spPr>
          <a:xfrm>
            <a:off x="7390481" y="5773199"/>
            <a:ext cx="965178" cy="369332"/>
          </a:xfrm>
          <a:prstGeom prst="rect">
            <a:avLst/>
          </a:prstGeom>
          <a:noFill/>
        </p:spPr>
        <p:txBody>
          <a:bodyPr wrap="square" rtlCol="0">
            <a:spAutoFit/>
          </a:bodyPr>
          <a:lstStyle/>
          <a:p>
            <a:r>
              <a:rPr lang="en-GB" dirty="0" smtClean="0"/>
              <a:t>Shard D</a:t>
            </a:r>
            <a:endParaRPr lang="en-GB" dirty="0"/>
          </a:p>
        </p:txBody>
      </p:sp>
    </p:spTree>
    <p:extLst>
      <p:ext uri="{BB962C8B-B14F-4D97-AF65-F5344CB8AC3E}">
        <p14:creationId xmlns:p14="http://schemas.microsoft.com/office/powerpoint/2010/main" val="4113055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normAutofit/>
          </a:bodyPr>
          <a:lstStyle/>
          <a:p>
            <a:pPr fontAlgn="base"/>
            <a:r>
              <a:rPr lang="en-GB" sz="2400" dirty="0"/>
              <a:t>Eric A. </a:t>
            </a:r>
            <a:r>
              <a:rPr lang="en-GB" sz="2400" dirty="0" smtClean="0"/>
              <a:t>Brewer.</a:t>
            </a:r>
          </a:p>
          <a:p>
            <a:pPr marL="0" indent="0" fontAlgn="base">
              <a:buNone/>
            </a:pPr>
            <a:r>
              <a:rPr lang="en-GB" sz="2800" b="1" dirty="0" smtClean="0"/>
              <a:t>“Towards </a:t>
            </a:r>
            <a:r>
              <a:rPr lang="en-GB" sz="2800" b="1" dirty="0"/>
              <a:t>robust distributed </a:t>
            </a:r>
            <a:r>
              <a:rPr lang="en-GB" sz="2800" b="1" dirty="0" smtClean="0"/>
              <a:t>systems”</a:t>
            </a:r>
            <a:endParaRPr lang="en-GB" sz="2400" dirty="0"/>
          </a:p>
          <a:p>
            <a:pPr marL="0" indent="0">
              <a:buNone/>
            </a:pPr>
            <a:r>
              <a:rPr lang="en-GB" sz="2000" dirty="0"/>
              <a:t>Principles of Distributed </a:t>
            </a:r>
            <a:r>
              <a:rPr lang="en-GB" sz="2000" dirty="0" smtClean="0"/>
              <a:t>Computing</a:t>
            </a:r>
            <a:r>
              <a:rPr lang="en-GB" sz="2000" dirty="0"/>
              <a:t>, Portland, Oregon, July </a:t>
            </a:r>
            <a:r>
              <a:rPr lang="en-GB" sz="2000" dirty="0" smtClean="0"/>
              <a:t>2000</a:t>
            </a:r>
          </a:p>
          <a:p>
            <a:pPr marL="0" indent="0">
              <a:buNone/>
            </a:pPr>
            <a:r>
              <a:rPr lang="en-GB" sz="2000" i="1" dirty="0">
                <a:hlinkClick r:id="rId3"/>
              </a:rPr>
              <a:t>https://www.cs.berkeley.edu/~</a:t>
            </a:r>
            <a:r>
              <a:rPr lang="en-GB" sz="2000" i="1" dirty="0" smtClean="0">
                <a:hlinkClick r:id="rId3"/>
              </a:rPr>
              <a:t>brewer/cs262b-2004/PODC-keynote.pdf</a:t>
            </a:r>
            <a:endParaRPr lang="en-GB" sz="2000" i="1" dirty="0" smtClean="0"/>
          </a:p>
          <a:p>
            <a:pPr marL="0" indent="0">
              <a:buNone/>
            </a:pPr>
            <a:endParaRPr lang="en-GB" sz="2400" dirty="0" smtClean="0"/>
          </a:p>
          <a:p>
            <a:pPr fontAlgn="base"/>
            <a:r>
              <a:rPr lang="en-GB" sz="2400" dirty="0"/>
              <a:t>Seth Gilbert, Nancy Lynch</a:t>
            </a:r>
          </a:p>
          <a:p>
            <a:pPr marL="0" indent="0">
              <a:buNone/>
            </a:pPr>
            <a:r>
              <a:rPr lang="en-GB" sz="2800" b="1" dirty="0" smtClean="0"/>
              <a:t>“Brewer’s </a:t>
            </a:r>
            <a:r>
              <a:rPr lang="en-GB" sz="2800" b="1" dirty="0"/>
              <a:t>Conjecture and the Feasibility of Consistent, Available, Partition-Tolerant Web </a:t>
            </a:r>
            <a:r>
              <a:rPr lang="en-GB" sz="2800" b="1" dirty="0" smtClean="0"/>
              <a:t>Services”</a:t>
            </a:r>
            <a:endParaRPr lang="en-GB" sz="2800" b="1" dirty="0"/>
          </a:p>
          <a:p>
            <a:pPr marL="0" indent="0">
              <a:buNone/>
            </a:pPr>
            <a:r>
              <a:rPr lang="en-GB" sz="2000" dirty="0"/>
              <a:t>ACM SIGACT News Volume 33 Issue 2, June </a:t>
            </a:r>
            <a:r>
              <a:rPr lang="en-GB" sz="2000" dirty="0" smtClean="0"/>
              <a:t>2002</a:t>
            </a:r>
          </a:p>
          <a:p>
            <a:pPr marL="0" indent="0">
              <a:buNone/>
            </a:pPr>
            <a:r>
              <a:rPr lang="en-GB" sz="2000" i="1" dirty="0">
                <a:hlinkClick r:id="rId4"/>
              </a:rPr>
              <a:t>http://webpages.cs.luc.edu/~</a:t>
            </a:r>
            <a:r>
              <a:rPr lang="en-GB" sz="2000" i="1" dirty="0" smtClean="0">
                <a:hlinkClick r:id="rId4"/>
              </a:rPr>
              <a:t>pld/353/gilbert_lynch_brewer_proof.pdf</a:t>
            </a:r>
            <a:endParaRPr lang="en-GB" sz="2000" i="1" dirty="0" smtClean="0"/>
          </a:p>
        </p:txBody>
      </p:sp>
    </p:spTree>
    <p:extLst>
      <p:ext uri="{BB962C8B-B14F-4D97-AF65-F5344CB8AC3E}">
        <p14:creationId xmlns:p14="http://schemas.microsoft.com/office/powerpoint/2010/main" val="3075418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We can guarantee (at most) two of:</a:t>
            </a:r>
          </a:p>
          <a:p>
            <a:pPr lvl="1"/>
            <a:endParaRPr lang="en-GB" dirty="0" smtClean="0"/>
          </a:p>
          <a:p>
            <a:pPr lvl="1"/>
            <a:r>
              <a:rPr lang="en-GB" dirty="0" smtClean="0"/>
              <a:t>Consistency</a:t>
            </a:r>
          </a:p>
          <a:p>
            <a:pPr lvl="2"/>
            <a:r>
              <a:rPr lang="en-GB" dirty="0" smtClean="0"/>
              <a:t>same data/ history on all nodes</a:t>
            </a:r>
          </a:p>
          <a:p>
            <a:pPr lvl="1"/>
            <a:endParaRPr lang="en-GB" dirty="0" smtClean="0"/>
          </a:p>
          <a:p>
            <a:pPr lvl="1"/>
            <a:r>
              <a:rPr lang="en-GB" dirty="0" smtClean="0"/>
              <a:t>Availability</a:t>
            </a:r>
          </a:p>
          <a:p>
            <a:pPr lvl="2"/>
            <a:r>
              <a:rPr lang="en-GB" dirty="0" smtClean="0"/>
              <a:t>ability to respond (fast)</a:t>
            </a:r>
          </a:p>
          <a:p>
            <a:pPr lvl="1"/>
            <a:endParaRPr lang="en-GB" dirty="0" smtClean="0"/>
          </a:p>
          <a:p>
            <a:pPr lvl="1"/>
            <a:r>
              <a:rPr lang="en-GB" dirty="0" smtClean="0"/>
              <a:t>Partition Tolerance</a:t>
            </a:r>
          </a:p>
          <a:p>
            <a:pPr lvl="2"/>
            <a:r>
              <a:rPr lang="en-GB" dirty="0" smtClean="0"/>
              <a:t>nodes/ communication </a:t>
            </a:r>
            <a:r>
              <a:rPr lang="en-GB" b="1" dirty="0" smtClean="0"/>
              <a:t>may </a:t>
            </a:r>
            <a:r>
              <a:rPr lang="en-GB" dirty="0" smtClean="0"/>
              <a:t>fail 	(</a:t>
            </a:r>
            <a:r>
              <a:rPr lang="en-GB" b="1" dirty="0" smtClean="0">
                <a:solidFill>
                  <a:srgbClr val="FF0000"/>
                </a:solidFill>
              </a:rPr>
              <a:t>non-negotiable</a:t>
            </a:r>
            <a:r>
              <a:rPr lang="en-GB" dirty="0" smtClean="0"/>
              <a:t>)</a:t>
            </a:r>
          </a:p>
          <a:p>
            <a:pPr marL="914400" lvl="2" indent="0">
              <a:buNone/>
            </a:pPr>
            <a:endParaRPr lang="en-GB" dirty="0">
              <a:hlinkClick r:id="rId3"/>
            </a:endParaRPr>
          </a:p>
          <a:p>
            <a:pPr marL="914400" lvl="2" indent="0">
              <a:buNone/>
            </a:pPr>
            <a:r>
              <a:rPr lang="en-GB" sz="1700" i="1" dirty="0" smtClean="0">
                <a:hlinkClick r:id="rId3"/>
              </a:rPr>
              <a:t>blog.cloudera.com/blog/2010/04/cap-confusion-problems-with-partition-tolerance</a:t>
            </a:r>
            <a:endParaRPr lang="en-GB" sz="1700" i="1" dirty="0"/>
          </a:p>
          <a:p>
            <a:pPr lvl="2"/>
            <a:endParaRPr lang="en-GB" dirty="0"/>
          </a:p>
          <a:p>
            <a:pPr lvl="1"/>
            <a:endParaRPr lang="en-GB" dirty="0" smtClean="0"/>
          </a:p>
          <a:p>
            <a:pPr lvl="1"/>
            <a:endParaRPr lang="en-GB" dirty="0"/>
          </a:p>
        </p:txBody>
      </p:sp>
    </p:spTree>
    <p:extLst>
      <p:ext uri="{BB962C8B-B14F-4D97-AF65-F5344CB8AC3E}">
        <p14:creationId xmlns:p14="http://schemas.microsoft.com/office/powerpoint/2010/main" val="3703200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About Me</a:t>
            </a:r>
            <a:endParaRPr lang="en-GB" dirty="0"/>
          </a:p>
        </p:txBody>
      </p:sp>
      <p:sp>
        <p:nvSpPr>
          <p:cNvPr id="3" name="Content Placeholder 2"/>
          <p:cNvSpPr>
            <a:spLocks noGrp="1"/>
          </p:cNvSpPr>
          <p:nvPr>
            <p:ph idx="1"/>
          </p:nvPr>
        </p:nvSpPr>
        <p:spPr/>
        <p:txBody>
          <a:bodyPr>
            <a:normAutofit/>
          </a:bodyPr>
          <a:lstStyle/>
          <a:p>
            <a:pPr marL="0" indent="0" fontAlgn="base">
              <a:buNone/>
            </a:pPr>
            <a:endParaRPr lang="en-GB" sz="2800" dirty="0" smtClean="0"/>
          </a:p>
          <a:p>
            <a:pPr marL="0" indent="0" fontAlgn="base">
              <a:buNone/>
            </a:pPr>
            <a:r>
              <a:rPr lang="en-GB" sz="2800" dirty="0" smtClean="0"/>
              <a:t>Senior Database Developer</a:t>
            </a:r>
          </a:p>
          <a:p>
            <a:pPr marL="0" indent="0" fontAlgn="base">
              <a:buNone/>
            </a:pPr>
            <a:r>
              <a:rPr lang="en-GB" sz="2800" dirty="0"/>
              <a:t>	</a:t>
            </a:r>
            <a:r>
              <a:rPr lang="en-GB" sz="2800" dirty="0" smtClean="0"/>
              <a:t>-&gt; MS SQL Server, Hadoop (HDFS)</a:t>
            </a:r>
          </a:p>
          <a:p>
            <a:pPr marL="0" indent="0" fontAlgn="base">
              <a:buNone/>
            </a:pPr>
            <a:endParaRPr lang="en-GB" sz="2800" dirty="0" smtClean="0"/>
          </a:p>
          <a:p>
            <a:pPr marL="0" indent="0" fontAlgn="base">
              <a:buNone/>
            </a:pPr>
            <a:endParaRPr lang="en-GB" sz="2800" dirty="0" smtClean="0"/>
          </a:p>
          <a:p>
            <a:pPr marL="0" indent="0" fontAlgn="base">
              <a:buNone/>
            </a:pPr>
            <a:r>
              <a:rPr lang="en-GB" sz="2800" dirty="0" smtClean="0"/>
              <a:t>Senior Data Engineer</a:t>
            </a:r>
          </a:p>
          <a:p>
            <a:pPr marL="0" indent="0" fontAlgn="base">
              <a:buNone/>
            </a:pPr>
            <a:r>
              <a:rPr lang="en-GB" sz="2800" dirty="0"/>
              <a:t>	</a:t>
            </a:r>
            <a:r>
              <a:rPr lang="en-GB" sz="2800" dirty="0" smtClean="0"/>
              <a:t>-&gt; Hadoop, Hive, Impala, Spark</a:t>
            </a:r>
          </a:p>
          <a:p>
            <a:pPr marL="0" indent="0" fontAlgn="base">
              <a:buNone/>
            </a:pPr>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146" y="2132856"/>
            <a:ext cx="1334262" cy="8849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297" y="3789040"/>
            <a:ext cx="2158091" cy="1728192"/>
          </a:xfrm>
          <a:prstGeom prst="rect">
            <a:avLst/>
          </a:prstGeom>
        </p:spPr>
      </p:pic>
      <p:sp>
        <p:nvSpPr>
          <p:cNvPr id="6" name="TextBox 5"/>
          <p:cNvSpPr txBox="1"/>
          <p:nvPr/>
        </p:nvSpPr>
        <p:spPr>
          <a:xfrm>
            <a:off x="683568" y="6011996"/>
            <a:ext cx="7848872" cy="369332"/>
          </a:xfrm>
          <a:prstGeom prst="rect">
            <a:avLst/>
          </a:prstGeom>
          <a:noFill/>
        </p:spPr>
        <p:txBody>
          <a:bodyPr wrap="square" rtlCol="0">
            <a:spAutoFit/>
          </a:bodyPr>
          <a:lstStyle/>
          <a:p>
            <a:pPr algn="ctr"/>
            <a:r>
              <a:rPr lang="en-GB" i="1" dirty="0" smtClean="0">
                <a:hlinkClick r:id="rId5"/>
              </a:rPr>
              <a:t>www.alexdgarland.com</a:t>
            </a:r>
            <a:r>
              <a:rPr lang="en-GB" i="1" dirty="0"/>
              <a:t>		</a:t>
            </a:r>
            <a:r>
              <a:rPr lang="en-GB" i="1" dirty="0" smtClean="0">
                <a:hlinkClick r:id="rId6"/>
              </a:rPr>
              <a:t>www.twitter.com/alexdgarland</a:t>
            </a:r>
            <a:r>
              <a:rPr lang="en-GB" i="1" dirty="0" smtClean="0"/>
              <a:t> </a:t>
            </a:r>
            <a:endParaRPr lang="en-GB" i="1" dirty="0"/>
          </a:p>
        </p:txBody>
      </p:sp>
    </p:spTree>
    <p:extLst>
      <p:ext uri="{BB962C8B-B14F-4D97-AF65-F5344CB8AC3E}">
        <p14:creationId xmlns:p14="http://schemas.microsoft.com/office/powerpoint/2010/main" val="2351351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 A Simple Example</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48306" y="1884868"/>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23" y="3626913"/>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39240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4437112"/>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7661" y="2643466"/>
            <a:ext cx="1251065" cy="1251065"/>
          </a:xfrm>
          <a:prstGeom prst="rect">
            <a:avLst/>
          </a:prstGeom>
        </p:spPr>
      </p:pic>
      <p:cxnSp>
        <p:nvCxnSpPr>
          <p:cNvPr id="10" name="Straight Connector 9"/>
          <p:cNvCxnSpPr/>
          <p:nvPr/>
        </p:nvCxnSpPr>
        <p:spPr>
          <a:xfrm flipH="1">
            <a:off x="2051720" y="1700808"/>
            <a:ext cx="4536504" cy="43924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09382" y="2780928"/>
            <a:ext cx="720080" cy="369332"/>
          </a:xfrm>
          <a:prstGeom prst="rect">
            <a:avLst/>
          </a:prstGeom>
          <a:noFill/>
        </p:spPr>
        <p:txBody>
          <a:bodyPr wrap="square" rtlCol="0">
            <a:spAutoFit/>
          </a:bodyPr>
          <a:lstStyle/>
          <a:p>
            <a:r>
              <a:rPr lang="en-GB" dirty="0" smtClean="0"/>
              <a:t>a = 1</a:t>
            </a:r>
            <a:endParaRPr lang="en-GB" dirty="0"/>
          </a:p>
        </p:txBody>
      </p:sp>
      <p:sp>
        <p:nvSpPr>
          <p:cNvPr id="15" name="TextBox 14"/>
          <p:cNvSpPr txBox="1"/>
          <p:nvPr/>
        </p:nvSpPr>
        <p:spPr>
          <a:xfrm>
            <a:off x="1077833" y="4091461"/>
            <a:ext cx="651629" cy="369332"/>
          </a:xfrm>
          <a:prstGeom prst="rect">
            <a:avLst/>
          </a:prstGeom>
          <a:noFill/>
        </p:spPr>
        <p:txBody>
          <a:bodyPr wrap="square" rtlCol="0">
            <a:spAutoFit/>
          </a:bodyPr>
          <a:lstStyle/>
          <a:p>
            <a:r>
              <a:rPr lang="en-GB" dirty="0" smtClean="0"/>
              <a:t>a = 1</a:t>
            </a:r>
            <a:endParaRPr lang="en-GB" dirty="0"/>
          </a:p>
        </p:txBody>
      </p:sp>
      <p:sp>
        <p:nvSpPr>
          <p:cNvPr id="16" name="TextBox 15"/>
          <p:cNvSpPr txBox="1"/>
          <p:nvPr/>
        </p:nvSpPr>
        <p:spPr>
          <a:xfrm>
            <a:off x="3203848" y="1884868"/>
            <a:ext cx="720080" cy="369332"/>
          </a:xfrm>
          <a:prstGeom prst="rect">
            <a:avLst/>
          </a:prstGeom>
          <a:noFill/>
        </p:spPr>
        <p:txBody>
          <a:bodyPr wrap="square" rtlCol="0">
            <a:spAutoFit/>
          </a:bodyPr>
          <a:lstStyle/>
          <a:p>
            <a:r>
              <a:rPr lang="en-GB" dirty="0" smtClean="0"/>
              <a:t>a = 1</a:t>
            </a:r>
            <a:endParaRPr lang="en-GB" dirty="0"/>
          </a:p>
        </p:txBody>
      </p:sp>
      <p:sp>
        <p:nvSpPr>
          <p:cNvPr id="17" name="TextBox 16"/>
          <p:cNvSpPr txBox="1"/>
          <p:nvPr/>
        </p:nvSpPr>
        <p:spPr>
          <a:xfrm>
            <a:off x="5391017" y="4941168"/>
            <a:ext cx="720080" cy="369332"/>
          </a:xfrm>
          <a:prstGeom prst="rect">
            <a:avLst/>
          </a:prstGeom>
          <a:noFill/>
        </p:spPr>
        <p:txBody>
          <a:bodyPr wrap="square" rtlCol="0">
            <a:spAutoFit/>
          </a:bodyPr>
          <a:lstStyle/>
          <a:p>
            <a:r>
              <a:rPr lang="en-GB" dirty="0" smtClean="0"/>
              <a:t>a = 1</a:t>
            </a:r>
            <a:endParaRPr lang="en-GB" dirty="0"/>
          </a:p>
        </p:txBody>
      </p:sp>
      <p:sp>
        <p:nvSpPr>
          <p:cNvPr id="18" name="TextBox 17"/>
          <p:cNvSpPr txBox="1"/>
          <p:nvPr/>
        </p:nvSpPr>
        <p:spPr>
          <a:xfrm>
            <a:off x="7020272" y="3150260"/>
            <a:ext cx="720080" cy="369332"/>
          </a:xfrm>
          <a:prstGeom prst="rect">
            <a:avLst/>
          </a:prstGeom>
          <a:noFill/>
        </p:spPr>
        <p:txBody>
          <a:bodyPr wrap="square" rtlCol="0">
            <a:spAutoFit/>
          </a:bodyPr>
          <a:lstStyle/>
          <a:p>
            <a:r>
              <a:rPr lang="en-GB" dirty="0" smtClean="0"/>
              <a:t>a = 1</a:t>
            </a:r>
            <a:endParaRPr lang="en-GB" dirty="0"/>
          </a:p>
        </p:txBody>
      </p:sp>
      <p:sp>
        <p:nvSpPr>
          <p:cNvPr id="19" name="TextBox 18"/>
          <p:cNvSpPr txBox="1"/>
          <p:nvPr/>
        </p:nvSpPr>
        <p:spPr>
          <a:xfrm>
            <a:off x="6666169" y="1271533"/>
            <a:ext cx="1080120" cy="646331"/>
          </a:xfrm>
          <a:prstGeom prst="rect">
            <a:avLst/>
          </a:prstGeom>
          <a:noFill/>
        </p:spPr>
        <p:txBody>
          <a:bodyPr wrap="square" rtlCol="0">
            <a:spAutoFit/>
          </a:bodyPr>
          <a:lstStyle/>
          <a:p>
            <a:r>
              <a:rPr lang="en-GB" dirty="0" smtClean="0">
                <a:solidFill>
                  <a:srgbClr val="FF0000"/>
                </a:solidFill>
              </a:rPr>
              <a:t>Network partition</a:t>
            </a:r>
            <a:endParaRPr lang="en-GB" dirty="0">
              <a:solidFill>
                <a:srgbClr val="FF0000"/>
              </a:solidFill>
            </a:endParaRPr>
          </a:p>
        </p:txBody>
      </p:sp>
      <p:cxnSp>
        <p:nvCxnSpPr>
          <p:cNvPr id="21" name="Straight Arrow Connector 20"/>
          <p:cNvCxnSpPr/>
          <p:nvPr/>
        </p:nvCxnSpPr>
        <p:spPr>
          <a:xfrm flipV="1">
            <a:off x="2555776" y="2348880"/>
            <a:ext cx="1368152" cy="21602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313655" y="3068960"/>
            <a:ext cx="1" cy="82557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4765484" y="2456892"/>
            <a:ext cx="1345614" cy="508702"/>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6" idx="2"/>
          </p:cNvCxnSpPr>
          <p:nvPr/>
        </p:nvCxnSpPr>
        <p:spPr>
          <a:xfrm flipH="1" flipV="1">
            <a:off x="4405445" y="2643466"/>
            <a:ext cx="360039" cy="203335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555776" y="2780928"/>
            <a:ext cx="1944216" cy="194421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699792" y="4581128"/>
            <a:ext cx="1705652" cy="54470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999728" y="3753036"/>
            <a:ext cx="1111369" cy="92378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2498976" y="2718564"/>
            <a:ext cx="3369168" cy="5504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2699792" y="3519592"/>
            <a:ext cx="3168352" cy="6953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2582705" y="2564904"/>
            <a:ext cx="1584176" cy="1302355"/>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flipH="1">
            <a:off x="6326484" y="4581128"/>
            <a:ext cx="1723216" cy="1224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6510753" y="5008530"/>
            <a:ext cx="1512168" cy="369332"/>
          </a:xfrm>
          <a:prstGeom prst="rect">
            <a:avLst/>
          </a:prstGeom>
          <a:noFill/>
        </p:spPr>
        <p:txBody>
          <a:bodyPr wrap="square" rtlCol="0">
            <a:spAutoFit/>
          </a:bodyPr>
          <a:lstStyle/>
          <a:p>
            <a:r>
              <a:rPr lang="en-GB" dirty="0" smtClean="0">
                <a:solidFill>
                  <a:srgbClr val="FF0000"/>
                </a:solidFill>
              </a:rPr>
              <a:t>UPDATE: a = 2</a:t>
            </a:r>
            <a:endParaRPr lang="en-GB" dirty="0">
              <a:solidFill>
                <a:srgbClr val="FF0000"/>
              </a:solidFill>
            </a:endParaRPr>
          </a:p>
        </p:txBody>
      </p:sp>
      <p:sp>
        <p:nvSpPr>
          <p:cNvPr id="55" name="Right Arrow 54"/>
          <p:cNvSpPr/>
          <p:nvPr/>
        </p:nvSpPr>
        <p:spPr>
          <a:xfrm rot="10800000" flipH="1">
            <a:off x="252228" y="1753390"/>
            <a:ext cx="1367443" cy="1027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p:cNvSpPr txBox="1"/>
          <p:nvPr/>
        </p:nvSpPr>
        <p:spPr>
          <a:xfrm>
            <a:off x="181180" y="2100732"/>
            <a:ext cx="1398488" cy="338554"/>
          </a:xfrm>
          <a:prstGeom prst="rect">
            <a:avLst/>
          </a:prstGeom>
          <a:noFill/>
        </p:spPr>
        <p:txBody>
          <a:bodyPr wrap="square" rtlCol="0">
            <a:spAutoFit/>
          </a:bodyPr>
          <a:lstStyle/>
          <a:p>
            <a:r>
              <a:rPr lang="en-GB" sz="1600" dirty="0" smtClean="0">
                <a:solidFill>
                  <a:srgbClr val="FF0000"/>
                </a:solidFill>
              </a:rPr>
              <a:t>UPDATE: a = 3</a:t>
            </a:r>
            <a:endParaRPr lang="en-GB" sz="1600" dirty="0">
              <a:solidFill>
                <a:srgbClr val="FF0000"/>
              </a:solidFill>
            </a:endParaRPr>
          </a:p>
        </p:txBody>
      </p:sp>
    </p:spTree>
    <p:extLst>
      <p:ext uri="{BB962C8B-B14F-4D97-AF65-F5344CB8AC3E}">
        <p14:creationId xmlns:p14="http://schemas.microsoft.com/office/powerpoint/2010/main" val="234875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3" grpId="0" animBg="1"/>
      <p:bldP spid="54" grpId="0"/>
      <p:bldP spid="55" grpId="0" animBg="1"/>
      <p:bldP spid="5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 Systems – </a:t>
            </a:r>
            <a:r>
              <a:rPr lang="en-GB" dirty="0" err="1" smtClean="0"/>
              <a:t>Riak</a:t>
            </a:r>
            <a:r>
              <a:rPr lang="en-GB" dirty="0" smtClean="0"/>
              <a:t> &amp; Cassandra</a:t>
            </a:r>
            <a:endParaRPr lang="en-GB" dirty="0"/>
          </a:p>
        </p:txBody>
      </p:sp>
      <p:sp>
        <p:nvSpPr>
          <p:cNvPr id="3" name="Content Placeholder 2"/>
          <p:cNvSpPr>
            <a:spLocks noGrp="1"/>
          </p:cNvSpPr>
          <p:nvPr>
            <p:ph idx="1"/>
          </p:nvPr>
        </p:nvSpPr>
        <p:spPr/>
        <p:txBody>
          <a:bodyPr/>
          <a:lstStyle/>
          <a:p>
            <a:r>
              <a:rPr lang="en-GB" dirty="0" smtClean="0"/>
              <a:t>Highly </a:t>
            </a:r>
            <a:r>
              <a:rPr lang="en-GB" dirty="0" smtClean="0"/>
              <a:t>optimised for availability</a:t>
            </a:r>
          </a:p>
          <a:p>
            <a:pPr lvl="1"/>
            <a:r>
              <a:rPr lang="en-GB" dirty="0" smtClean="0"/>
              <a:t>Based on Amazon “Dynamo” </a:t>
            </a:r>
            <a:r>
              <a:rPr lang="en-GB" dirty="0" smtClean="0"/>
              <a:t>paper</a:t>
            </a:r>
          </a:p>
          <a:p>
            <a:pPr lvl="1"/>
            <a:r>
              <a:rPr lang="en-GB" dirty="0" smtClean="0"/>
              <a:t>“Ring Model” for data distribution</a:t>
            </a:r>
          </a:p>
          <a:p>
            <a:pPr lvl="1"/>
            <a:r>
              <a:rPr lang="en-GB" dirty="0" smtClean="0"/>
              <a:t>“</a:t>
            </a:r>
            <a:r>
              <a:rPr lang="en-GB" dirty="0" err="1" smtClean="0"/>
              <a:t>Tunable</a:t>
            </a:r>
            <a:r>
              <a:rPr lang="en-GB" dirty="0" smtClean="0"/>
              <a:t> Consistency”</a:t>
            </a:r>
            <a:endParaRPr lang="en-GB" dirty="0" smtClean="0"/>
          </a:p>
          <a:p>
            <a:pPr marL="0" indent="0">
              <a:buNone/>
            </a:pPr>
            <a:endParaRPr lang="en-GB" dirty="0"/>
          </a:p>
          <a:p>
            <a:r>
              <a:rPr lang="en-GB" dirty="0" smtClean="0"/>
              <a:t>Key-based “Aggregate</a:t>
            </a:r>
            <a:r>
              <a:rPr lang="en-GB" dirty="0"/>
              <a:t>” data models (as per document DBs) – </a:t>
            </a:r>
            <a:r>
              <a:rPr lang="en-GB" dirty="0" smtClean="0"/>
              <a:t>no joins!</a:t>
            </a:r>
            <a:endParaRPr lang="en-GB" dirty="0" smtClean="0"/>
          </a:p>
        </p:txBody>
      </p:sp>
    </p:spTree>
    <p:extLst>
      <p:ext uri="{BB962C8B-B14F-4D97-AF65-F5344CB8AC3E}">
        <p14:creationId xmlns:p14="http://schemas.microsoft.com/office/powerpoint/2010/main" val="29246405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Ring Model</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648" y="1412776"/>
            <a:ext cx="5897548" cy="4032449"/>
          </a:xfrm>
        </p:spPr>
      </p:pic>
      <p:sp>
        <p:nvSpPr>
          <p:cNvPr id="5" name="TextBox 4"/>
          <p:cNvSpPr txBox="1"/>
          <p:nvPr/>
        </p:nvSpPr>
        <p:spPr>
          <a:xfrm>
            <a:off x="1259632" y="5733256"/>
            <a:ext cx="5904656" cy="369332"/>
          </a:xfrm>
          <a:prstGeom prst="rect">
            <a:avLst/>
          </a:prstGeom>
          <a:noFill/>
        </p:spPr>
        <p:txBody>
          <a:bodyPr wrap="square" rtlCol="0">
            <a:spAutoFit/>
          </a:bodyPr>
          <a:lstStyle/>
          <a:p>
            <a:r>
              <a:rPr lang="en-GB" dirty="0">
                <a:hlinkClick r:id="rId4"/>
              </a:rPr>
              <a:t>http://docs.basho.com/riak/latest/theory/concepts</a:t>
            </a:r>
            <a:r>
              <a:rPr lang="en-GB" dirty="0" smtClean="0">
                <a:hlinkClick r:id="rId4"/>
              </a:rPr>
              <a:t>/</a:t>
            </a:r>
            <a:r>
              <a:rPr lang="en-GB" dirty="0" smtClean="0"/>
              <a:t> </a:t>
            </a:r>
          </a:p>
        </p:txBody>
      </p:sp>
    </p:spTree>
    <p:extLst>
      <p:ext uri="{BB962C8B-B14F-4D97-AF65-F5344CB8AC3E}">
        <p14:creationId xmlns:p14="http://schemas.microsoft.com/office/powerpoint/2010/main" val="2499050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Riak</a:t>
            </a:r>
            <a:endParaRPr lang="en-GB" dirty="0"/>
          </a:p>
        </p:txBody>
      </p:sp>
      <p:sp>
        <p:nvSpPr>
          <p:cNvPr id="3" name="Content Placeholder 2"/>
          <p:cNvSpPr>
            <a:spLocks noGrp="1"/>
          </p:cNvSpPr>
          <p:nvPr>
            <p:ph idx="1"/>
          </p:nvPr>
        </p:nvSpPr>
        <p:spPr/>
        <p:txBody>
          <a:bodyPr>
            <a:normAutofit lnSpcReduction="10000"/>
          </a:bodyPr>
          <a:lstStyle/>
          <a:p>
            <a:r>
              <a:rPr lang="en-GB" dirty="0" smtClean="0"/>
              <a:t>Distributed Key-Value Store</a:t>
            </a:r>
          </a:p>
          <a:p>
            <a:endParaRPr lang="en-GB" dirty="0"/>
          </a:p>
          <a:p>
            <a:r>
              <a:rPr lang="en-GB" dirty="0"/>
              <a:t>Value = </a:t>
            </a:r>
            <a:r>
              <a:rPr lang="en-GB" b="1" dirty="0"/>
              <a:t>Any</a:t>
            </a:r>
            <a:r>
              <a:rPr lang="en-GB" dirty="0"/>
              <a:t> Binary Data</a:t>
            </a:r>
          </a:p>
          <a:p>
            <a:pPr marL="0" indent="0">
              <a:buNone/>
            </a:pPr>
            <a:endParaRPr lang="en-GB" dirty="0" smtClean="0"/>
          </a:p>
          <a:p>
            <a:r>
              <a:rPr lang="en-GB" dirty="0" smtClean="0"/>
              <a:t>Open-Source</a:t>
            </a:r>
          </a:p>
          <a:p>
            <a:pPr lvl="1"/>
            <a:r>
              <a:rPr lang="en-GB" dirty="0" smtClean="0"/>
              <a:t>Developed/ Supported by Basho</a:t>
            </a:r>
            <a:endParaRPr lang="en-GB" dirty="0"/>
          </a:p>
          <a:p>
            <a:endParaRPr lang="en-GB" dirty="0" smtClean="0"/>
          </a:p>
          <a:p>
            <a:r>
              <a:rPr lang="en-GB" dirty="0" smtClean="0"/>
              <a:t>Linux/ </a:t>
            </a:r>
            <a:r>
              <a:rPr lang="en-GB" dirty="0" err="1" smtClean="0"/>
              <a:t>Erlang</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476672"/>
            <a:ext cx="2016224" cy="6360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3501008"/>
            <a:ext cx="1368152" cy="1386557"/>
          </a:xfrm>
          <a:prstGeom prst="rect">
            <a:avLst/>
          </a:prstGeom>
        </p:spPr>
      </p:pic>
    </p:spTree>
    <p:extLst>
      <p:ext uri="{BB962C8B-B14F-4D97-AF65-F5344CB8AC3E}">
        <p14:creationId xmlns:p14="http://schemas.microsoft.com/office/powerpoint/2010/main" val="24222889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Riak</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3695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19056" cy="1143000"/>
          </a:xfrm>
        </p:spPr>
        <p:txBody>
          <a:bodyPr/>
          <a:lstStyle/>
          <a:p>
            <a:r>
              <a:rPr lang="en-GB" dirty="0" smtClean="0"/>
              <a:t>Apache Cassandra</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AP Store for Structured (Column-Family) Data</a:t>
            </a:r>
          </a:p>
          <a:p>
            <a:endParaRPr lang="en-GB" dirty="0" smtClean="0"/>
          </a:p>
          <a:p>
            <a:r>
              <a:rPr lang="en-GB" dirty="0" smtClean="0"/>
              <a:t>Supported by </a:t>
            </a:r>
            <a:r>
              <a:rPr lang="en-GB" dirty="0" err="1" smtClean="0"/>
              <a:t>DataStax</a:t>
            </a:r>
            <a:endParaRPr lang="en-GB" dirty="0"/>
          </a:p>
          <a:p>
            <a:pPr marL="0" indent="0">
              <a:buNone/>
            </a:pPr>
            <a:r>
              <a:rPr lang="en-GB" sz="2200" dirty="0" smtClean="0"/>
              <a:t>	</a:t>
            </a:r>
            <a:r>
              <a:rPr lang="en-GB" sz="1900" i="1" dirty="0" smtClean="0"/>
              <a:t>Free training - </a:t>
            </a:r>
            <a:r>
              <a:rPr lang="en-GB" sz="1900" i="1" dirty="0" smtClean="0">
                <a:hlinkClick r:id="rId3"/>
              </a:rPr>
              <a:t>www.datastax.com/what-we-offer/products-services/training</a:t>
            </a:r>
            <a:r>
              <a:rPr lang="en-GB" sz="1900" i="1" dirty="0" smtClean="0"/>
              <a:t> </a:t>
            </a:r>
          </a:p>
          <a:p>
            <a:pPr marL="0" indent="0">
              <a:buNone/>
            </a:pPr>
            <a:endParaRPr lang="en-GB" dirty="0"/>
          </a:p>
          <a:p>
            <a:r>
              <a:rPr lang="en-GB" dirty="0" smtClean="0"/>
              <a:t>Cassandra Query Language</a:t>
            </a:r>
          </a:p>
          <a:p>
            <a:pPr marL="0" indent="0">
              <a:buNone/>
            </a:pPr>
            <a:r>
              <a:rPr lang="en-GB" sz="2600" dirty="0"/>
              <a:t>	</a:t>
            </a:r>
            <a:r>
              <a:rPr lang="en-GB" sz="2600" dirty="0" smtClean="0"/>
              <a:t>	</a:t>
            </a:r>
            <a:r>
              <a:rPr lang="en-GB" sz="2600" i="1" dirty="0" smtClean="0"/>
              <a:t>Thrift RPC -&gt; CQL1 -&gt; CQL2 -&gt; CQL3</a:t>
            </a:r>
            <a:r>
              <a:rPr lang="en-GB" sz="2600" dirty="0" smtClean="0"/>
              <a:t>	</a:t>
            </a:r>
          </a:p>
          <a:p>
            <a:pPr lvl="1"/>
            <a:endParaRPr lang="en-GB" dirty="0"/>
          </a:p>
          <a:p>
            <a:r>
              <a:rPr lang="en-GB" dirty="0" smtClean="0"/>
              <a:t>Model (superficially) similar to relational</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0272" y="496546"/>
            <a:ext cx="1152128" cy="77221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4208" y="2636912"/>
            <a:ext cx="1800200" cy="370203"/>
          </a:xfrm>
          <a:prstGeom prst="rect">
            <a:avLst/>
          </a:prstGeom>
        </p:spPr>
      </p:pic>
    </p:spTree>
    <p:extLst>
      <p:ext uri="{BB962C8B-B14F-4D97-AF65-F5344CB8AC3E}">
        <p14:creationId xmlns:p14="http://schemas.microsoft.com/office/powerpoint/2010/main" val="22131347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(Cassandra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630837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Data Modelling</a:t>
            </a:r>
            <a:endParaRPr lang="en-GB" dirty="0"/>
          </a:p>
        </p:txBody>
      </p:sp>
      <p:sp>
        <p:nvSpPr>
          <p:cNvPr id="3" name="Content Placeholder 2"/>
          <p:cNvSpPr>
            <a:spLocks noGrp="1"/>
          </p:cNvSpPr>
          <p:nvPr>
            <p:ph idx="1"/>
          </p:nvPr>
        </p:nvSpPr>
        <p:spPr/>
        <p:txBody>
          <a:bodyPr>
            <a:normAutofit/>
          </a:bodyPr>
          <a:lstStyle/>
          <a:p>
            <a:pPr marL="0" indent="0" algn="ctr">
              <a:buNone/>
            </a:pPr>
            <a:r>
              <a:rPr lang="en-GB" sz="2000" i="1" dirty="0">
                <a:hlinkClick r:id="rId2"/>
              </a:rPr>
              <a:t>www.youtube.com/user/PlanetCassandra/search?query=model</a:t>
            </a:r>
            <a:endParaRPr lang="en-GB" sz="2000" i="1" dirty="0"/>
          </a:p>
          <a:p>
            <a:endParaRPr lang="en-GB" dirty="0" smtClean="0"/>
          </a:p>
          <a:p>
            <a:r>
              <a:rPr lang="en-GB" dirty="0" smtClean="0"/>
              <a:t>Tables – But No Joins</a:t>
            </a:r>
          </a:p>
          <a:p>
            <a:endParaRPr lang="en-GB" dirty="0"/>
          </a:p>
          <a:p>
            <a:r>
              <a:rPr lang="en-GB" dirty="0" smtClean="0"/>
              <a:t>Write Multiple Copies/ Views of Data</a:t>
            </a:r>
          </a:p>
          <a:p>
            <a:endParaRPr lang="en-GB" dirty="0"/>
          </a:p>
          <a:p>
            <a:r>
              <a:rPr lang="en-GB" dirty="0" smtClean="0"/>
              <a:t>Row Storage Model(s)</a:t>
            </a:r>
          </a:p>
        </p:txBody>
      </p:sp>
    </p:spTree>
    <p:extLst>
      <p:ext uri="{BB962C8B-B14F-4D97-AF65-F5344CB8AC3E}">
        <p14:creationId xmlns:p14="http://schemas.microsoft.com/office/powerpoint/2010/main" val="13645591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a:xfrm>
            <a:off x="457200" y="1600201"/>
            <a:ext cx="8229600" cy="604664"/>
          </a:xfrm>
        </p:spPr>
        <p:txBody>
          <a:bodyPr/>
          <a:lstStyle/>
          <a:p>
            <a:pPr marL="0" indent="0">
              <a:buNone/>
            </a:pPr>
            <a:r>
              <a:rPr lang="en-GB" dirty="0" smtClean="0"/>
              <a:t>Spot The Difference: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80928"/>
            <a:ext cx="8659688" cy="1768664"/>
          </a:xfrm>
          <a:prstGeom prst="rect">
            <a:avLst/>
          </a:prstGeom>
        </p:spPr>
      </p:pic>
    </p:spTree>
    <p:extLst>
      <p:ext uri="{BB962C8B-B14F-4D97-AF65-F5344CB8AC3E}">
        <p14:creationId xmlns:p14="http://schemas.microsoft.com/office/powerpoint/2010/main" val="27088235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p:txBody>
          <a:bodyPr/>
          <a:lstStyle/>
          <a:p>
            <a:r>
              <a:rPr lang="en-GB" dirty="0" smtClean="0"/>
              <a:t>Composite Row (Partition) Key</a:t>
            </a:r>
          </a:p>
          <a:p>
            <a:pPr marL="0" indent="0">
              <a:buNone/>
            </a:pPr>
            <a:r>
              <a:rPr lang="en-GB" dirty="0" smtClean="0"/>
              <a:t>			</a:t>
            </a:r>
            <a:r>
              <a:rPr lang="en-GB" sz="2400" dirty="0" smtClean="0">
                <a:solidFill>
                  <a:srgbClr val="0070C0"/>
                </a:solidFill>
              </a:rPr>
              <a:t>PRIMARY </a:t>
            </a:r>
            <a:r>
              <a:rPr lang="en-GB" sz="2400" dirty="0">
                <a:solidFill>
                  <a:srgbClr val="0070C0"/>
                </a:solidFill>
              </a:rPr>
              <a:t>KEY </a:t>
            </a:r>
            <a:r>
              <a:rPr lang="en-GB" sz="2400" dirty="0"/>
              <a:t>(</a:t>
            </a:r>
            <a:r>
              <a:rPr lang="en-GB" sz="2400" b="1" dirty="0">
                <a:solidFill>
                  <a:srgbClr val="FF0000"/>
                </a:solidFill>
              </a:rPr>
              <a:t>(</a:t>
            </a:r>
            <a:r>
              <a:rPr lang="en-GB" sz="2400" dirty="0" err="1"/>
              <a:t>OrderID</a:t>
            </a:r>
            <a:r>
              <a:rPr lang="en-GB" sz="2400" dirty="0"/>
              <a:t>, </a:t>
            </a:r>
            <a:r>
              <a:rPr lang="en-GB" sz="2400" dirty="0" err="1"/>
              <a:t>ItemID</a:t>
            </a:r>
            <a:r>
              <a:rPr lang="en-GB" sz="2400" b="1" dirty="0">
                <a:solidFill>
                  <a:srgbClr val="FF0000"/>
                </a:solidFill>
              </a:rPr>
              <a:t>)</a:t>
            </a:r>
            <a:r>
              <a:rPr lang="en-GB" sz="2400" dirty="0"/>
              <a:t>)</a:t>
            </a:r>
          </a:p>
          <a:p>
            <a:endParaRPr lang="en-GB" dirty="0" smtClean="0"/>
          </a:p>
          <a:p>
            <a:endParaRPr lang="en-GB" dirty="0" smtClean="0"/>
          </a:p>
          <a:p>
            <a:r>
              <a:rPr lang="en-GB" dirty="0" smtClean="0"/>
              <a:t>“Wide Rows”	</a:t>
            </a:r>
            <a:r>
              <a:rPr lang="en-GB" sz="2400" dirty="0" smtClean="0">
                <a:solidFill>
                  <a:srgbClr val="0070C0"/>
                </a:solidFill>
              </a:rPr>
              <a:t>PRIMARY </a:t>
            </a:r>
            <a:r>
              <a:rPr lang="en-GB" sz="2400" dirty="0">
                <a:solidFill>
                  <a:srgbClr val="0070C0"/>
                </a:solidFill>
              </a:rPr>
              <a:t>KEY </a:t>
            </a:r>
            <a:r>
              <a:rPr lang="en-GB" sz="2400" dirty="0" smtClean="0"/>
              <a:t>(</a:t>
            </a:r>
            <a:r>
              <a:rPr lang="en-GB" sz="2400" dirty="0" err="1" smtClean="0"/>
              <a:t>OrderID</a:t>
            </a:r>
            <a:r>
              <a:rPr lang="en-GB" sz="2400" dirty="0"/>
              <a:t>, </a:t>
            </a:r>
            <a:r>
              <a:rPr lang="en-GB" sz="2400" dirty="0" err="1" smtClean="0"/>
              <a:t>ItemID</a:t>
            </a:r>
            <a:r>
              <a:rPr lang="en-GB" sz="2400" dirty="0" smtClean="0"/>
              <a:t>)</a:t>
            </a:r>
            <a:endParaRPr lang="en-GB" sz="2400" dirty="0"/>
          </a:p>
          <a:p>
            <a:endParaRPr lang="en-GB"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05" y="4941168"/>
            <a:ext cx="8601075" cy="3905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2996952"/>
            <a:ext cx="4572000" cy="581025"/>
          </a:xfrm>
          <a:prstGeom prst="rect">
            <a:avLst/>
          </a:prstGeom>
        </p:spPr>
      </p:pic>
    </p:spTree>
    <p:extLst>
      <p:ext uri="{BB962C8B-B14F-4D97-AF65-F5344CB8AC3E}">
        <p14:creationId xmlns:p14="http://schemas.microsoft.com/office/powerpoint/2010/main" val="2680485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This Presentation…</a:t>
            </a:r>
            <a:endParaRPr lang="en-GB" dirty="0"/>
          </a:p>
        </p:txBody>
      </p:sp>
      <p:sp>
        <p:nvSpPr>
          <p:cNvPr id="3" name="Content Placeholder 2"/>
          <p:cNvSpPr>
            <a:spLocks noGrp="1"/>
          </p:cNvSpPr>
          <p:nvPr>
            <p:ph idx="1"/>
          </p:nvPr>
        </p:nvSpPr>
        <p:spPr/>
        <p:txBody>
          <a:bodyPr>
            <a:normAutofit/>
          </a:bodyPr>
          <a:lstStyle/>
          <a:p>
            <a:r>
              <a:rPr lang="en-GB" dirty="0" smtClean="0"/>
              <a:t>History &amp; Definitions – Relational vs NoSQL</a:t>
            </a:r>
            <a:endParaRPr lang="en-GB" dirty="0"/>
          </a:p>
          <a:p>
            <a:r>
              <a:rPr lang="en-GB" dirty="0" smtClean="0"/>
              <a:t>Document Data Models</a:t>
            </a:r>
            <a:endParaRPr lang="en-GB" dirty="0"/>
          </a:p>
          <a:p>
            <a:r>
              <a:rPr lang="en-GB" dirty="0" smtClean="0"/>
              <a:t>Scalability, “AP” Systems</a:t>
            </a:r>
            <a:endParaRPr lang="en-GB" dirty="0"/>
          </a:p>
          <a:p>
            <a:r>
              <a:rPr lang="en-GB" dirty="0" smtClean="0"/>
              <a:t>Architectures – “Polyglot Persistence”</a:t>
            </a:r>
          </a:p>
          <a:p>
            <a:endParaRPr lang="en-GB" dirty="0"/>
          </a:p>
          <a:p>
            <a:pPr marL="0" indent="0">
              <a:buNone/>
            </a:pPr>
            <a:r>
              <a:rPr lang="en-GB" i="1" dirty="0" smtClean="0"/>
              <a:t>If we have time:</a:t>
            </a:r>
          </a:p>
          <a:p>
            <a:r>
              <a:rPr lang="en-GB" dirty="0" smtClean="0"/>
              <a:t>Analytical Systems – Hadoop, Neo4j</a:t>
            </a:r>
            <a:endParaRPr lang="en-GB" dirty="0"/>
          </a:p>
          <a:p>
            <a:pPr marL="0" indent="0" algn="r">
              <a:buNone/>
            </a:pPr>
            <a:endParaRPr lang="en-GB" sz="2200" i="1" dirty="0" smtClean="0"/>
          </a:p>
          <a:p>
            <a:pPr marL="342900" lvl="1" indent="-342900">
              <a:buFont typeface="Arial" panose="020B0604020202020204" pitchFamily="34" charset="0"/>
              <a:buChar char="•"/>
            </a:pPr>
            <a:endParaRPr lang="en-GB" sz="3200" dirty="0" smtClean="0"/>
          </a:p>
        </p:txBody>
      </p:sp>
    </p:spTree>
    <p:extLst>
      <p:ext uri="{BB962C8B-B14F-4D97-AF65-F5344CB8AC3E}">
        <p14:creationId xmlns:p14="http://schemas.microsoft.com/office/powerpoint/2010/main" val="2834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Hosting</a:t>
            </a:r>
            <a:endParaRPr lang="en-GB" dirty="0"/>
          </a:p>
        </p:txBody>
      </p:sp>
      <p:sp>
        <p:nvSpPr>
          <p:cNvPr id="3" name="Content Placeholder 2"/>
          <p:cNvSpPr>
            <a:spLocks noGrp="1"/>
          </p:cNvSpPr>
          <p:nvPr>
            <p:ph idx="1"/>
          </p:nvPr>
        </p:nvSpPr>
        <p:spPr/>
        <p:txBody>
          <a:bodyPr>
            <a:normAutofit/>
          </a:bodyPr>
          <a:lstStyle/>
          <a:p>
            <a:r>
              <a:rPr lang="en-GB" dirty="0" smtClean="0"/>
              <a:t>Amazon Web Services</a:t>
            </a:r>
          </a:p>
          <a:p>
            <a:pPr lvl="1"/>
            <a:r>
              <a:rPr lang="en-GB" sz="2400" dirty="0" smtClean="0"/>
              <a:t>Relational Database Service</a:t>
            </a:r>
          </a:p>
          <a:p>
            <a:pPr lvl="2"/>
            <a:r>
              <a:rPr lang="en-GB" sz="1600" i="1" dirty="0" smtClean="0"/>
              <a:t>Oracle</a:t>
            </a:r>
            <a:r>
              <a:rPr lang="en-GB" sz="1600" i="1" dirty="0"/>
              <a:t>/ </a:t>
            </a:r>
            <a:r>
              <a:rPr lang="en-GB" sz="1600" i="1" dirty="0" smtClean="0"/>
              <a:t>MS SQL / </a:t>
            </a:r>
            <a:r>
              <a:rPr lang="en-GB" sz="1600" i="1" dirty="0"/>
              <a:t>MySQL/ </a:t>
            </a:r>
            <a:r>
              <a:rPr lang="en-GB" sz="1600" i="1" dirty="0" err="1"/>
              <a:t>Postgres</a:t>
            </a:r>
            <a:r>
              <a:rPr lang="en-GB" sz="1600" i="1" dirty="0"/>
              <a:t>/ Aurora, </a:t>
            </a:r>
            <a:r>
              <a:rPr lang="en-GB" sz="1600" i="1" dirty="0" smtClean="0"/>
              <a:t>Read-Scaling</a:t>
            </a:r>
          </a:p>
          <a:p>
            <a:pPr lvl="1"/>
            <a:r>
              <a:rPr lang="en-GB" sz="2400" dirty="0" smtClean="0"/>
              <a:t>NoSQL</a:t>
            </a:r>
          </a:p>
          <a:p>
            <a:pPr lvl="2"/>
            <a:r>
              <a:rPr lang="en-GB" sz="1600" dirty="0" err="1" smtClean="0"/>
              <a:t>DynamoDB</a:t>
            </a:r>
            <a:r>
              <a:rPr lang="en-GB" sz="1600" dirty="0" smtClean="0"/>
              <a:t> (Document/ Key-Value)</a:t>
            </a:r>
          </a:p>
          <a:p>
            <a:pPr lvl="2"/>
            <a:r>
              <a:rPr lang="en-GB" sz="1600" dirty="0" smtClean="0"/>
              <a:t>EC2 Hosting – MongoDB, </a:t>
            </a:r>
            <a:r>
              <a:rPr lang="en-GB" sz="1600" dirty="0" err="1" smtClean="0"/>
              <a:t>Couchbase</a:t>
            </a:r>
            <a:r>
              <a:rPr lang="en-GB" sz="1600" dirty="0" smtClean="0"/>
              <a:t>, other …</a:t>
            </a:r>
          </a:p>
          <a:p>
            <a:pPr marL="914400" lvl="2" indent="0">
              <a:buNone/>
            </a:pPr>
            <a:endParaRPr lang="en-GB" sz="1600" dirty="0" smtClean="0"/>
          </a:p>
          <a:p>
            <a:r>
              <a:rPr lang="en-GB" dirty="0" smtClean="0"/>
              <a:t>Google Cloud Platform</a:t>
            </a:r>
          </a:p>
          <a:p>
            <a:pPr lvl="1"/>
            <a:r>
              <a:rPr lang="en-GB" sz="2000" dirty="0" smtClean="0"/>
              <a:t>“Cloud SQL” (MySQL)</a:t>
            </a:r>
          </a:p>
          <a:p>
            <a:pPr lvl="1"/>
            <a:r>
              <a:rPr lang="en-GB" sz="2000" dirty="0" smtClean="0"/>
              <a:t>Cloud </a:t>
            </a:r>
            <a:r>
              <a:rPr lang="en-GB" sz="2000" dirty="0" err="1" smtClean="0"/>
              <a:t>DataStore</a:t>
            </a:r>
            <a:r>
              <a:rPr lang="en-GB" sz="2000" dirty="0" smtClean="0"/>
              <a:t>. </a:t>
            </a:r>
            <a:r>
              <a:rPr lang="en-GB" sz="2000" dirty="0" err="1" smtClean="0"/>
              <a:t>BigQuery</a:t>
            </a:r>
            <a:r>
              <a:rPr lang="en-GB" sz="2000" dirty="0" smtClean="0"/>
              <a:t>, </a:t>
            </a:r>
            <a:r>
              <a:rPr lang="en-GB" sz="2000" dirty="0" err="1" smtClean="0"/>
              <a:t>DataFlow</a:t>
            </a:r>
            <a:r>
              <a:rPr lang="en-GB" sz="2000" dirty="0" smtClean="0"/>
              <a:t> etc.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1700808"/>
            <a:ext cx="1525712" cy="101529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4365104"/>
            <a:ext cx="1449685" cy="935281"/>
          </a:xfrm>
          <a:prstGeom prst="rect">
            <a:avLst/>
          </a:prstGeom>
        </p:spPr>
      </p:pic>
    </p:spTree>
    <p:extLst>
      <p:ext uri="{BB962C8B-B14F-4D97-AF65-F5344CB8AC3E}">
        <p14:creationId xmlns:p14="http://schemas.microsoft.com/office/powerpoint/2010/main" val="2739295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7088" cy="1143000"/>
          </a:xfrm>
        </p:spPr>
        <p:txBody>
          <a:bodyPr/>
          <a:lstStyle/>
          <a:p>
            <a:r>
              <a:rPr lang="en-GB" dirty="0" smtClean="0"/>
              <a:t>Cloud </a:t>
            </a:r>
            <a:r>
              <a:rPr lang="en-GB" dirty="0"/>
              <a:t>Hosting </a:t>
            </a:r>
            <a:r>
              <a:rPr lang="en-GB" dirty="0" smtClean="0"/>
              <a:t>– MS Azure</a:t>
            </a:r>
            <a:endParaRPr lang="en-GB"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GB" dirty="0" smtClean="0"/>
              <a:t>Relational</a:t>
            </a:r>
          </a:p>
          <a:p>
            <a:pPr lvl="1">
              <a:buFont typeface="Arial" panose="020B0604020202020204" pitchFamily="34" charset="0"/>
              <a:buChar char="•"/>
            </a:pPr>
            <a:endParaRPr lang="en-GB" dirty="0" smtClean="0"/>
          </a:p>
          <a:p>
            <a:pPr lvl="1">
              <a:buFont typeface="Arial" panose="020B0604020202020204" pitchFamily="34" charset="0"/>
              <a:buChar char="•"/>
            </a:pPr>
            <a:r>
              <a:rPr lang="en-GB" dirty="0" smtClean="0"/>
              <a:t>NoSQL</a:t>
            </a:r>
          </a:p>
          <a:p>
            <a:pPr lvl="2"/>
            <a:r>
              <a:rPr lang="en-GB" sz="2000" dirty="0" err="1" smtClean="0"/>
              <a:t>DataStax</a:t>
            </a:r>
            <a:r>
              <a:rPr lang="en-GB" sz="2000" dirty="0" smtClean="0"/>
              <a:t> Cassandra</a:t>
            </a:r>
          </a:p>
          <a:p>
            <a:pPr lvl="2"/>
            <a:r>
              <a:rPr lang="en-GB" sz="2000" dirty="0" err="1" smtClean="0"/>
              <a:t>Redis</a:t>
            </a:r>
            <a:r>
              <a:rPr lang="en-GB" sz="2000" dirty="0" smtClean="0"/>
              <a:t> Cache</a:t>
            </a:r>
          </a:p>
          <a:p>
            <a:pPr lvl="2"/>
            <a:r>
              <a:rPr lang="en-GB" sz="2000" dirty="0" err="1" smtClean="0"/>
              <a:t>MongoLab</a:t>
            </a:r>
            <a:endParaRPr lang="en-GB" sz="2000" dirty="0" smtClean="0"/>
          </a:p>
          <a:p>
            <a:pPr lvl="2"/>
            <a:r>
              <a:rPr lang="en-GB" sz="2000" dirty="0" err="1" smtClean="0"/>
              <a:t>DocumentDB</a:t>
            </a:r>
            <a:endParaRPr lang="en-GB" sz="2000" dirty="0"/>
          </a:p>
          <a:p>
            <a:pPr lvl="1">
              <a:buFont typeface="Arial" panose="020B0604020202020204" pitchFamily="34" charset="0"/>
              <a:buChar char="•"/>
            </a:pPr>
            <a:endParaRPr lang="en-GB" dirty="0" smtClean="0"/>
          </a:p>
          <a:p>
            <a:pPr lvl="1">
              <a:buFont typeface="Arial" panose="020B0604020202020204" pitchFamily="34" charset="0"/>
              <a:buChar char="•"/>
            </a:pPr>
            <a:r>
              <a:rPr lang="en-GB" dirty="0" smtClean="0"/>
              <a:t>Analytics</a:t>
            </a:r>
          </a:p>
          <a:p>
            <a:pPr lvl="2"/>
            <a:r>
              <a:rPr lang="en-GB" sz="2000" dirty="0" smtClean="0"/>
              <a:t>Hadoop – </a:t>
            </a:r>
            <a:r>
              <a:rPr lang="en-GB" sz="2000" dirty="0" err="1" smtClean="0"/>
              <a:t>HDInsight</a:t>
            </a:r>
            <a:r>
              <a:rPr lang="en-GB" sz="2000" dirty="0" smtClean="0"/>
              <a:t>, Cloudera</a:t>
            </a:r>
          </a:p>
          <a:p>
            <a:pPr lvl="2"/>
            <a:r>
              <a:rPr lang="en-GB" sz="2000" dirty="0" smtClean="0"/>
              <a:t>Machine Learning Services</a:t>
            </a:r>
            <a:endParaRPr lang="en-GB"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439" y="332656"/>
            <a:ext cx="1343025" cy="1343025"/>
          </a:xfrm>
          <a:prstGeom prst="rect">
            <a:avLst/>
          </a:prstGeom>
        </p:spPr>
      </p:pic>
    </p:spTree>
    <p:extLst>
      <p:ext uri="{BB962C8B-B14F-4D97-AF65-F5344CB8AC3E}">
        <p14:creationId xmlns:p14="http://schemas.microsoft.com/office/powerpoint/2010/main" val="4098544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35080" cy="1143000"/>
          </a:xfrm>
        </p:spPr>
        <p:txBody>
          <a:bodyPr/>
          <a:lstStyle/>
          <a:p>
            <a:r>
              <a:rPr lang="en-GB" dirty="0" err="1" smtClean="0"/>
              <a:t>DocumentDB</a:t>
            </a:r>
            <a:r>
              <a:rPr lang="en-GB" dirty="0" smtClean="0"/>
              <a:t> (MS Azure)</a:t>
            </a:r>
            <a:endParaRPr lang="en-GB" dirty="0"/>
          </a:p>
        </p:txBody>
      </p:sp>
      <p:sp>
        <p:nvSpPr>
          <p:cNvPr id="3" name="Content Placeholder 2"/>
          <p:cNvSpPr>
            <a:spLocks noGrp="1"/>
          </p:cNvSpPr>
          <p:nvPr>
            <p:ph idx="1"/>
          </p:nvPr>
        </p:nvSpPr>
        <p:spPr/>
        <p:txBody>
          <a:bodyPr>
            <a:normAutofit/>
          </a:bodyPr>
          <a:lstStyle/>
          <a:p>
            <a:r>
              <a:rPr lang="en-GB" dirty="0" smtClean="0"/>
              <a:t>Proprietary Microsoft NoSQL DB</a:t>
            </a:r>
          </a:p>
          <a:p>
            <a:pPr lvl="1"/>
            <a:r>
              <a:rPr lang="en-GB" dirty="0" smtClean="0"/>
              <a:t>JSON document format</a:t>
            </a:r>
            <a:endParaRPr lang="en-GB" dirty="0"/>
          </a:p>
          <a:p>
            <a:pPr lvl="1"/>
            <a:r>
              <a:rPr lang="en-GB" dirty="0" err="1" smtClean="0"/>
              <a:t>Tunable</a:t>
            </a:r>
            <a:r>
              <a:rPr lang="en-GB" dirty="0" smtClean="0"/>
              <a:t> Consistency</a:t>
            </a:r>
          </a:p>
          <a:p>
            <a:endParaRPr lang="en-GB" dirty="0"/>
          </a:p>
          <a:p>
            <a:r>
              <a:rPr lang="en-GB" dirty="0" smtClean="0"/>
              <a:t>Caveats:</a:t>
            </a:r>
          </a:p>
          <a:p>
            <a:pPr lvl="1"/>
            <a:r>
              <a:rPr lang="en-GB" dirty="0" smtClean="0"/>
              <a:t>In preview</a:t>
            </a:r>
            <a:endParaRPr lang="en-GB" dirty="0"/>
          </a:p>
          <a:p>
            <a:pPr lvl="1"/>
            <a:r>
              <a:rPr lang="en-GB" dirty="0" smtClean="0"/>
              <a:t>Vendor lock-in</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439" y="332656"/>
            <a:ext cx="1343025" cy="1343025"/>
          </a:xfrm>
          <a:prstGeom prst="rect">
            <a:avLst/>
          </a:prstGeom>
        </p:spPr>
      </p:pic>
    </p:spTree>
    <p:extLst>
      <p:ext uri="{BB962C8B-B14F-4D97-AF65-F5344CB8AC3E}">
        <p14:creationId xmlns:p14="http://schemas.microsoft.com/office/powerpoint/2010/main" val="1350535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DocumentDB</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563780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Mixed Architectures</a:t>
            </a:r>
            <a:endParaRPr lang="en-GB" dirty="0"/>
          </a:p>
        </p:txBody>
      </p:sp>
      <p:sp>
        <p:nvSpPr>
          <p:cNvPr id="3" name="Content Placeholder 2"/>
          <p:cNvSpPr>
            <a:spLocks noGrp="1"/>
          </p:cNvSpPr>
          <p:nvPr>
            <p:ph idx="1"/>
          </p:nvPr>
        </p:nvSpPr>
        <p:spPr/>
        <p:txBody>
          <a:bodyPr>
            <a:normAutofit/>
          </a:bodyPr>
          <a:lstStyle/>
          <a:p>
            <a:r>
              <a:rPr lang="en-GB" dirty="0" smtClean="0"/>
              <a:t>“Polyglot Persistence”</a:t>
            </a:r>
            <a:endParaRPr lang="en-GB" dirty="0"/>
          </a:p>
          <a:p>
            <a:pPr lvl="1"/>
            <a:r>
              <a:rPr lang="en-GB" sz="2000" dirty="0" smtClean="0">
                <a:hlinkClick r:id="rId2"/>
              </a:rPr>
              <a:t>martinfowler.com/</a:t>
            </a:r>
            <a:r>
              <a:rPr lang="en-GB" sz="2000" dirty="0" err="1" smtClean="0">
                <a:hlinkClick r:id="rId2"/>
              </a:rPr>
              <a:t>bliki</a:t>
            </a:r>
            <a:r>
              <a:rPr lang="en-GB" sz="2000" dirty="0" smtClean="0">
                <a:hlinkClick r:id="rId2"/>
              </a:rPr>
              <a:t>/PolyglotPersistence.html</a:t>
            </a:r>
            <a:endParaRPr lang="en-GB" sz="2000" dirty="0" smtClean="0"/>
          </a:p>
          <a:p>
            <a:pPr marL="0" indent="0">
              <a:buNone/>
            </a:pPr>
            <a:endParaRPr lang="en-GB" sz="2000" dirty="0" smtClean="0"/>
          </a:p>
          <a:p>
            <a:endParaRPr lang="en-GB" dirty="0" smtClean="0"/>
          </a:p>
          <a:p>
            <a:r>
              <a:rPr lang="en-GB" dirty="0" smtClean="0"/>
              <a:t>Different Business Processes</a:t>
            </a:r>
          </a:p>
          <a:p>
            <a:pPr marL="0" indent="0">
              <a:buNone/>
            </a:pPr>
            <a:endParaRPr lang="en-GB" dirty="0" smtClean="0"/>
          </a:p>
          <a:p>
            <a:r>
              <a:rPr lang="en-GB" dirty="0" smtClean="0"/>
              <a:t>Read-Write Split</a:t>
            </a:r>
            <a:r>
              <a:rPr lang="en-GB" dirty="0"/>
              <a:t> </a:t>
            </a:r>
            <a:r>
              <a:rPr lang="en-GB" dirty="0" smtClean="0"/>
              <a:t>-&gt; Reporting</a:t>
            </a:r>
          </a:p>
        </p:txBody>
      </p:sp>
    </p:spTree>
    <p:extLst>
      <p:ext uri="{BB962C8B-B14F-4D97-AF65-F5344CB8AC3E}">
        <p14:creationId xmlns:p14="http://schemas.microsoft.com/office/powerpoint/2010/main" val="11329717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Processes (Amazon)</a:t>
            </a:r>
            <a:endParaRPr lang="en-GB" dirty="0"/>
          </a:p>
        </p:txBody>
      </p:sp>
      <p:sp>
        <p:nvSpPr>
          <p:cNvPr id="3" name="Content Placeholder 2"/>
          <p:cNvSpPr>
            <a:spLocks noGrp="1"/>
          </p:cNvSpPr>
          <p:nvPr>
            <p:ph idx="1"/>
          </p:nvPr>
        </p:nvSpPr>
        <p:spPr/>
        <p:txBody>
          <a:bodyPr>
            <a:normAutofit fontScale="85000" lnSpcReduction="20000"/>
          </a:bodyPr>
          <a:lstStyle/>
          <a:p>
            <a:r>
              <a:rPr lang="en-GB" dirty="0"/>
              <a:t>“For the checkout process you always want to </a:t>
            </a:r>
            <a:r>
              <a:rPr lang="en-GB" dirty="0" err="1"/>
              <a:t>honor</a:t>
            </a:r>
            <a:r>
              <a:rPr lang="en-GB" dirty="0"/>
              <a:t> requests to add items to a shopping cart because it's revenue producing. </a:t>
            </a:r>
            <a:r>
              <a:rPr lang="en-GB" b="1" dirty="0">
                <a:solidFill>
                  <a:srgbClr val="0070C0"/>
                </a:solidFill>
              </a:rPr>
              <a:t>In this case you choose high availability.</a:t>
            </a:r>
            <a:r>
              <a:rPr lang="en-GB" dirty="0"/>
              <a:t> Errors are hidden from the customer and sorted out later.” </a:t>
            </a:r>
            <a:endParaRPr lang="en-GB" dirty="0" smtClean="0"/>
          </a:p>
          <a:p>
            <a:endParaRPr lang="en-GB" dirty="0"/>
          </a:p>
          <a:p>
            <a:r>
              <a:rPr lang="en-GB" dirty="0" smtClean="0"/>
              <a:t>“</a:t>
            </a:r>
            <a:r>
              <a:rPr lang="en-GB" b="1" dirty="0">
                <a:solidFill>
                  <a:srgbClr val="0070C0"/>
                </a:solidFill>
              </a:rPr>
              <a:t>When a customer submits an order you </a:t>
            </a:r>
            <a:r>
              <a:rPr lang="en-GB" b="1" dirty="0" err="1">
                <a:solidFill>
                  <a:srgbClr val="0070C0"/>
                </a:solidFill>
              </a:rPr>
              <a:t>favor</a:t>
            </a:r>
            <a:r>
              <a:rPr lang="en-GB" b="1" dirty="0">
                <a:solidFill>
                  <a:srgbClr val="0070C0"/>
                </a:solidFill>
              </a:rPr>
              <a:t> consistency </a:t>
            </a:r>
            <a:r>
              <a:rPr lang="en-GB" dirty="0"/>
              <a:t>because several services--credit card processing, shipping and handling, reporting--are simultaneously accessing the data</a:t>
            </a:r>
            <a:r>
              <a:rPr lang="en-GB" dirty="0" smtClean="0"/>
              <a:t>.”</a:t>
            </a:r>
          </a:p>
          <a:p>
            <a:endParaRPr lang="en-GB" dirty="0"/>
          </a:p>
          <a:p>
            <a:pPr marL="457200" lvl="1" indent="0" algn="ctr">
              <a:buNone/>
            </a:pPr>
            <a:r>
              <a:rPr lang="en-GB" dirty="0" smtClean="0">
                <a:hlinkClick r:id="rId3"/>
              </a:rPr>
              <a:t>highscalability.com/amazon-architecture</a:t>
            </a:r>
            <a:endParaRPr lang="en-GB" dirty="0" smtClean="0"/>
          </a:p>
          <a:p>
            <a:pPr marL="457200" lvl="1" indent="0">
              <a:buNone/>
            </a:pPr>
            <a:endParaRPr lang="en-GB" dirty="0"/>
          </a:p>
          <a:p>
            <a:endParaRPr lang="en-GB" dirty="0"/>
          </a:p>
        </p:txBody>
      </p:sp>
    </p:spTree>
    <p:extLst>
      <p:ext uri="{BB962C8B-B14F-4D97-AF65-F5344CB8AC3E}">
        <p14:creationId xmlns:p14="http://schemas.microsoft.com/office/powerpoint/2010/main" val="2839110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Systems</a:t>
            </a:r>
            <a:endParaRPr lang="en-GB" dirty="0"/>
          </a:p>
        </p:txBody>
      </p:sp>
      <p:sp>
        <p:nvSpPr>
          <p:cNvPr id="3" name="Content Placeholder 2"/>
          <p:cNvSpPr>
            <a:spLocks noGrp="1"/>
          </p:cNvSpPr>
          <p:nvPr>
            <p:ph idx="1"/>
          </p:nvPr>
        </p:nvSpPr>
        <p:spPr/>
        <p:txBody>
          <a:bodyPr/>
          <a:lstStyle/>
          <a:p>
            <a:r>
              <a:rPr lang="en-GB" dirty="0" smtClean="0"/>
              <a:t>Old-World – OLTP vs </a:t>
            </a:r>
            <a:r>
              <a:rPr lang="en-GB" dirty="0"/>
              <a:t>OLAP – </a:t>
            </a:r>
            <a:r>
              <a:rPr lang="en-GB" u="sng" dirty="0" smtClean="0"/>
              <a:t>Relational</a:t>
            </a:r>
          </a:p>
          <a:p>
            <a:pPr marL="0" indent="0">
              <a:buNone/>
            </a:pPr>
            <a:endParaRPr lang="en-GB" dirty="0" smtClean="0"/>
          </a:p>
          <a:p>
            <a:r>
              <a:rPr lang="en-GB" dirty="0" smtClean="0"/>
              <a:t>New-World :</a:t>
            </a:r>
          </a:p>
          <a:p>
            <a:pPr lvl="1"/>
            <a:r>
              <a:rPr lang="en-GB" dirty="0" smtClean="0"/>
              <a:t>Separate Analytics (Hadoop, etc.)</a:t>
            </a:r>
          </a:p>
          <a:p>
            <a:pPr lvl="1"/>
            <a:r>
              <a:rPr lang="en-GB" dirty="0" smtClean="0"/>
              <a:t>Integrate with (e.g.) Cassandra</a:t>
            </a:r>
          </a:p>
          <a:p>
            <a:pPr lvl="1"/>
            <a:r>
              <a:rPr lang="en-GB" dirty="0" smtClean="0"/>
              <a:t>Streaming Analytics</a:t>
            </a:r>
          </a:p>
          <a:p>
            <a:pPr lvl="1"/>
            <a:r>
              <a:rPr lang="en-GB" dirty="0" smtClean="0"/>
              <a:t>Lambda Architecture</a:t>
            </a:r>
            <a:endParaRPr lang="en-GB" dirty="0"/>
          </a:p>
        </p:txBody>
      </p:sp>
    </p:spTree>
    <p:extLst>
      <p:ext uri="{BB962C8B-B14F-4D97-AF65-F5344CB8AC3E}">
        <p14:creationId xmlns:p14="http://schemas.microsoft.com/office/powerpoint/2010/main" val="2578952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48" y="476672"/>
            <a:ext cx="8316416" cy="5693910"/>
          </a:xfrm>
          <a:prstGeom prst="rect">
            <a:avLst/>
          </a:prstGeom>
        </p:spPr>
      </p:pic>
    </p:spTree>
    <p:extLst>
      <p:ext uri="{BB962C8B-B14F-4D97-AF65-F5344CB8AC3E}">
        <p14:creationId xmlns:p14="http://schemas.microsoft.com/office/powerpoint/2010/main" val="22757622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a:t>
            </a:r>
            <a:endParaRPr lang="en-GB" dirty="0"/>
          </a:p>
        </p:txBody>
      </p:sp>
      <p:sp>
        <p:nvSpPr>
          <p:cNvPr id="3" name="Content Placeholder 2"/>
          <p:cNvSpPr>
            <a:spLocks noGrp="1"/>
          </p:cNvSpPr>
          <p:nvPr>
            <p:ph idx="1"/>
          </p:nvPr>
        </p:nvSpPr>
        <p:spPr/>
        <p:txBody>
          <a:bodyPr>
            <a:normAutofit/>
          </a:bodyPr>
          <a:lstStyle/>
          <a:p>
            <a:r>
              <a:rPr lang="en-GB" dirty="0" smtClean="0"/>
              <a:t>Basis - GFS, </a:t>
            </a:r>
            <a:r>
              <a:rPr lang="en-GB" dirty="0" err="1" smtClean="0"/>
              <a:t>MapReduce</a:t>
            </a:r>
            <a:r>
              <a:rPr lang="en-GB" dirty="0" smtClean="0"/>
              <a:t> etc.</a:t>
            </a:r>
          </a:p>
          <a:p>
            <a:endParaRPr lang="en-GB" dirty="0" smtClean="0"/>
          </a:p>
          <a:p>
            <a:r>
              <a:rPr lang="en-GB" dirty="0" smtClean="0"/>
              <a:t>Yahoo! – Doug Cutting</a:t>
            </a:r>
          </a:p>
          <a:p>
            <a:endParaRPr lang="en-GB" dirty="0"/>
          </a:p>
          <a:p>
            <a:r>
              <a:rPr lang="en-GB" dirty="0" smtClean="0"/>
              <a:t>Apache Top-Level Project</a:t>
            </a:r>
          </a:p>
          <a:p>
            <a:endParaRPr lang="en-GB" dirty="0"/>
          </a:p>
          <a:p>
            <a:r>
              <a:rPr lang="en-GB" dirty="0" smtClean="0"/>
              <a:t>“Big” Data-Warehousing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04664"/>
            <a:ext cx="1368152" cy="9174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4119078"/>
            <a:ext cx="2066803" cy="5340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7605" y="2734958"/>
            <a:ext cx="1850779" cy="6940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167" y="1694132"/>
            <a:ext cx="1656209" cy="582740"/>
          </a:xfrm>
          <a:prstGeom prst="rect">
            <a:avLst/>
          </a:prstGeom>
        </p:spPr>
      </p:pic>
    </p:spTree>
    <p:extLst>
      <p:ext uri="{BB962C8B-B14F-4D97-AF65-F5344CB8AC3E}">
        <p14:creationId xmlns:p14="http://schemas.microsoft.com/office/powerpoint/2010/main" val="1317141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3688" y="274638"/>
            <a:ext cx="6923112" cy="1143000"/>
          </a:xfrm>
        </p:spPr>
        <p:txBody>
          <a:bodyPr>
            <a:normAutofit fontScale="90000"/>
          </a:bodyPr>
          <a:lstStyle/>
          <a:p>
            <a:r>
              <a:rPr lang="en-GB" dirty="0" smtClean="0"/>
              <a:t>Distributed File System (HDFS)</a:t>
            </a:r>
            <a:endParaRPr lang="en-GB" dirty="0"/>
          </a:p>
        </p:txBody>
      </p:sp>
      <p:sp>
        <p:nvSpPr>
          <p:cNvPr id="3" name="Content Placeholder 2"/>
          <p:cNvSpPr>
            <a:spLocks noGrp="1"/>
          </p:cNvSpPr>
          <p:nvPr>
            <p:ph idx="1"/>
          </p:nvPr>
        </p:nvSpPr>
        <p:spPr/>
        <p:txBody>
          <a:bodyPr/>
          <a:lstStyle/>
          <a:p>
            <a:r>
              <a:rPr lang="en-GB" dirty="0" smtClean="0"/>
              <a:t>Distributed, CP, Append-Only </a:t>
            </a:r>
            <a:r>
              <a:rPr lang="en-GB" dirty="0" err="1" smtClean="0"/>
              <a:t>FileSystem</a:t>
            </a:r>
            <a:endParaRPr lang="en-GB" dirty="0" smtClean="0"/>
          </a:p>
          <a:p>
            <a:endParaRPr lang="en-GB" dirty="0"/>
          </a:p>
          <a:p>
            <a:r>
              <a:rPr lang="en-GB" dirty="0" smtClean="0"/>
              <a:t>High-Latency Access/ ETL via Java </a:t>
            </a:r>
            <a:r>
              <a:rPr lang="en-GB" dirty="0" err="1" smtClean="0"/>
              <a:t>MapReduce</a:t>
            </a:r>
            <a:endParaRPr lang="en-GB" dirty="0" smtClean="0"/>
          </a:p>
          <a:p>
            <a:pPr lvl="1"/>
            <a:r>
              <a:rPr lang="en-GB" dirty="0" smtClean="0"/>
              <a:t>vs. -&gt; </a:t>
            </a:r>
            <a:r>
              <a:rPr lang="en-GB" dirty="0" err="1" smtClean="0"/>
              <a:t>HBase</a:t>
            </a:r>
            <a:endParaRPr lang="en-GB" dirty="0" smtClean="0"/>
          </a:p>
          <a:p>
            <a:endParaRPr lang="en-GB" dirty="0"/>
          </a:p>
          <a:p>
            <a:r>
              <a:rPr lang="en-GB" dirty="0" smtClean="0"/>
              <a:t>Basis for other analysis/ query tools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60648"/>
            <a:ext cx="1368152" cy="917467"/>
          </a:xfrm>
          <a:prstGeom prst="rect">
            <a:avLst/>
          </a:prstGeom>
        </p:spPr>
      </p:pic>
    </p:spTree>
    <p:extLst>
      <p:ext uri="{BB962C8B-B14F-4D97-AF65-F5344CB8AC3E}">
        <p14:creationId xmlns:p14="http://schemas.microsoft.com/office/powerpoint/2010/main" val="2855720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 Years Ago</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6" y="2797644"/>
            <a:ext cx="1512873" cy="1242548"/>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5852" y="2132856"/>
            <a:ext cx="2112332" cy="211233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4" y="4335316"/>
            <a:ext cx="1829988" cy="182998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5198" y="3789040"/>
            <a:ext cx="1553186" cy="1728192"/>
          </a:xfrm>
          <a:prstGeom prst="rect">
            <a:avLst/>
          </a:prstGeom>
        </p:spPr>
      </p:pic>
      <p:sp>
        <p:nvSpPr>
          <p:cNvPr id="8" name="TextBox 7"/>
          <p:cNvSpPr txBox="1"/>
          <p:nvPr/>
        </p:nvSpPr>
        <p:spPr>
          <a:xfrm>
            <a:off x="611560" y="1702549"/>
            <a:ext cx="8064896" cy="523220"/>
          </a:xfrm>
          <a:prstGeom prst="rect">
            <a:avLst/>
          </a:prstGeom>
          <a:noFill/>
        </p:spPr>
        <p:txBody>
          <a:bodyPr wrap="square" rtlCol="0">
            <a:spAutoFit/>
          </a:bodyPr>
          <a:lstStyle/>
          <a:p>
            <a:pPr algn="ctr"/>
            <a:r>
              <a:rPr lang="en-GB" sz="2800" dirty="0" smtClean="0"/>
              <a:t>Application/“OLTP”</a:t>
            </a:r>
            <a:r>
              <a:rPr lang="en-GB" sz="2800" dirty="0"/>
              <a:t>	</a:t>
            </a:r>
            <a:r>
              <a:rPr lang="en-GB" sz="2800" dirty="0" smtClean="0"/>
              <a:t>Data </a:t>
            </a:r>
            <a:r>
              <a:rPr lang="en-GB" sz="2800" dirty="0"/>
              <a:t>Warehouse/ “OLAP</a:t>
            </a:r>
            <a:r>
              <a:rPr lang="en-GB" sz="2800" dirty="0" smtClean="0"/>
              <a:t>”</a:t>
            </a:r>
            <a:endParaRPr lang="en-GB" sz="2800" dirty="0"/>
          </a:p>
        </p:txBody>
      </p:sp>
    </p:spTree>
    <p:extLst>
      <p:ext uri="{BB962C8B-B14F-4D97-AF65-F5344CB8AC3E}">
        <p14:creationId xmlns:p14="http://schemas.microsoft.com/office/powerpoint/2010/main" val="2789532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 Core Tools</a:t>
            </a:r>
            <a:endParaRPr lang="en-GB" dirty="0"/>
          </a:p>
        </p:txBody>
      </p:sp>
      <p:sp>
        <p:nvSpPr>
          <p:cNvPr id="4" name="Rectangle 3"/>
          <p:cNvSpPr/>
          <p:nvPr/>
        </p:nvSpPr>
        <p:spPr>
          <a:xfrm>
            <a:off x="899592" y="3933056"/>
            <a:ext cx="7488832"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799692" y="3933056"/>
            <a:ext cx="5040560" cy="1477328"/>
          </a:xfrm>
          <a:prstGeom prst="rect">
            <a:avLst/>
          </a:prstGeom>
          <a:noFill/>
        </p:spPr>
        <p:txBody>
          <a:bodyPr wrap="square" rtlCol="0">
            <a:spAutoFit/>
          </a:bodyPr>
          <a:lstStyle/>
          <a:p>
            <a:pPr algn="ctr"/>
            <a:r>
              <a:rPr lang="en-GB" sz="4800" dirty="0" smtClean="0"/>
              <a:t>HDFS</a:t>
            </a:r>
          </a:p>
          <a:p>
            <a:pPr algn="ctr"/>
            <a:endParaRPr lang="en-GB" dirty="0"/>
          </a:p>
          <a:p>
            <a:pPr algn="ctr"/>
            <a:r>
              <a:rPr lang="en-GB" sz="2400" dirty="0" smtClean="0"/>
              <a:t>Hadoop Distributed File System</a:t>
            </a:r>
            <a:endParaRPr lang="en-GB" sz="2400" dirty="0"/>
          </a:p>
        </p:txBody>
      </p:sp>
      <p:grpSp>
        <p:nvGrpSpPr>
          <p:cNvPr id="17" name="Group 16"/>
          <p:cNvGrpSpPr/>
          <p:nvPr/>
        </p:nvGrpSpPr>
        <p:grpSpPr>
          <a:xfrm>
            <a:off x="997155" y="1984484"/>
            <a:ext cx="2062677" cy="1656184"/>
            <a:chOff x="709123" y="2204864"/>
            <a:chExt cx="2062677" cy="1656184"/>
          </a:xfrm>
        </p:grpSpPr>
        <p:sp>
          <p:nvSpPr>
            <p:cNvPr id="6" name="Rectangle 5"/>
            <p:cNvSpPr/>
            <p:nvPr/>
          </p:nvSpPr>
          <p:spPr>
            <a:xfrm>
              <a:off x="709123" y="2204864"/>
              <a:ext cx="2062677"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Local File System</a:t>
              </a:r>
              <a:endParaRPr lang="en-GB" dirty="0"/>
            </a:p>
          </p:txBody>
        </p:sp>
        <p:sp>
          <p:nvSpPr>
            <p:cNvPr id="7" name="Down Arrow 6"/>
            <p:cNvSpPr/>
            <p:nvPr/>
          </p:nvSpPr>
          <p:spPr>
            <a:xfrm>
              <a:off x="709123"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rot="10800000">
              <a:off x="1792726"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889859" y="3356992"/>
              <a:ext cx="644589" cy="369332"/>
            </a:xfrm>
            <a:prstGeom prst="rect">
              <a:avLst/>
            </a:prstGeom>
            <a:noFill/>
          </p:spPr>
          <p:txBody>
            <a:bodyPr wrap="square" rtlCol="0">
              <a:spAutoFit/>
            </a:bodyPr>
            <a:lstStyle/>
            <a:p>
              <a:r>
                <a:rPr lang="en-GB" dirty="0" smtClean="0">
                  <a:solidFill>
                    <a:srgbClr val="FF0000"/>
                  </a:solidFill>
                </a:rPr>
                <a:t>PUT</a:t>
              </a:r>
              <a:endParaRPr lang="en-GB" dirty="0">
                <a:solidFill>
                  <a:srgbClr val="FF0000"/>
                </a:solidFill>
              </a:endParaRPr>
            </a:p>
          </p:txBody>
        </p:sp>
        <p:sp>
          <p:nvSpPr>
            <p:cNvPr id="10" name="TextBox 9"/>
            <p:cNvSpPr txBox="1"/>
            <p:nvPr/>
          </p:nvSpPr>
          <p:spPr>
            <a:xfrm>
              <a:off x="1953199" y="3356992"/>
              <a:ext cx="644589" cy="369332"/>
            </a:xfrm>
            <a:prstGeom prst="rect">
              <a:avLst/>
            </a:prstGeom>
            <a:noFill/>
          </p:spPr>
          <p:txBody>
            <a:bodyPr wrap="square" rtlCol="0">
              <a:spAutoFit/>
            </a:bodyPr>
            <a:lstStyle/>
            <a:p>
              <a:r>
                <a:rPr lang="en-GB" dirty="0" smtClean="0">
                  <a:solidFill>
                    <a:srgbClr val="FF0000"/>
                  </a:solidFill>
                </a:rPr>
                <a:t>GET</a:t>
              </a:r>
              <a:endParaRPr lang="en-GB" dirty="0">
                <a:solidFill>
                  <a:srgbClr val="FF0000"/>
                </a:solidFill>
              </a:endParaRPr>
            </a:p>
          </p:txBody>
        </p:sp>
      </p:grpSp>
      <p:grpSp>
        <p:nvGrpSpPr>
          <p:cNvPr id="18" name="Group 17"/>
          <p:cNvGrpSpPr/>
          <p:nvPr/>
        </p:nvGrpSpPr>
        <p:grpSpPr>
          <a:xfrm>
            <a:off x="3563888" y="2124144"/>
            <a:ext cx="1990670" cy="1516524"/>
            <a:chOff x="3203847" y="2344524"/>
            <a:chExt cx="1990670" cy="1516524"/>
          </a:xfrm>
        </p:grpSpPr>
        <p:sp>
          <p:nvSpPr>
            <p:cNvPr id="12" name="Down Arrow 11"/>
            <p:cNvSpPr/>
            <p:nvPr/>
          </p:nvSpPr>
          <p:spPr>
            <a:xfrm>
              <a:off x="3203848"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rot="10800000">
              <a:off x="4287451"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3203847" y="2344524"/>
              <a:ext cx="1990669" cy="584775"/>
            </a:xfrm>
            <a:prstGeom prst="rect">
              <a:avLst/>
            </a:prstGeom>
            <a:noFill/>
          </p:spPr>
          <p:txBody>
            <a:bodyPr wrap="square" rtlCol="0">
              <a:spAutoFit/>
            </a:bodyPr>
            <a:lstStyle/>
            <a:p>
              <a:pPr algn="ctr"/>
              <a:r>
                <a:rPr lang="en-GB" sz="3200" dirty="0" smtClean="0">
                  <a:solidFill>
                    <a:srgbClr val="FF0000"/>
                  </a:solidFill>
                </a:rPr>
                <a:t>(Java API)</a:t>
              </a:r>
              <a:endParaRPr lang="en-GB" sz="3200" dirty="0">
                <a:solidFill>
                  <a:srgbClr val="FF0000"/>
                </a:solidFill>
              </a:endParaRPr>
            </a:p>
          </p:txBody>
        </p:sp>
      </p:grpSp>
      <p:grpSp>
        <p:nvGrpSpPr>
          <p:cNvPr id="28" name="Group 27"/>
          <p:cNvGrpSpPr/>
          <p:nvPr/>
        </p:nvGrpSpPr>
        <p:grpSpPr>
          <a:xfrm>
            <a:off x="6300192" y="2607841"/>
            <a:ext cx="1872208" cy="1109191"/>
            <a:chOff x="6156176" y="2527535"/>
            <a:chExt cx="1872208" cy="1109191"/>
          </a:xfrm>
        </p:grpSpPr>
        <p:sp>
          <p:nvSpPr>
            <p:cNvPr id="19" name="Down Arrow 18"/>
            <p:cNvSpPr/>
            <p:nvPr/>
          </p:nvSpPr>
          <p:spPr>
            <a:xfrm rot="10800000">
              <a:off x="6156176" y="2527535"/>
              <a:ext cx="1872208" cy="1109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6444207" y="2852936"/>
              <a:ext cx="1296144" cy="646331"/>
            </a:xfrm>
            <a:prstGeom prst="rect">
              <a:avLst/>
            </a:prstGeom>
            <a:noFill/>
          </p:spPr>
          <p:txBody>
            <a:bodyPr wrap="square" rtlCol="0">
              <a:spAutoFit/>
            </a:bodyPr>
            <a:lstStyle/>
            <a:p>
              <a:pPr algn="ctr"/>
              <a:r>
                <a:rPr lang="en-GB" dirty="0" smtClean="0">
                  <a:solidFill>
                    <a:srgbClr val="FF0000"/>
                  </a:solidFill>
                </a:rPr>
                <a:t>Map</a:t>
              </a:r>
            </a:p>
            <a:p>
              <a:pPr algn="ctr"/>
              <a:r>
                <a:rPr lang="en-GB" dirty="0" smtClean="0">
                  <a:solidFill>
                    <a:srgbClr val="FF0000"/>
                  </a:solidFill>
                </a:rPr>
                <a:t>Reduce</a:t>
              </a:r>
              <a:endParaRPr lang="en-GB" dirty="0">
                <a:solidFill>
                  <a:srgbClr val="FF0000"/>
                </a:solidFill>
              </a:endParaRPr>
            </a:p>
          </p:txBody>
        </p:sp>
      </p:grpSp>
      <p:grpSp>
        <p:nvGrpSpPr>
          <p:cNvPr id="26" name="Group 25"/>
          <p:cNvGrpSpPr/>
          <p:nvPr/>
        </p:nvGrpSpPr>
        <p:grpSpPr>
          <a:xfrm>
            <a:off x="5901948" y="1997138"/>
            <a:ext cx="1118324" cy="499700"/>
            <a:chOff x="5721928" y="1844825"/>
            <a:chExt cx="1118324" cy="499700"/>
          </a:xfrm>
        </p:grpSpPr>
        <p:sp>
          <p:nvSpPr>
            <p:cNvPr id="21" name="Rectangle 20"/>
            <p:cNvSpPr/>
            <p:nvPr/>
          </p:nvSpPr>
          <p:spPr>
            <a:xfrm>
              <a:off x="5724128" y="1844825"/>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721928" y="1917702"/>
              <a:ext cx="1098122" cy="369332"/>
            </a:xfrm>
            <a:prstGeom prst="rect">
              <a:avLst/>
            </a:prstGeom>
            <a:noFill/>
          </p:spPr>
          <p:txBody>
            <a:bodyPr wrap="square" rtlCol="0">
              <a:spAutoFit/>
            </a:bodyPr>
            <a:lstStyle/>
            <a:p>
              <a:pPr algn="ctr"/>
              <a:r>
                <a:rPr lang="en-GB" dirty="0" smtClean="0"/>
                <a:t>Hive</a:t>
              </a:r>
              <a:endParaRPr lang="en-GB" dirty="0"/>
            </a:p>
          </p:txBody>
        </p:sp>
      </p:grpSp>
      <p:grpSp>
        <p:nvGrpSpPr>
          <p:cNvPr id="27" name="Group 26"/>
          <p:cNvGrpSpPr/>
          <p:nvPr/>
        </p:nvGrpSpPr>
        <p:grpSpPr>
          <a:xfrm>
            <a:off x="7560332" y="1997138"/>
            <a:ext cx="1116124" cy="499700"/>
            <a:chOff x="7287236" y="1844826"/>
            <a:chExt cx="1116124" cy="499700"/>
          </a:xfrm>
        </p:grpSpPr>
        <p:sp>
          <p:nvSpPr>
            <p:cNvPr id="22" name="Rectangle 21"/>
            <p:cNvSpPr/>
            <p:nvPr/>
          </p:nvSpPr>
          <p:spPr>
            <a:xfrm>
              <a:off x="7287236" y="1844826"/>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7287236" y="1916832"/>
              <a:ext cx="1098122" cy="369332"/>
            </a:xfrm>
            <a:prstGeom prst="rect">
              <a:avLst/>
            </a:prstGeom>
            <a:noFill/>
          </p:spPr>
          <p:txBody>
            <a:bodyPr wrap="square" rtlCol="0">
              <a:spAutoFit/>
            </a:bodyPr>
            <a:lstStyle/>
            <a:p>
              <a:pPr algn="ctr"/>
              <a:r>
                <a:rPr lang="en-GB" dirty="0" smtClean="0"/>
                <a:t>Pig</a:t>
              </a:r>
              <a:endParaRPr lang="en-GB" dirty="0"/>
            </a:p>
          </p:txBody>
        </p:sp>
      </p:gr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9453" y="355677"/>
            <a:ext cx="1254235" cy="841075"/>
          </a:xfrm>
        </p:spPr>
      </p:pic>
    </p:spTree>
    <p:extLst>
      <p:ext uri="{BB962C8B-B14F-4D97-AF65-F5344CB8AC3E}">
        <p14:creationId xmlns:p14="http://schemas.microsoft.com/office/powerpoint/2010/main" val="171015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endParaRPr lang="en-GB" dirty="0"/>
          </a:p>
        </p:txBody>
      </p:sp>
      <p:sp>
        <p:nvSpPr>
          <p:cNvPr id="3" name="Content Placeholder 2"/>
          <p:cNvSpPr>
            <a:spLocks noGrp="1"/>
          </p:cNvSpPr>
          <p:nvPr>
            <p:ph idx="1"/>
          </p:nvPr>
        </p:nvSpPr>
        <p:spPr/>
        <p:txBody>
          <a:bodyPr/>
          <a:lstStyle/>
          <a:p>
            <a:r>
              <a:rPr lang="en-GB" dirty="0" smtClean="0"/>
              <a:t>Method of aggregating data from multiple nodes</a:t>
            </a:r>
          </a:p>
          <a:p>
            <a:endParaRPr lang="en-GB" dirty="0"/>
          </a:p>
          <a:p>
            <a:r>
              <a:rPr lang="en-GB" dirty="0" smtClean="0"/>
              <a:t>“Send the work to the data”</a:t>
            </a:r>
          </a:p>
          <a:p>
            <a:endParaRPr lang="en-GB" dirty="0"/>
          </a:p>
          <a:p>
            <a:r>
              <a:rPr lang="en-GB" dirty="0" smtClean="0"/>
              <a:t>Also implemented in </a:t>
            </a:r>
            <a:r>
              <a:rPr lang="en-GB" dirty="0" err="1" smtClean="0"/>
              <a:t>Riak</a:t>
            </a:r>
            <a:r>
              <a:rPr lang="en-GB" dirty="0" smtClean="0"/>
              <a:t>, MongoDB</a:t>
            </a:r>
            <a:r>
              <a:rPr lang="en-GB" dirty="0"/>
              <a:t> </a:t>
            </a:r>
            <a:r>
              <a:rPr lang="en-GB" dirty="0" smtClean="0"/>
              <a:t>(etc.)</a:t>
            </a:r>
            <a:endParaRPr lang="en-GB" dirty="0"/>
          </a:p>
        </p:txBody>
      </p:sp>
    </p:spTree>
    <p:extLst>
      <p:ext uri="{BB962C8B-B14F-4D97-AF65-F5344CB8AC3E}">
        <p14:creationId xmlns:p14="http://schemas.microsoft.com/office/powerpoint/2010/main" val="13030292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469908"/>
            <a:ext cx="8208912" cy="5839412"/>
          </a:xfrm>
          <a:prstGeom prst="rect">
            <a:avLst/>
          </a:prstGeom>
        </p:spPr>
      </p:pic>
    </p:spTree>
    <p:extLst>
      <p:ext uri="{BB962C8B-B14F-4D97-AF65-F5344CB8AC3E}">
        <p14:creationId xmlns:p14="http://schemas.microsoft.com/office/powerpoint/2010/main" val="31875230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(Hadoop </a:t>
            </a:r>
            <a:r>
              <a:rPr lang="en-GB" dirty="0" err="1" smtClean="0"/>
              <a:t>MapReduce</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910015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Ecosystem</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“Linux for Distributed Systems”</a:t>
            </a:r>
          </a:p>
          <a:p>
            <a:pPr marL="0" indent="0">
              <a:buNone/>
            </a:pPr>
            <a:r>
              <a:rPr lang="en-GB" dirty="0"/>
              <a:t>	</a:t>
            </a:r>
            <a:r>
              <a:rPr lang="en-GB" dirty="0" smtClean="0"/>
              <a:t>– </a:t>
            </a:r>
            <a:r>
              <a:rPr lang="en-GB" b="1" dirty="0" smtClean="0"/>
              <a:t>HDFS, </a:t>
            </a:r>
            <a:r>
              <a:rPr lang="en-GB" b="1" dirty="0" err="1" smtClean="0"/>
              <a:t>MapReduce</a:t>
            </a:r>
            <a:r>
              <a:rPr lang="en-GB" b="1" dirty="0" smtClean="0"/>
              <a:t>, YARN</a:t>
            </a:r>
          </a:p>
          <a:p>
            <a:endParaRPr lang="en-GB" dirty="0" smtClean="0"/>
          </a:p>
          <a:p>
            <a:r>
              <a:rPr lang="en-GB" dirty="0" smtClean="0"/>
              <a:t>Related tools:</a:t>
            </a:r>
            <a:endParaRPr lang="en-GB" dirty="0"/>
          </a:p>
          <a:p>
            <a:pPr marL="457200" lvl="1" indent="0">
              <a:buNone/>
            </a:pPr>
            <a:endParaRPr lang="en-GB" sz="2400" i="1" dirty="0" smtClean="0"/>
          </a:p>
          <a:p>
            <a:pPr marL="457200" lvl="1" indent="0">
              <a:buNone/>
            </a:pPr>
            <a:r>
              <a:rPr lang="en-GB" sz="2400" i="1" dirty="0" smtClean="0"/>
              <a:t>	Hive</a:t>
            </a:r>
            <a:r>
              <a:rPr lang="en-GB" sz="2400" i="1" dirty="0"/>
              <a:t>, Pig, </a:t>
            </a:r>
            <a:r>
              <a:rPr lang="en-GB" sz="2400" i="1" dirty="0" smtClean="0"/>
              <a:t>Spark, Impala</a:t>
            </a:r>
            <a:r>
              <a:rPr lang="en-GB" sz="2400" i="1" dirty="0"/>
              <a:t>, </a:t>
            </a:r>
            <a:r>
              <a:rPr lang="en-GB" sz="2400" i="1" dirty="0" smtClean="0"/>
              <a:t>Mahout,</a:t>
            </a:r>
            <a:r>
              <a:rPr lang="en-GB" sz="2400" i="1" dirty="0"/>
              <a:t> </a:t>
            </a:r>
            <a:r>
              <a:rPr lang="en-GB" sz="2400" i="1" dirty="0" err="1"/>
              <a:t>Giraph</a:t>
            </a:r>
            <a:r>
              <a:rPr lang="en-GB" sz="2400" i="1" dirty="0"/>
              <a:t>, </a:t>
            </a:r>
            <a:r>
              <a:rPr lang="en-GB" sz="2400" i="1" dirty="0" err="1"/>
              <a:t>HBase</a:t>
            </a:r>
            <a:r>
              <a:rPr lang="en-GB" sz="2400" i="1" dirty="0"/>
              <a:t>, Cassandra, </a:t>
            </a:r>
            <a:r>
              <a:rPr lang="en-GB" sz="2400" i="1" dirty="0" smtClean="0"/>
              <a:t>		</a:t>
            </a:r>
            <a:r>
              <a:rPr lang="en-GB" sz="2400" i="1" dirty="0" err="1" smtClean="0"/>
              <a:t>ZooKeeper</a:t>
            </a:r>
            <a:r>
              <a:rPr lang="en-GB" sz="2400" i="1" dirty="0" smtClean="0"/>
              <a:t>, </a:t>
            </a:r>
            <a:r>
              <a:rPr lang="en-GB" sz="2400" i="1" dirty="0" err="1" smtClean="0"/>
              <a:t>Ambari</a:t>
            </a:r>
            <a:r>
              <a:rPr lang="en-GB" sz="2400" i="1" dirty="0" smtClean="0"/>
              <a:t>, Flume, </a:t>
            </a:r>
            <a:r>
              <a:rPr lang="en-GB" sz="2400" i="1" dirty="0" err="1" smtClean="0"/>
              <a:t>Sqoop</a:t>
            </a:r>
            <a:r>
              <a:rPr lang="en-GB" sz="2400" i="1" dirty="0" smtClean="0"/>
              <a:t> … (etc.) …</a:t>
            </a:r>
          </a:p>
          <a:p>
            <a:endParaRPr lang="en-GB" dirty="0" smtClean="0"/>
          </a:p>
          <a:p>
            <a:r>
              <a:rPr lang="en-GB" dirty="0" err="1" smtClean="0"/>
              <a:t>HortonWorks</a:t>
            </a:r>
            <a:r>
              <a:rPr lang="en-GB" dirty="0" smtClean="0"/>
              <a:t>, Cloudera</a:t>
            </a:r>
          </a:p>
          <a:p>
            <a:endParaRPr lang="en-GB" dirty="0" smtClean="0"/>
          </a:p>
          <a:p>
            <a:r>
              <a:rPr lang="en-GB" dirty="0" smtClean="0"/>
              <a:t>3</a:t>
            </a:r>
            <a:r>
              <a:rPr lang="en-GB" baseline="30000" dirty="0" smtClean="0"/>
              <a:t>rd</a:t>
            </a:r>
            <a:r>
              <a:rPr lang="en-GB" dirty="0" smtClean="0"/>
              <a:t> Party – e.g. </a:t>
            </a:r>
            <a:r>
              <a:rPr lang="en-GB" dirty="0" err="1" smtClean="0"/>
              <a:t>HDInsight</a:t>
            </a:r>
            <a:r>
              <a:rPr lang="en-GB" dirty="0"/>
              <a:t>, SAS Visual Analytics</a:t>
            </a:r>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51293"/>
            <a:ext cx="1368152" cy="91746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799" y="4365104"/>
            <a:ext cx="1357401" cy="51320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2240" y="4509120"/>
            <a:ext cx="1584176" cy="297033"/>
          </a:xfrm>
          <a:prstGeom prst="rect">
            <a:avLst/>
          </a:prstGeom>
        </p:spPr>
      </p:pic>
    </p:spTree>
    <p:extLst>
      <p:ext uri="{BB962C8B-B14F-4D97-AF65-F5344CB8AC3E}">
        <p14:creationId xmlns:p14="http://schemas.microsoft.com/office/powerpoint/2010/main" val="36677042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Databases</a:t>
            </a:r>
            <a:endParaRPr lang="en-GB" dirty="0"/>
          </a:p>
        </p:txBody>
      </p:sp>
      <p:sp>
        <p:nvSpPr>
          <p:cNvPr id="3" name="Content Placeholder 2"/>
          <p:cNvSpPr>
            <a:spLocks noGrp="1"/>
          </p:cNvSpPr>
          <p:nvPr>
            <p:ph idx="1"/>
          </p:nvPr>
        </p:nvSpPr>
        <p:spPr/>
        <p:txBody>
          <a:bodyPr>
            <a:normAutofit lnSpcReduction="10000"/>
          </a:bodyPr>
          <a:lstStyle/>
          <a:p>
            <a:r>
              <a:rPr lang="en-GB" dirty="0" smtClean="0"/>
              <a:t>Based on Graph Theory (Euler et al.)</a:t>
            </a:r>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a:p>
          <a:p>
            <a:pPr marL="0" indent="0">
              <a:buNone/>
            </a:pPr>
            <a:endParaRPr lang="en-GB" dirty="0"/>
          </a:p>
          <a:p>
            <a:endParaRPr lang="en-GB" dirty="0" smtClean="0"/>
          </a:p>
          <a:p>
            <a:r>
              <a:rPr lang="en-GB" dirty="0" smtClean="0"/>
              <a:t>Not relational – but not “standard” NoSQL</a:t>
            </a:r>
          </a:p>
          <a:p>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2420888"/>
            <a:ext cx="1944216" cy="242868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936" y="2466257"/>
            <a:ext cx="3816424" cy="2383317"/>
          </a:xfrm>
          <a:prstGeom prst="rect">
            <a:avLst/>
          </a:prstGeom>
        </p:spPr>
      </p:pic>
    </p:spTree>
    <p:extLst>
      <p:ext uri="{BB962C8B-B14F-4D97-AF65-F5344CB8AC3E}">
        <p14:creationId xmlns:p14="http://schemas.microsoft.com/office/powerpoint/2010/main" val="25923837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a:t>
            </a:r>
            <a:endParaRPr lang="en-GB" dirty="0"/>
          </a:p>
        </p:txBody>
      </p:sp>
      <p:sp>
        <p:nvSpPr>
          <p:cNvPr id="3" name="Content Placeholder 2"/>
          <p:cNvSpPr>
            <a:spLocks noGrp="1"/>
          </p:cNvSpPr>
          <p:nvPr>
            <p:ph idx="1"/>
          </p:nvPr>
        </p:nvSpPr>
        <p:spPr>
          <a:xfrm>
            <a:off x="457200" y="1340768"/>
            <a:ext cx="8229600" cy="4785395"/>
          </a:xfrm>
        </p:spPr>
        <p:txBody>
          <a:bodyPr>
            <a:normAutofit fontScale="92500" lnSpcReduction="10000"/>
          </a:bodyPr>
          <a:lstStyle/>
          <a:p>
            <a:pPr fontAlgn="t"/>
            <a:r>
              <a:rPr lang="en-GB" dirty="0"/>
              <a:t>Easy to install, </a:t>
            </a:r>
            <a:r>
              <a:rPr lang="en-GB" dirty="0" smtClean="0"/>
              <a:t>use</a:t>
            </a:r>
          </a:p>
          <a:p>
            <a:pPr fontAlgn="t"/>
            <a:endParaRPr lang="en-GB" dirty="0" smtClean="0"/>
          </a:p>
          <a:p>
            <a:pPr fontAlgn="t"/>
            <a:r>
              <a:rPr lang="en-GB" dirty="0" smtClean="0"/>
              <a:t>Expressive, flexible </a:t>
            </a:r>
            <a:r>
              <a:rPr lang="en-GB" dirty="0"/>
              <a:t>d</a:t>
            </a:r>
            <a:r>
              <a:rPr lang="en-GB" dirty="0" smtClean="0"/>
              <a:t>ata model for related data</a:t>
            </a:r>
            <a:endParaRPr lang="en-GB" dirty="0"/>
          </a:p>
          <a:p>
            <a:endParaRPr lang="en-GB" dirty="0" smtClean="0"/>
          </a:p>
          <a:p>
            <a:r>
              <a:rPr lang="en-GB" dirty="0" smtClean="0"/>
              <a:t>Use </a:t>
            </a:r>
            <a:r>
              <a:rPr lang="en-GB" dirty="0"/>
              <a:t>cases </a:t>
            </a:r>
            <a:r>
              <a:rPr lang="en-GB" dirty="0" smtClean="0"/>
              <a:t>(YouTube playlist) - </a:t>
            </a:r>
            <a:r>
              <a:rPr lang="en-GB" sz="2600" dirty="0" smtClean="0">
                <a:hlinkClick r:id="rId2"/>
              </a:rPr>
              <a:t>goo.gl/</a:t>
            </a:r>
            <a:r>
              <a:rPr lang="en-GB" sz="2600" dirty="0" err="1" smtClean="0">
                <a:hlinkClick r:id="rId2"/>
              </a:rPr>
              <a:t>RrdQjp</a:t>
            </a:r>
            <a:endParaRPr lang="en-GB" sz="2600" dirty="0" smtClean="0"/>
          </a:p>
          <a:p>
            <a:pPr marL="0" indent="0">
              <a:buNone/>
            </a:pPr>
            <a:endParaRPr lang="en-GB" dirty="0" smtClean="0"/>
          </a:p>
          <a:p>
            <a:r>
              <a:rPr lang="en-GB" dirty="0" smtClean="0"/>
              <a:t>ACID semantics, scalability limits as relational</a:t>
            </a:r>
          </a:p>
          <a:p>
            <a:endParaRPr lang="en-GB" dirty="0" smtClean="0"/>
          </a:p>
          <a:p>
            <a:r>
              <a:rPr lang="en-GB" dirty="0" smtClean="0"/>
              <a:t>More from me - </a:t>
            </a:r>
            <a:r>
              <a:rPr lang="en-GB" sz="2600" dirty="0">
                <a:hlinkClick r:id="rId3"/>
              </a:rPr>
              <a:t>http://alexdgarland.com/category/neo4j</a:t>
            </a:r>
            <a:endParaRPr lang="en-GB" sz="2600" dirty="0"/>
          </a:p>
          <a:p>
            <a:endParaRPr lang="en-GB" dirty="0"/>
          </a:p>
          <a:p>
            <a:pPr marL="0" indent="0">
              <a:buNone/>
            </a:pPr>
            <a:endParaRPr lang="en-GB"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692696"/>
            <a:ext cx="1872208" cy="1009524"/>
          </a:xfrm>
          <a:prstGeom prst="rect">
            <a:avLst/>
          </a:prstGeom>
        </p:spPr>
      </p:pic>
    </p:spTree>
    <p:extLst>
      <p:ext uri="{BB962C8B-B14F-4D97-AF65-F5344CB8AC3E}">
        <p14:creationId xmlns:p14="http://schemas.microsoft.com/office/powerpoint/2010/main" val="19569133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Data Model Design</a:t>
            </a:r>
            <a:endParaRPr lang="en-GB" dirty="0"/>
          </a:p>
        </p:txBody>
      </p:sp>
      <p:sp>
        <p:nvSpPr>
          <p:cNvPr id="3" name="Content Placeholder 2"/>
          <p:cNvSpPr>
            <a:spLocks noGrp="1"/>
          </p:cNvSpPr>
          <p:nvPr>
            <p:ph idx="1"/>
          </p:nvPr>
        </p:nvSpPr>
        <p:spPr/>
        <p:txBody>
          <a:bodyPr/>
          <a:lstStyle/>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876" y="1393329"/>
            <a:ext cx="3340300" cy="2179687"/>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1746" y="4005064"/>
            <a:ext cx="3478726"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36" y="3770934"/>
            <a:ext cx="3435276" cy="2754410"/>
          </a:xfrm>
          <a:prstGeom prst="rect">
            <a:avLst/>
          </a:prstGeom>
        </p:spPr>
      </p:pic>
      <p:cxnSp>
        <p:nvCxnSpPr>
          <p:cNvPr id="8" name="Elbow Connector 7"/>
          <p:cNvCxnSpPr/>
          <p:nvPr/>
        </p:nvCxnSpPr>
        <p:spPr>
          <a:xfrm rot="5400000">
            <a:off x="1362734" y="2389799"/>
            <a:ext cx="1638077" cy="1268209"/>
          </a:xfrm>
          <a:prstGeom prst="bentConnector3">
            <a:avLst>
              <a:gd name="adj1" fmla="val 1085"/>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3491880" y="5107608"/>
            <a:ext cx="1849866" cy="127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6256" y="1988840"/>
            <a:ext cx="1512168" cy="815385"/>
          </a:xfrm>
          <a:prstGeom prst="rect">
            <a:avLst/>
          </a:prstGeom>
        </p:spPr>
      </p:pic>
    </p:spTree>
    <p:extLst>
      <p:ext uri="{BB962C8B-B14F-4D97-AF65-F5344CB8AC3E}">
        <p14:creationId xmlns:p14="http://schemas.microsoft.com/office/powerpoint/2010/main" val="21469506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normAutofit/>
          </a:bodyPr>
          <a:lstStyle/>
          <a:p>
            <a:endParaRPr lang="en-GB" sz="3600" dirty="0" smtClean="0"/>
          </a:p>
          <a:p>
            <a:r>
              <a:rPr lang="en-GB" sz="3600" dirty="0" smtClean="0"/>
              <a:t>Sketch  -&gt; Code -&gt; Model</a:t>
            </a:r>
          </a:p>
          <a:p>
            <a:endParaRPr lang="en-GB" sz="3600" dirty="0" smtClean="0"/>
          </a:p>
          <a:p>
            <a:endParaRPr lang="en-GB" sz="3600" dirty="0"/>
          </a:p>
          <a:p>
            <a:r>
              <a:rPr lang="en-GB" sz="3600" dirty="0" smtClean="0"/>
              <a:t>Client access (Neo4jClient)</a:t>
            </a:r>
          </a:p>
          <a:p>
            <a:pPr marL="0" indent="0">
              <a:buNone/>
            </a:pPr>
            <a:endParaRPr lang="en-GB" sz="2400" dirty="0" smtClean="0"/>
          </a:p>
          <a:p>
            <a:pPr marL="457200" lvl="1" indent="0">
              <a:buNone/>
            </a:pPr>
            <a:endParaRPr lang="en-GB" dirty="0"/>
          </a:p>
          <a:p>
            <a:pPr marL="0" indent="0">
              <a:buNone/>
            </a:pPr>
            <a:endParaRPr lang="en-GB" sz="2400" dirty="0" smtClean="0"/>
          </a:p>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476672"/>
            <a:ext cx="1872208" cy="1009524"/>
          </a:xfrm>
          <a:prstGeom prst="rect">
            <a:avLst/>
          </a:prstGeom>
        </p:spPr>
      </p:pic>
    </p:spTree>
    <p:extLst>
      <p:ext uri="{BB962C8B-B14F-4D97-AF65-F5344CB8AC3E}">
        <p14:creationId xmlns:p14="http://schemas.microsoft.com/office/powerpoint/2010/main" val="21339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 The Good Parts</a:t>
            </a:r>
            <a:endParaRPr lang="en-GB" dirty="0"/>
          </a:p>
        </p:txBody>
      </p:sp>
      <p:sp>
        <p:nvSpPr>
          <p:cNvPr id="3" name="Content Placeholder 2"/>
          <p:cNvSpPr>
            <a:spLocks noGrp="1"/>
          </p:cNvSpPr>
          <p:nvPr>
            <p:ph idx="1"/>
          </p:nvPr>
        </p:nvSpPr>
        <p:spPr/>
        <p:txBody>
          <a:bodyPr>
            <a:normAutofit/>
          </a:bodyPr>
          <a:lstStyle/>
          <a:p>
            <a:r>
              <a:rPr lang="en-GB" dirty="0" smtClean="0"/>
              <a:t>Flexible - Good “All-Rounder”</a:t>
            </a:r>
          </a:p>
          <a:p>
            <a:endParaRPr lang="en-GB" dirty="0" smtClean="0"/>
          </a:p>
          <a:p>
            <a:r>
              <a:rPr lang="en-GB" dirty="0"/>
              <a:t>Strong Theoretical Basis (Maths/ Logic, ACID)</a:t>
            </a:r>
          </a:p>
          <a:p>
            <a:pPr marL="0" indent="0">
              <a:buNone/>
            </a:pPr>
            <a:endParaRPr lang="en-GB" dirty="0" smtClean="0"/>
          </a:p>
          <a:p>
            <a:r>
              <a:rPr lang="en-GB" dirty="0" smtClean="0"/>
              <a:t>Plain-English Query Language (SQL)</a:t>
            </a:r>
          </a:p>
          <a:p>
            <a:endParaRPr lang="en-GB" dirty="0"/>
          </a:p>
          <a:p>
            <a:r>
              <a:rPr lang="en-GB" dirty="0" smtClean="0"/>
              <a:t>Mature Technology</a:t>
            </a:r>
            <a:endParaRPr lang="en-GB" dirty="0"/>
          </a:p>
        </p:txBody>
      </p:sp>
    </p:spTree>
    <p:extLst>
      <p:ext uri="{BB962C8B-B14F-4D97-AF65-F5344CB8AC3E}">
        <p14:creationId xmlns:p14="http://schemas.microsoft.com/office/powerpoint/2010/main" val="2299222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What’s Not To Like?</a:t>
            </a:r>
            <a:endParaRPr lang="en-GB" dirty="0"/>
          </a:p>
        </p:txBody>
      </p:sp>
      <p:sp>
        <p:nvSpPr>
          <p:cNvPr id="3" name="Content Placeholder 2"/>
          <p:cNvSpPr>
            <a:spLocks noGrp="1"/>
          </p:cNvSpPr>
          <p:nvPr>
            <p:ph idx="1"/>
          </p:nvPr>
        </p:nvSpPr>
        <p:spPr/>
        <p:txBody>
          <a:bodyPr/>
          <a:lstStyle/>
          <a:p>
            <a:r>
              <a:rPr lang="en-GB" dirty="0" smtClean="0"/>
              <a:t>Programming Model:</a:t>
            </a:r>
          </a:p>
          <a:p>
            <a:pPr lvl="1"/>
            <a:r>
              <a:rPr lang="en-GB" dirty="0" smtClean="0"/>
              <a:t>Object-Relational Impedance Mismatch</a:t>
            </a:r>
          </a:p>
          <a:p>
            <a:pPr lvl="1"/>
            <a:r>
              <a:rPr lang="en-GB" dirty="0" smtClean="0"/>
              <a:t>Schema Changes</a:t>
            </a:r>
            <a:endParaRPr lang="en-GB" dirty="0"/>
          </a:p>
          <a:p>
            <a:pPr lvl="1"/>
            <a:endParaRPr lang="en-GB" dirty="0"/>
          </a:p>
          <a:p>
            <a:r>
              <a:rPr lang="en-GB" dirty="0" smtClean="0"/>
              <a:t>Separation of Skill-Sets/ Expertise</a:t>
            </a:r>
          </a:p>
          <a:p>
            <a:endParaRPr lang="en-GB" dirty="0"/>
          </a:p>
          <a:p>
            <a:r>
              <a:rPr lang="en-GB" dirty="0" smtClean="0"/>
              <a:t>Scalability</a:t>
            </a:r>
            <a:endParaRPr lang="en-GB" dirty="0"/>
          </a:p>
        </p:txBody>
      </p:sp>
    </p:spTree>
    <p:extLst>
      <p:ext uri="{BB962C8B-B14F-4D97-AF65-F5344CB8AC3E}">
        <p14:creationId xmlns:p14="http://schemas.microsoft.com/office/powerpoint/2010/main" val="25236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NOSQL?</a:t>
            </a:r>
            <a:endParaRPr lang="en-GB" dirty="0"/>
          </a:p>
        </p:txBody>
      </p:sp>
      <p:sp>
        <p:nvSpPr>
          <p:cNvPr id="3" name="Content Placeholder 2"/>
          <p:cNvSpPr>
            <a:spLocks noGrp="1"/>
          </p:cNvSpPr>
          <p:nvPr>
            <p:ph idx="1"/>
          </p:nvPr>
        </p:nvSpPr>
        <p:spPr/>
        <p:txBody>
          <a:bodyPr>
            <a:normAutofit fontScale="92500" lnSpcReduction="10000"/>
          </a:bodyPr>
          <a:lstStyle/>
          <a:p>
            <a:r>
              <a:rPr lang="en-GB" dirty="0"/>
              <a:t>Early 2000’s – “Web-Scale” companies</a:t>
            </a:r>
          </a:p>
          <a:p>
            <a:pPr marL="0" indent="0">
              <a:buNone/>
            </a:pPr>
            <a:endParaRPr lang="en-GB" dirty="0" smtClean="0"/>
          </a:p>
          <a:p>
            <a:r>
              <a:rPr lang="en-GB" dirty="0" smtClean="0"/>
              <a:t>“Big Data” – 3 V’s</a:t>
            </a:r>
            <a:endParaRPr lang="en-GB" dirty="0"/>
          </a:p>
          <a:p>
            <a:pPr lvl="1"/>
            <a:r>
              <a:rPr lang="en-GB" dirty="0" smtClean="0"/>
              <a:t>Volume</a:t>
            </a:r>
          </a:p>
          <a:p>
            <a:pPr lvl="1"/>
            <a:r>
              <a:rPr lang="en-GB" dirty="0"/>
              <a:t>Velocity </a:t>
            </a:r>
            <a:endParaRPr lang="en-GB" dirty="0" smtClean="0"/>
          </a:p>
          <a:p>
            <a:pPr lvl="1"/>
            <a:r>
              <a:rPr lang="en-GB" dirty="0" smtClean="0"/>
              <a:t>Variety		</a:t>
            </a:r>
            <a:r>
              <a:rPr lang="en-GB" sz="2200" i="1" dirty="0" smtClean="0"/>
              <a:t>(Structured, Unstructured)</a:t>
            </a:r>
          </a:p>
          <a:p>
            <a:pPr lvl="1"/>
            <a:endParaRPr lang="en-GB" dirty="0" smtClean="0"/>
          </a:p>
          <a:p>
            <a:endParaRPr lang="en-GB" dirty="0" smtClean="0"/>
          </a:p>
          <a:p>
            <a:r>
              <a:rPr lang="en-GB" dirty="0" smtClean="0"/>
              <a:t>Tools for Massively Distributed Systems</a:t>
            </a:r>
          </a:p>
        </p:txBody>
      </p:sp>
    </p:spTree>
    <p:extLst>
      <p:ext uri="{BB962C8B-B14F-4D97-AF65-F5344CB8AC3E}">
        <p14:creationId xmlns:p14="http://schemas.microsoft.com/office/powerpoint/2010/main" val="237534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t>
            </a:r>
            <a:r>
              <a:rPr lang="en-GB" dirty="0" smtClean="0"/>
              <a:t>a Model - </a:t>
            </a:r>
            <a:r>
              <a:rPr lang="en-GB" dirty="0" smtClean="0"/>
              <a:t>Serialization</a:t>
            </a:r>
            <a:endParaRPr lang="en-GB" dirty="0"/>
          </a:p>
        </p:txBody>
      </p:sp>
      <p:sp>
        <p:nvSpPr>
          <p:cNvPr id="3" name="Content Placeholder 2"/>
          <p:cNvSpPr>
            <a:spLocks noGrp="1"/>
          </p:cNvSpPr>
          <p:nvPr>
            <p:ph idx="1"/>
          </p:nvPr>
        </p:nvSpPr>
        <p:spPr/>
        <p:txBody>
          <a:bodyPr>
            <a:normAutofit lnSpcReduction="10000"/>
          </a:bodyPr>
          <a:lstStyle/>
          <a:p>
            <a:endParaRPr lang="en-GB" dirty="0" smtClean="0"/>
          </a:p>
          <a:p>
            <a:r>
              <a:rPr lang="en-GB" dirty="0" smtClean="0"/>
              <a:t>“Across The Wire” – Binary, XML, JSON</a:t>
            </a:r>
          </a:p>
          <a:p>
            <a:endParaRPr lang="en-GB" dirty="0"/>
          </a:p>
          <a:p>
            <a:r>
              <a:rPr lang="en-GB" dirty="0" smtClean="0"/>
              <a:t>MS SQL Server – Binary, XML</a:t>
            </a:r>
          </a:p>
          <a:p>
            <a:pPr marL="0" indent="0">
              <a:buNone/>
            </a:pPr>
            <a:endParaRPr lang="en-GB" dirty="0" smtClean="0"/>
          </a:p>
          <a:p>
            <a:r>
              <a:rPr lang="en-GB" dirty="0"/>
              <a:t>PostgreSQL – </a:t>
            </a:r>
            <a:r>
              <a:rPr lang="en-GB" dirty="0" smtClean="0"/>
              <a:t>JSON</a:t>
            </a:r>
          </a:p>
          <a:p>
            <a:endParaRPr lang="en-GB" dirty="0" smtClean="0"/>
          </a:p>
          <a:p>
            <a:r>
              <a:rPr lang="en-GB" dirty="0" smtClean="0"/>
              <a:t>Document Databases</a:t>
            </a:r>
            <a:endParaRPr lang="en-GB" dirty="0" smtClean="0"/>
          </a:p>
        </p:txBody>
      </p:sp>
    </p:spTree>
    <p:extLst>
      <p:ext uri="{BB962C8B-B14F-4D97-AF65-F5344CB8AC3E}">
        <p14:creationId xmlns:p14="http://schemas.microsoft.com/office/powerpoint/2010/main" val="15859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endParaRPr lang="en-GB" sz="3600" dirty="0" smtClean="0"/>
          </a:p>
          <a:p>
            <a:pPr marL="0" indent="0">
              <a:buNone/>
            </a:pPr>
            <a:endParaRPr lang="en-GB" sz="3600" dirty="0"/>
          </a:p>
          <a:p>
            <a:pPr marL="0" indent="0" algn="ctr">
              <a:buNone/>
            </a:pPr>
            <a:r>
              <a:rPr lang="en-GB" sz="3600" dirty="0" smtClean="0"/>
              <a:t>(Database Serialization </a:t>
            </a:r>
            <a:r>
              <a:rPr lang="en-GB" sz="3600" dirty="0" smtClean="0"/>
              <a:t>Demo)</a:t>
            </a:r>
            <a:endParaRPr lang="en-GB" sz="3600" dirty="0"/>
          </a:p>
        </p:txBody>
      </p:sp>
    </p:spTree>
    <p:extLst>
      <p:ext uri="{BB962C8B-B14F-4D97-AF65-F5344CB8AC3E}">
        <p14:creationId xmlns:p14="http://schemas.microsoft.com/office/powerpoint/2010/main" val="863200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7345</TotalTime>
  <Words>1332</Words>
  <Application>Microsoft Office PowerPoint</Application>
  <PresentationFormat>On-screen Show (4:3)</PresentationFormat>
  <Paragraphs>344</Paragraphs>
  <Slides>48</Slides>
  <Notes>25</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“Not Only SQL”  Data Storage Options for .NET</vt:lpstr>
      <vt:lpstr>About Me</vt:lpstr>
      <vt:lpstr>In This Presentation…</vt:lpstr>
      <vt:lpstr>10 Years Ago</vt:lpstr>
      <vt:lpstr>Relational – The Good Parts</vt:lpstr>
      <vt:lpstr>So What’s Not To Like?</vt:lpstr>
      <vt:lpstr>What is NOSQL?</vt:lpstr>
      <vt:lpstr>Data Model - Serialization</vt:lpstr>
      <vt:lpstr>PowerPoint Presentation</vt:lpstr>
      <vt:lpstr>Document Databases</vt:lpstr>
      <vt:lpstr>PowerPoint Presentation</vt:lpstr>
      <vt:lpstr>Vertical Scaling</vt:lpstr>
      <vt:lpstr>Vertical Scaling</vt:lpstr>
      <vt:lpstr>Horizontal Scaling</vt:lpstr>
      <vt:lpstr>Horizontal Scaling</vt:lpstr>
      <vt:lpstr>Horizontal Scaling – “Read-Mostly”</vt:lpstr>
      <vt:lpstr>Horizontal Scaling – “Write-Heavy”</vt:lpstr>
      <vt:lpstr>CAP Theorem</vt:lpstr>
      <vt:lpstr>CAP Theorem</vt:lpstr>
      <vt:lpstr>CAP – A Simple Example</vt:lpstr>
      <vt:lpstr>“AP” Systems – Riak &amp; Cassandra</vt:lpstr>
      <vt:lpstr>The Ring Model</vt:lpstr>
      <vt:lpstr>Riak</vt:lpstr>
      <vt:lpstr>(Riak Demo)</vt:lpstr>
      <vt:lpstr>Apache Cassandra</vt:lpstr>
      <vt:lpstr>(Cassandra Demo)</vt:lpstr>
      <vt:lpstr>Cassandra Data Modelling</vt:lpstr>
      <vt:lpstr>Cassandra Row Storage</vt:lpstr>
      <vt:lpstr>Cassandra Row Storage</vt:lpstr>
      <vt:lpstr>Cloud Hosting</vt:lpstr>
      <vt:lpstr>Cloud Hosting – MS Azure</vt:lpstr>
      <vt:lpstr>DocumentDB (MS Azure)</vt:lpstr>
      <vt:lpstr>(DocumentDB Demo)</vt:lpstr>
      <vt:lpstr>Mixed Architectures</vt:lpstr>
      <vt:lpstr>Business Processes (Amazon)</vt:lpstr>
      <vt:lpstr>Reporting Systems</vt:lpstr>
      <vt:lpstr>PowerPoint Presentation</vt:lpstr>
      <vt:lpstr>Hadoop</vt:lpstr>
      <vt:lpstr>Distributed File System (HDFS)</vt:lpstr>
      <vt:lpstr>Hadoop – Core Tools</vt:lpstr>
      <vt:lpstr>MapReduce</vt:lpstr>
      <vt:lpstr>PowerPoint Presentation</vt:lpstr>
      <vt:lpstr>(Hadoop MapReduce Demo)</vt:lpstr>
      <vt:lpstr>Hadoop Ecosystem</vt:lpstr>
      <vt:lpstr>Graph Databases</vt:lpstr>
      <vt:lpstr>Neo4j</vt:lpstr>
      <vt:lpstr>Neo4j – Data Model Design</vt:lpstr>
      <vt:lpstr>Neo4j - Demo</vt:lpstr>
    </vt:vector>
  </TitlesOfParts>
  <Company>Callcredit Information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Garland</dc:creator>
  <cp:lastModifiedBy>Alexander</cp:lastModifiedBy>
  <cp:revision>856</cp:revision>
  <dcterms:created xsi:type="dcterms:W3CDTF">2015-01-12T12:09:03Z</dcterms:created>
  <dcterms:modified xsi:type="dcterms:W3CDTF">2015-04-27T20:11:42Z</dcterms:modified>
</cp:coreProperties>
</file>