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316" r:id="rId6"/>
    <p:sldId id="318" r:id="rId7"/>
    <p:sldId id="323" r:id="rId8"/>
    <p:sldId id="347" r:id="rId9"/>
    <p:sldId id="276" r:id="rId10"/>
    <p:sldId id="324" r:id="rId11"/>
    <p:sldId id="277" r:id="rId12"/>
    <p:sldId id="325" r:id="rId13"/>
    <p:sldId id="280" r:id="rId14"/>
    <p:sldId id="281" r:id="rId15"/>
    <p:sldId id="283" r:id="rId16"/>
    <p:sldId id="284" r:id="rId17"/>
    <p:sldId id="285" r:id="rId18"/>
    <p:sldId id="289" r:id="rId19"/>
    <p:sldId id="327" r:id="rId20"/>
    <p:sldId id="345" r:id="rId21"/>
    <p:sldId id="290" r:id="rId22"/>
    <p:sldId id="295" r:id="rId23"/>
    <p:sldId id="296" r:id="rId24"/>
    <p:sldId id="297" r:id="rId25"/>
    <p:sldId id="314" r:id="rId26"/>
    <p:sldId id="333" r:id="rId27"/>
    <p:sldId id="328" r:id="rId28"/>
    <p:sldId id="331" r:id="rId29"/>
    <p:sldId id="330" r:id="rId30"/>
    <p:sldId id="337" r:id="rId31"/>
    <p:sldId id="338" r:id="rId32"/>
    <p:sldId id="339" r:id="rId33"/>
    <p:sldId id="335" r:id="rId34"/>
    <p:sldId id="336" r:id="rId35"/>
    <p:sldId id="326" r:id="rId36"/>
    <p:sldId id="329" r:id="rId37"/>
    <p:sldId id="305" r:id="rId38"/>
    <p:sldId id="306" r:id="rId39"/>
    <p:sldId id="307" r:id="rId40"/>
    <p:sldId id="344" r:id="rId41"/>
    <p:sldId id="341" r:id="rId42"/>
    <p:sldId id="340" r:id="rId43"/>
    <p:sldId id="309" r:id="rId44"/>
    <p:sldId id="302" r:id="rId45"/>
    <p:sldId id="346" r:id="rId46"/>
    <p:sldId id="332" r:id="rId47"/>
    <p:sldId id="311" r:id="rId48"/>
    <p:sldId id="267" r:id="rId49"/>
    <p:sldId id="343" r:id="rId50"/>
    <p:sldId id="268" r:id="rId51"/>
    <p:sldId id="27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6"/>
            <p14:sldId id="318"/>
          </p14:sldIdLst>
        </p14:section>
        <p14:section name="Serialization" id="{F65E2DF1-E0AD-42D2-8BA4-F0C7101E4368}">
          <p14:sldIdLst>
            <p14:sldId id="323"/>
            <p14:sldId id="347"/>
          </p14:sldIdLst>
        </p14:section>
        <p14:section name="Scalability (Relational)" id="{B2F08BAC-3FB6-4021-8595-21CEAC80FD9A}">
          <p14:sldIdLst>
            <p14:sldId id="276"/>
            <p14:sldId id="324"/>
            <p14:sldId id="277"/>
            <p14:sldId id="325"/>
            <p14:sldId id="280"/>
            <p14:sldId id="281"/>
          </p14:sldIdLst>
        </p14:section>
        <p14:section name="NoSQL &amp; CAP Theorem" id="{2E6C02D4-0032-4DA3-9CD1-3D8498C4A07E}">
          <p14:sldIdLst>
            <p14:sldId id="283"/>
            <p14:sldId id="284"/>
            <p14:sldId id="285"/>
            <p14:sldId id="289"/>
          </p14:sldIdLst>
        </p14:section>
        <p14:section name="Document Databases/ MongoDB" id="{E655A865-53EA-482B-B2F2-2C10D4372D9A}">
          <p14:sldIdLst>
            <p14:sldId id="327"/>
            <p14:sldId id="345"/>
            <p14:sldId id="290"/>
          </p14:sldIdLst>
        </p14:section>
        <p14:section name="AP - Riak &amp; Cassandra" id="{BD5FAAEB-85ED-43B1-9F71-45F33E59E497}">
          <p14:sldIdLst>
            <p14:sldId id="295"/>
            <p14:sldId id="296"/>
            <p14:sldId id="297"/>
            <p14:sldId id="314"/>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Patterns &amp; Architectures" id="{A7F70EFF-9847-4105-8F2A-24C99610D535}">
          <p14:sldIdLst>
            <p14:sldId id="305"/>
            <p14:sldId id="306"/>
            <p14:sldId id="307"/>
            <p14:sldId id="344"/>
          </p14:sldIdLst>
        </p14:section>
        <p14:section name="Hadoop/ MapReduce" id="{207844E5-265B-4741-9015-15490DD38719}">
          <p14:sldIdLst>
            <p14:sldId id="341"/>
            <p14:sldId id="340"/>
            <p14:sldId id="309"/>
            <p14:sldId id="302"/>
            <p14:sldId id="346"/>
            <p14:sldId id="332"/>
            <p14:sldId id="311"/>
          </p14:sldIdLst>
        </p14:section>
        <p14:section name="Graph DBs - Neo4j" id="{C6E735CF-19D2-4EAD-B7DE-DA03EA3AD71F}">
          <p14:sldIdLst>
            <p14:sldId id="267"/>
            <p14:sldId id="343"/>
            <p14:sldId id="268"/>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294" autoAdjust="0"/>
    <p:restoredTop sz="80000" autoAdjust="0"/>
  </p:normalViewPr>
  <p:slideViewPr>
    <p:cSldViewPr>
      <p:cViewPr>
        <p:scale>
          <a:sx n="101" d="100"/>
          <a:sy n="101" d="100"/>
        </p:scale>
        <p:origin x="-196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26/04/2015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18</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38</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42</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43</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44</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48</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9</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13</a:t>
            </a:fld>
            <a:endParaRPr lang="en-GB"/>
          </a:p>
        </p:txBody>
      </p:sp>
    </p:spTree>
    <p:extLst>
      <p:ext uri="{BB962C8B-B14F-4D97-AF65-F5344CB8AC3E}">
        <p14:creationId xmlns:p14="http://schemas.microsoft.com/office/powerpoint/2010/main" val="915869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26/04/2015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26/04/2015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26/04/2015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26/04/2015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26/04/2015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martinfowler.com/bliki/PolyglotPersistenc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49.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6.jp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Data Storage Options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pPr lvl="1"/>
            <a:endParaRPr lang="en-GB" dirty="0" smtClean="0"/>
          </a:p>
          <a:p>
            <a:pPr lvl="1"/>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10000"/>
          </a:bodyPr>
          <a:lstStyle/>
          <a:p>
            <a:r>
              <a:rPr lang="en-GB" dirty="0"/>
              <a:t>Early 2000’s – “Web-Scale” companies</a:t>
            </a:r>
          </a:p>
          <a:p>
            <a:pPr marL="0" indent="0">
              <a:buNone/>
            </a:pPr>
            <a:endParaRPr lang="en-GB" dirty="0" smtClean="0"/>
          </a:p>
          <a:p>
            <a:r>
              <a:rPr lang="en-GB" dirty="0" smtClean="0"/>
              <a:t>“Big Data” – 3 V’s</a:t>
            </a:r>
            <a:endParaRPr lang="en-GB" dirty="0"/>
          </a:p>
          <a:p>
            <a:pPr lvl="1"/>
            <a:r>
              <a:rPr lang="en-GB" dirty="0" smtClean="0"/>
              <a:t>Volume</a:t>
            </a:r>
          </a:p>
          <a:p>
            <a:pPr lvl="1"/>
            <a:r>
              <a:rPr lang="en-GB" dirty="0"/>
              <a:t>Velocity </a:t>
            </a:r>
            <a:endParaRPr lang="en-GB" dirty="0" smtClean="0"/>
          </a:p>
          <a:p>
            <a:pPr lvl="1"/>
            <a:r>
              <a:rPr lang="en-GB" dirty="0" smtClean="0"/>
              <a:t>Variety</a:t>
            </a:r>
            <a:r>
              <a:rPr lang="en-GB" dirty="0" smtClean="0"/>
              <a:t>		</a:t>
            </a:r>
            <a:r>
              <a:rPr lang="en-GB" sz="2200" i="1" dirty="0" smtClean="0"/>
              <a:t>(Structured, Unstructured)</a:t>
            </a:r>
          </a:p>
          <a:p>
            <a:pPr lvl="1"/>
            <a:endParaRPr lang="en-GB" dirty="0" smtClean="0"/>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We can guarantee (at most) two of:</a:t>
            </a:r>
          </a:p>
          <a:p>
            <a:pPr lvl="1"/>
            <a:endParaRPr lang="en-GB" dirty="0" smtClean="0"/>
          </a:p>
          <a:p>
            <a:pPr lvl="1"/>
            <a:r>
              <a:rPr lang="en-GB" dirty="0" smtClean="0"/>
              <a:t>Consistency</a:t>
            </a:r>
          </a:p>
          <a:p>
            <a:pPr lvl="2"/>
            <a:r>
              <a:rPr lang="en-GB" dirty="0" smtClean="0"/>
              <a:t>same data/ history on all nodes</a:t>
            </a:r>
          </a:p>
          <a:p>
            <a:pPr lvl="1"/>
            <a:endParaRPr lang="en-GB" dirty="0" smtClean="0"/>
          </a:p>
          <a:p>
            <a:pPr lvl="1"/>
            <a:r>
              <a:rPr lang="en-GB" dirty="0" smtClean="0"/>
              <a:t>Availability</a:t>
            </a:r>
          </a:p>
          <a:p>
            <a:pPr lvl="2"/>
            <a:r>
              <a:rPr lang="en-GB" dirty="0" smtClean="0"/>
              <a:t>ability to respond (fast)</a:t>
            </a:r>
          </a:p>
          <a:p>
            <a:pPr lvl="1"/>
            <a:endParaRPr lang="en-GB" dirty="0" smtClean="0"/>
          </a:p>
          <a:p>
            <a:pPr lvl="1"/>
            <a:r>
              <a:rPr lang="en-GB" dirty="0" smtClean="0"/>
              <a:t>Partition Tolerance</a:t>
            </a:r>
          </a:p>
          <a:p>
            <a:pPr lvl="2"/>
            <a:r>
              <a:rPr lang="en-GB" dirty="0" smtClean="0"/>
              <a:t>nodes/ communication </a:t>
            </a:r>
            <a:r>
              <a:rPr lang="en-GB" b="1" dirty="0" smtClean="0"/>
              <a:t>may </a:t>
            </a:r>
            <a:r>
              <a:rPr lang="en-GB" dirty="0" smtClean="0"/>
              <a:t>fail 	(</a:t>
            </a:r>
            <a:r>
              <a:rPr lang="en-GB" b="1" dirty="0" smtClean="0">
                <a:solidFill>
                  <a:srgbClr val="FF0000"/>
                </a:solidFill>
              </a:rPr>
              <a:t>non-negotiable</a:t>
            </a:r>
            <a:r>
              <a:rPr lang="en-GB" dirty="0" smtClean="0"/>
              <a:t>)</a:t>
            </a:r>
          </a:p>
          <a:p>
            <a:pPr marL="914400" lvl="2" indent="0">
              <a:buNone/>
            </a:pPr>
            <a:endParaRPr lang="en-GB" dirty="0">
              <a:hlinkClick r:id="rId3"/>
            </a:endParaRPr>
          </a:p>
          <a:p>
            <a:pPr marL="914400" lvl="2" indent="0">
              <a:buNone/>
            </a:pPr>
            <a:r>
              <a:rPr lang="en-GB" sz="1700" i="1" dirty="0" smtClean="0">
                <a:hlinkClick r:id="rId3"/>
              </a:rPr>
              <a:t>blog.cloudera.com/blog/2010/04/cap-confusion-problems-with-partition-tolerance</a:t>
            </a:r>
            <a:endParaRPr lang="en-GB" sz="1700" i="1" dirty="0"/>
          </a:p>
          <a:p>
            <a:pPr lvl="2"/>
            <a:endParaRPr lang="en-GB" dirty="0"/>
          </a:p>
          <a:p>
            <a:pPr lvl="1"/>
            <a:endParaRPr lang="en-GB" dirty="0" smtClean="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Extends the idea of document serialization to primary storage format</a:t>
            </a:r>
            <a:endParaRPr lang="en-GB" dirty="0" smtClean="0"/>
          </a:p>
          <a:p>
            <a:pPr marL="0" indent="0">
              <a:buNone/>
            </a:pPr>
            <a:endParaRPr lang="en-GB" dirty="0" smtClean="0"/>
          </a:p>
          <a:p>
            <a:endParaRPr lang="en-GB" dirty="0" smtClean="0"/>
          </a:p>
          <a:p>
            <a:endParaRPr lang="en-GB" dirty="0"/>
          </a:p>
          <a:p>
            <a:endParaRPr lang="en-GB" dirty="0"/>
          </a:p>
          <a:p>
            <a:pPr lvl="1"/>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82" y="2780928"/>
            <a:ext cx="7159887" cy="2520280"/>
          </a:xfrm>
          <a:prstGeom prst="rect">
            <a:avLst/>
          </a:prstGeom>
        </p:spPr>
      </p:pic>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Less good at:</a:t>
            </a:r>
          </a:p>
          <a:p>
            <a:pPr lvl="1"/>
            <a:r>
              <a:rPr lang="en-GB" dirty="0" smtClean="0"/>
              <a:t>Protecting data integrity</a:t>
            </a:r>
          </a:p>
          <a:p>
            <a:pPr lvl="1"/>
            <a:r>
              <a:rPr lang="en-GB" dirty="0" smtClean="0"/>
              <a:t>Summary queries</a:t>
            </a:r>
          </a:p>
          <a:p>
            <a:endParaRPr lang="en-GB" dirty="0" smtClean="0"/>
          </a:p>
          <a:p>
            <a:r>
              <a:rPr lang="en-GB" dirty="0" smtClean="0"/>
              <a:t>Different </a:t>
            </a:r>
            <a:r>
              <a:rPr lang="en-GB" dirty="0"/>
              <a:t>CAP </a:t>
            </a:r>
            <a:r>
              <a:rPr lang="en-GB" dirty="0" smtClean="0"/>
              <a:t>trade-offs</a:t>
            </a:r>
          </a:p>
          <a:p>
            <a:pPr marL="457200" lvl="1" indent="0">
              <a:buNone/>
            </a:pPr>
            <a:r>
              <a:rPr lang="en-GB" dirty="0" smtClean="0"/>
              <a:t>e.g</a:t>
            </a:r>
            <a:r>
              <a:rPr lang="en-GB" dirty="0" smtClean="0"/>
              <a:t>.,</a:t>
            </a:r>
            <a:endParaRPr lang="en-GB" dirty="0" smtClean="0"/>
          </a:p>
          <a:p>
            <a:pPr lvl="2"/>
            <a:r>
              <a:rPr lang="en-GB" dirty="0" err="1" smtClean="0"/>
              <a:t>CouchDB</a:t>
            </a:r>
            <a:r>
              <a:rPr lang="en-GB" dirty="0" smtClean="0"/>
              <a:t> </a:t>
            </a:r>
            <a:r>
              <a:rPr lang="en-GB" dirty="0"/>
              <a:t>(</a:t>
            </a:r>
            <a:r>
              <a:rPr lang="en-GB" dirty="0" smtClean="0"/>
              <a:t>AP)</a:t>
            </a:r>
          </a:p>
          <a:p>
            <a:pPr lvl="2"/>
            <a:r>
              <a:rPr lang="en-GB" dirty="0" smtClean="0"/>
              <a:t>MongoDB </a:t>
            </a:r>
            <a:r>
              <a:rPr lang="en-GB" dirty="0"/>
              <a:t>(CP)</a:t>
            </a:r>
          </a:p>
          <a:p>
            <a:pPr lvl="1"/>
            <a:endParaRPr lang="en-GB" dirty="0" smtClean="0"/>
          </a:p>
          <a:p>
            <a:endParaRPr lang="en-GB" dirty="0"/>
          </a:p>
          <a:p>
            <a:endParaRPr lang="en-GB" dirty="0"/>
          </a:p>
        </p:txBody>
      </p:sp>
    </p:spTree>
    <p:extLst>
      <p:ext uri="{BB962C8B-B14F-4D97-AF65-F5344CB8AC3E}">
        <p14:creationId xmlns:p14="http://schemas.microsoft.com/office/powerpoint/2010/main" val="52318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endParaRPr lang="en-GB" dirty="0"/>
          </a:p>
        </p:txBody>
      </p:sp>
      <p:sp>
        <p:nvSpPr>
          <p:cNvPr id="3" name="Content Placeholder 2"/>
          <p:cNvSpPr>
            <a:spLocks noGrp="1"/>
          </p:cNvSpPr>
          <p:nvPr>
            <p:ph idx="1"/>
          </p:nvPr>
        </p:nvSpPr>
        <p:spPr>
          <a:xfrm>
            <a:off x="457200" y="2204864"/>
            <a:ext cx="8229600" cy="3921299"/>
          </a:xfrm>
        </p:spPr>
        <p:txBody>
          <a:bodyPr/>
          <a:lstStyle/>
          <a:p>
            <a:pPr marL="0" indent="0" algn="ctr">
              <a:buNone/>
            </a:pPr>
            <a:endParaRPr lang="en-GB" dirty="0" smtClean="0"/>
          </a:p>
          <a:p>
            <a:pPr marL="0" indent="0" algn="ctr">
              <a:buNone/>
            </a:pPr>
            <a:r>
              <a:rPr lang="en-GB" sz="4400" dirty="0" smtClean="0"/>
              <a:t>(</a:t>
            </a:r>
            <a:r>
              <a:rPr lang="en-GB" sz="4400" dirty="0"/>
              <a:t>MongoDB Demo)</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t>
            </a:r>
            <a:r>
              <a:rPr lang="en-GB" dirty="0" smtClean="0"/>
              <a:t>Aggregate” data models </a:t>
            </a:r>
            <a:r>
              <a:rPr lang="en-GB" dirty="0" smtClean="0"/>
              <a:t>(as per document DBs) – </a:t>
            </a:r>
            <a:r>
              <a:rPr lang="en-GB" dirty="0" smtClean="0"/>
              <a:t>avoid joins</a:t>
            </a:r>
          </a:p>
          <a:p>
            <a:endParaRPr lang="en-GB" dirty="0" smtClean="0"/>
          </a:p>
          <a:p>
            <a:r>
              <a:rPr lang="en-GB" dirty="0" smtClean="0"/>
              <a:t>Highly optimised for availability</a:t>
            </a:r>
          </a:p>
          <a:p>
            <a:pPr lvl="1"/>
            <a:r>
              <a:rPr lang="en-GB" dirty="0" smtClean="0"/>
              <a:t>Based on Amazon “Dynamo” paper</a:t>
            </a:r>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a:bodyPr>
          <a:lstStyle/>
          <a:p>
            <a:r>
              <a:rPr lang="en-GB" dirty="0" smtClean="0"/>
              <a:t>Theory, context</a:t>
            </a:r>
          </a:p>
          <a:p>
            <a:endParaRPr lang="en-GB" dirty="0"/>
          </a:p>
          <a:p>
            <a:r>
              <a:rPr lang="en-GB" dirty="0" smtClean="0"/>
              <a:t>Comparison of database systems, architectures</a:t>
            </a:r>
          </a:p>
          <a:p>
            <a:endParaRPr lang="en-GB" dirty="0"/>
          </a:p>
          <a:p>
            <a:r>
              <a:rPr lang="en-GB" dirty="0" smtClean="0"/>
              <a:t>Code examples!</a:t>
            </a:r>
          </a:p>
          <a:p>
            <a:endParaRPr lang="en-GB" dirty="0" smtClean="0"/>
          </a:p>
          <a:p>
            <a:pPr marL="0" lvl="1" indent="0" algn="r">
              <a:buNone/>
            </a:pPr>
            <a:r>
              <a:rPr lang="en-GB" sz="2200" i="1" dirty="0" smtClean="0">
                <a:hlinkClick r:id="rId3"/>
              </a:rPr>
              <a:t>https://github.com/alexdgarland/database-demos</a:t>
            </a:r>
            <a:endParaRPr lang="en-GB" sz="2200" i="1" dirty="0" smtClean="0"/>
          </a:p>
          <a:p>
            <a:pPr marL="342900" lvl="1" indent="-342900">
              <a:buFont typeface="Arial" panose="020B0604020202020204" pitchFamily="34" charset="0"/>
              <a:buChar char="•"/>
            </a:pPr>
            <a:endParaRPr lang="en-GB" sz="3200" dirty="0" smtClean="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Tables – But No </a:t>
            </a:r>
            <a:r>
              <a:rPr lang="en-GB" dirty="0" smtClean="0"/>
              <a:t>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a:t>
            </a:r>
          </a:p>
          <a:p>
            <a:pPr lvl="2"/>
            <a:r>
              <a:rPr lang="en-GB" sz="1600" i="1" dirty="0" smtClean="0"/>
              <a:t>Oracle</a:t>
            </a:r>
            <a:r>
              <a:rPr lang="en-GB" sz="1600" i="1" dirty="0"/>
              <a:t>/ </a:t>
            </a:r>
            <a:r>
              <a:rPr lang="en-GB" sz="1600" i="1" dirty="0" smtClean="0"/>
              <a:t>MS SQL / </a:t>
            </a:r>
            <a:r>
              <a:rPr lang="en-GB" sz="1600" i="1" dirty="0"/>
              <a:t>MySQL/ </a:t>
            </a:r>
            <a:r>
              <a:rPr lang="en-GB" sz="1600" i="1" dirty="0" err="1"/>
              <a:t>Postgres</a:t>
            </a:r>
            <a:r>
              <a:rPr lang="en-GB" sz="1600" i="1" dirty="0"/>
              <a:t>/ Aurora, </a:t>
            </a:r>
            <a:r>
              <a:rPr lang="en-GB" sz="1600" i="1" dirty="0" smtClean="0"/>
              <a:t>Read-Scaling</a:t>
            </a:r>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700808"/>
            <a:ext cx="1525712" cy="10152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365104"/>
            <a:ext cx="1449685" cy="935281"/>
          </a:xfrm>
          <a:prstGeom prst="rect">
            <a:avLst/>
          </a:prstGeom>
        </p:spPr>
      </p:pic>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lstStyle/>
          <a:p>
            <a:r>
              <a:rPr lang="en-GB" dirty="0" smtClean="0"/>
              <a:t>Cloud </a:t>
            </a:r>
            <a:r>
              <a:rPr lang="en-GB" dirty="0"/>
              <a:t>Hosting </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GB" dirty="0" smtClean="0"/>
              <a:t>Relational</a:t>
            </a:r>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1143000"/>
          </a:xfrm>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a:bodyPr>
          <a:lstStyle/>
          <a:p>
            <a:r>
              <a:rPr lang="en-GB" dirty="0" smtClean="0"/>
              <a:t>Proprietary Microsoft NoSQL DB</a:t>
            </a:r>
          </a:p>
          <a:p>
            <a:pPr lvl="1"/>
            <a:r>
              <a:rPr lang="en-GB" dirty="0" smtClean="0"/>
              <a:t>JSON document format</a:t>
            </a:r>
            <a:endParaRPr lang="en-GB" dirty="0"/>
          </a:p>
          <a:p>
            <a:pPr lvl="1"/>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lock-in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a:bodyPr>
          <a:lstStyle/>
          <a:p>
            <a:r>
              <a:rPr lang="en-GB" dirty="0" smtClean="0"/>
              <a:t>“Polyglot Persistence”</a:t>
            </a:r>
            <a:endParaRPr lang="en-GB" dirty="0"/>
          </a:p>
          <a:p>
            <a:pPr lvl="1"/>
            <a:r>
              <a:rPr lang="en-GB" sz="2000" dirty="0" smtClean="0">
                <a:hlinkClick r:id="rId2"/>
              </a:rPr>
              <a:t>martinfowler.com/</a:t>
            </a:r>
            <a:r>
              <a:rPr lang="en-GB" sz="2000" dirty="0" err="1" smtClean="0">
                <a:hlinkClick r:id="rId2"/>
              </a:rPr>
              <a:t>bliki</a:t>
            </a:r>
            <a:r>
              <a:rPr lang="en-GB" sz="2000" dirty="0" smtClean="0">
                <a:hlinkClick r:id="rId2"/>
              </a:rPr>
              <a:t>/PolyglotPersistence.html</a:t>
            </a:r>
            <a:endParaRPr lang="en-GB" sz="2000" dirty="0" smtClean="0"/>
          </a:p>
          <a:p>
            <a:pPr marL="0" indent="0">
              <a:buNone/>
            </a:pPr>
            <a:endParaRPr lang="en-GB" sz="2000" dirty="0" smtClean="0"/>
          </a:p>
          <a:p>
            <a:endParaRPr lang="en-GB" dirty="0" smtClean="0"/>
          </a:p>
          <a:p>
            <a:r>
              <a:rPr lang="en-GB" dirty="0" smtClean="0"/>
              <a:t>Different Business Processes</a:t>
            </a:r>
          </a:p>
          <a:p>
            <a:pPr marL="0" indent="0">
              <a:buNone/>
            </a:pPr>
            <a:endParaRPr lang="en-GB" dirty="0" smtClean="0"/>
          </a:p>
          <a:p>
            <a:r>
              <a:rPr lang="en-GB" dirty="0" smtClean="0"/>
              <a:t>Read-Write Split</a:t>
            </a:r>
            <a:r>
              <a:rPr lang="en-GB" dirty="0"/>
              <a:t> </a:t>
            </a:r>
            <a:r>
              <a:rPr lang="en-GB" dirty="0" smtClean="0"/>
              <a:t>-&gt; Reporting</a:t>
            </a:r>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solidFill>
                  <a:srgbClr val="0070C0"/>
                </a:solidFill>
              </a:rPr>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solidFill>
                  <a:srgbClr val="0070C0"/>
                </a:solidFill>
              </a:rPr>
              <a:t>When a customer submits an order you </a:t>
            </a:r>
            <a:r>
              <a:rPr lang="en-GB" b="1" dirty="0" err="1">
                <a:solidFill>
                  <a:srgbClr val="0070C0"/>
                </a:solidFill>
              </a:rPr>
              <a:t>favor</a:t>
            </a:r>
            <a:r>
              <a:rPr lang="en-GB" b="1" dirty="0">
                <a:solidFill>
                  <a:srgbClr val="0070C0"/>
                </a:solidFill>
              </a:rPr>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Old-World – OLTP vs </a:t>
            </a:r>
            <a:r>
              <a:rPr lang="en-GB" dirty="0"/>
              <a:t>OLAP – </a:t>
            </a:r>
            <a:r>
              <a:rPr lang="en-GB" u="sng" dirty="0" smtClean="0"/>
              <a:t>Relational</a:t>
            </a:r>
          </a:p>
          <a:p>
            <a:pPr marL="0" indent="0">
              <a:buNone/>
            </a:pPr>
            <a:endParaRPr lang="en-GB" dirty="0" smtClean="0"/>
          </a:p>
          <a:p>
            <a:r>
              <a:rPr lang="en-GB" dirty="0" smtClean="0"/>
              <a:t>New-World :</a:t>
            </a:r>
          </a:p>
          <a:p>
            <a:pPr lvl="1"/>
            <a:r>
              <a:rPr lang="en-GB" dirty="0" smtClean="0"/>
              <a:t>Separate Analytics (Hadoop, etc.)</a:t>
            </a:r>
          </a:p>
          <a:p>
            <a:pPr lvl="1"/>
            <a:r>
              <a:rPr lang="en-GB" dirty="0" smtClean="0"/>
              <a:t>Integrate with (e.g.) Cassandra</a:t>
            </a:r>
          </a:p>
          <a:p>
            <a:pPr lvl="1"/>
            <a:r>
              <a:rPr lang="en-GB" dirty="0" smtClean="0"/>
              <a:t>Streaming Analytics</a:t>
            </a:r>
          </a:p>
          <a:p>
            <a:pPr lvl="1"/>
            <a:r>
              <a:rPr lang="en-GB" dirty="0" smtClean="0"/>
              <a:t>Lambda Architecture</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132856"/>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5198" y="3789040"/>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48" y="476672"/>
            <a:ext cx="8316416" cy="5693910"/>
          </a:xfrm>
          <a:prstGeom prst="rect">
            <a:avLst/>
          </a:prstGeom>
        </p:spPr>
      </p:pic>
    </p:spTree>
    <p:extLst>
      <p:ext uri="{BB962C8B-B14F-4D97-AF65-F5344CB8AC3E}">
        <p14:creationId xmlns:p14="http://schemas.microsoft.com/office/powerpoint/2010/main" val="2275762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69908"/>
            <a:ext cx="8208912" cy="5839412"/>
          </a:xfrm>
          <a:prstGeom prst="rect">
            <a:avLst/>
          </a:prstGeom>
        </p:spPr>
      </p:pic>
    </p:spTree>
    <p:extLst>
      <p:ext uri="{BB962C8B-B14F-4D97-AF65-F5344CB8AC3E}">
        <p14:creationId xmlns:p14="http://schemas.microsoft.com/office/powerpoint/2010/main" val="3187523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err="1" smtClean="0"/>
              <a:t>Ambari</a:t>
            </a:r>
            <a:r>
              <a:rPr lang="en-GB" sz="2400" i="1" dirty="0" smtClean="0"/>
              <a:t>, Flume,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a:t>
            </a:r>
            <a:endParaRPr lang="en-GB" dirty="0"/>
          </a:p>
        </p:txBody>
      </p:sp>
      <p:sp>
        <p:nvSpPr>
          <p:cNvPr id="3" name="Content Placeholder 2"/>
          <p:cNvSpPr>
            <a:spLocks noGrp="1"/>
          </p:cNvSpPr>
          <p:nvPr>
            <p:ph idx="1"/>
          </p:nvPr>
        </p:nvSpPr>
        <p:spPr/>
        <p:txBody>
          <a:bodyPr>
            <a:normAutofit lnSpcReduction="10000"/>
          </a:bodyPr>
          <a:lstStyle/>
          <a:p>
            <a:r>
              <a:rPr lang="en-GB" dirty="0" smtClean="0"/>
              <a:t>Based on Graph Theory (Euler et al.)</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a:p>
          <a:p>
            <a:endParaRPr lang="en-GB" dirty="0" smtClean="0"/>
          </a:p>
          <a:p>
            <a:r>
              <a:rPr lang="en-GB" dirty="0" smtClean="0"/>
              <a:t>Not relational – but not “standard” NoSQL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420888"/>
            <a:ext cx="1944216" cy="24286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466257"/>
            <a:ext cx="3816424" cy="2383317"/>
          </a:xfrm>
          <a:prstGeom prst="rect">
            <a:avLst/>
          </a:prstGeom>
        </p:spPr>
      </p:pic>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692696"/>
            <a:ext cx="1872208" cy="1009524"/>
          </a:xfrm>
          <a:prstGeom prst="rect">
            <a:avLst/>
          </a:prstGeom>
        </p:spPr>
      </p:pic>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normAutofit/>
          </a:bodyPr>
          <a:lstStyle/>
          <a:p>
            <a:r>
              <a:rPr lang="en-GB" dirty="0" smtClean="0"/>
              <a:t>Flexible - Good “All-Rounder”</a:t>
            </a:r>
          </a:p>
          <a:p>
            <a:endParaRPr lang="en-GB" dirty="0" smtClean="0"/>
          </a:p>
          <a:p>
            <a:r>
              <a:rPr lang="en-GB" dirty="0"/>
              <a:t>Strong Theoretical Basis (Maths/ Logic, ACID)</a:t>
            </a:r>
          </a:p>
          <a:p>
            <a:pPr marL="0" indent="0">
              <a:buNone/>
            </a:pPr>
            <a:endParaRPr lang="en-GB" dirty="0" smtClean="0"/>
          </a:p>
          <a:p>
            <a:r>
              <a:rPr lang="en-GB" dirty="0" smtClean="0"/>
              <a:t>Plain-English Query Language (SQL)</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1988840"/>
            <a:ext cx="1512168" cy="815385"/>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-&gt; Code -&gt; 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76672"/>
            <a:ext cx="1872208" cy="1009524"/>
          </a:xfrm>
          <a:prstGeom prst="rect">
            <a:avLst/>
          </a:prstGeom>
        </p:spPr>
      </p:pic>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Serialization</a:t>
            </a:r>
            <a:endParaRPr lang="en-GB" dirty="0"/>
          </a:p>
        </p:txBody>
      </p:sp>
      <p:sp>
        <p:nvSpPr>
          <p:cNvPr id="3" name="Content Placeholder 2"/>
          <p:cNvSpPr>
            <a:spLocks noGrp="1"/>
          </p:cNvSpPr>
          <p:nvPr>
            <p:ph idx="1"/>
          </p:nvPr>
        </p:nvSpPr>
        <p:spPr/>
        <p:txBody>
          <a:bodyPr>
            <a:normAutofit/>
          </a:bodyPr>
          <a:lstStyle/>
          <a:p>
            <a:endParaRPr lang="en-GB" dirty="0" smtClean="0"/>
          </a:p>
          <a:p>
            <a:r>
              <a:rPr lang="en-GB" dirty="0" smtClean="0"/>
              <a:t>“Across The Wire” – Binary, XML, JSON</a:t>
            </a:r>
          </a:p>
          <a:p>
            <a:endParaRPr lang="en-GB" dirty="0"/>
          </a:p>
          <a:p>
            <a:r>
              <a:rPr lang="en-GB" dirty="0" smtClean="0"/>
              <a:t>MS SQL Server – Binary, XML</a:t>
            </a:r>
          </a:p>
          <a:p>
            <a:pPr marL="0" indent="0">
              <a:buNone/>
            </a:pPr>
            <a:endParaRPr lang="en-GB" dirty="0" smtClean="0"/>
          </a:p>
          <a:p>
            <a:r>
              <a:rPr lang="en-GB" dirty="0"/>
              <a:t>PostgreSQL – </a:t>
            </a:r>
            <a:r>
              <a:rPr lang="en-GB" dirty="0" smtClean="0"/>
              <a:t>JSON</a:t>
            </a:r>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endParaRPr lang="en-GB" sz="3600" dirty="0" smtClean="0"/>
          </a:p>
          <a:p>
            <a:pPr marL="0" indent="0">
              <a:buNone/>
            </a:pPr>
            <a:endParaRPr lang="en-GB" sz="3600" dirty="0"/>
          </a:p>
          <a:p>
            <a:pPr marL="0" indent="0" algn="ctr">
              <a:buNone/>
            </a:pPr>
            <a:r>
              <a:rPr lang="en-GB" sz="3600" dirty="0" smtClean="0"/>
              <a:t>(Serialization Demo)</a:t>
            </a:r>
            <a:endParaRPr lang="en-GB" sz="3600" dirty="0"/>
          </a:p>
        </p:txBody>
      </p:sp>
    </p:spTree>
    <p:extLst>
      <p:ext uri="{BB962C8B-B14F-4D97-AF65-F5344CB8AC3E}">
        <p14:creationId xmlns:p14="http://schemas.microsoft.com/office/powerpoint/2010/main" val="863200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7200</TotalTime>
  <Words>1399</Words>
  <Application>Microsoft Office PowerPoint</Application>
  <PresentationFormat>On-screen Show (4:3)</PresentationFormat>
  <Paragraphs>375</Paragraphs>
  <Slides>51</Slides>
  <Notes>26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“Not Only SQL”  Data Storage Options for .NET</vt:lpstr>
      <vt:lpstr>About Me</vt:lpstr>
      <vt:lpstr>In This Presentation…</vt:lpstr>
      <vt:lpstr>10 Years Ago</vt:lpstr>
      <vt:lpstr>Relational – The Good Parts</vt:lpstr>
      <vt:lpstr>So What’s Not To Like?</vt:lpstr>
      <vt:lpstr>Serialization</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CAP – A Simple Example</vt:lpstr>
      <vt:lpstr>Document Databases</vt:lpstr>
      <vt:lpstr>Document Databases</vt:lpstr>
      <vt:lpstr>PowerPoint Presentation</vt:lpstr>
      <vt:lpstr>“AP” Systems – Riak &amp; Cassandra</vt:lpstr>
      <vt:lpstr>The Ring Model</vt:lpstr>
      <vt:lpstr>Tunable Consistency</vt:lpstr>
      <vt:lpstr>N, R &amp; W</vt:lpstr>
      <vt:lpstr>Riak</vt:lpstr>
      <vt:lpstr>(Riak Demo)</vt:lpstr>
      <vt:lpstr>Apache Cassandra</vt:lpstr>
      <vt:lpstr>(Cassandra Demo)</vt:lpstr>
      <vt:lpstr>Cassandra Data Modelling</vt:lpstr>
      <vt:lpstr>Cassandra Row Storage</vt:lpstr>
      <vt:lpstr>Cassandra Row Storage</vt:lpstr>
      <vt:lpstr>Cloud Hosting</vt:lpstr>
      <vt:lpstr>Cloud Hosting – MS Azure</vt:lpstr>
      <vt:lpstr>DocumentDB (MS Azure)</vt:lpstr>
      <vt:lpstr>(DocumentDB Demo)</vt:lpstr>
      <vt:lpstr>Mixed Architectures</vt:lpstr>
      <vt:lpstr>Business Processes (Amazon)</vt:lpstr>
      <vt:lpstr>Reporting Systems</vt:lpstr>
      <vt:lpstr>PowerPoint Presentation</vt:lpstr>
      <vt:lpstr>Hadoop</vt:lpstr>
      <vt:lpstr>Distributed File System (HDFS)</vt:lpstr>
      <vt:lpstr>Hadoop – Core Tools</vt:lpstr>
      <vt:lpstr>MapReduce</vt:lpstr>
      <vt:lpstr>PowerPoint Presentation</vt:lpstr>
      <vt:lpstr>(Hadoop MapReduce Demo)</vt:lpstr>
      <vt:lpstr>Hadoop Ecosystem</vt:lpstr>
      <vt:lpstr>Graph Databases</vt:lpstr>
      <vt:lpstr>Neo4j</vt:lpstr>
      <vt:lpstr>Neo4j – Data Model Design</vt:lpstr>
      <vt:lpstr>Neo4j - Demo</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838</cp:revision>
  <dcterms:created xsi:type="dcterms:W3CDTF">2015-01-12T12:09:03Z</dcterms:created>
  <dcterms:modified xsi:type="dcterms:W3CDTF">2015-04-26T21:53:24Z</dcterms:modified>
</cp:coreProperties>
</file>