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315" r:id="rId6"/>
    <p:sldId id="317" r:id="rId7"/>
    <p:sldId id="316" r:id="rId8"/>
    <p:sldId id="318" r:id="rId9"/>
    <p:sldId id="319" r:id="rId10"/>
    <p:sldId id="320" r:id="rId11"/>
    <p:sldId id="321" r:id="rId12"/>
    <p:sldId id="322" r:id="rId13"/>
    <p:sldId id="323" r:id="rId14"/>
    <p:sldId id="264" r:id="rId15"/>
    <p:sldId id="265" r:id="rId16"/>
    <p:sldId id="274" r:id="rId17"/>
    <p:sldId id="276" r:id="rId18"/>
    <p:sldId id="324" r:id="rId19"/>
    <p:sldId id="277" r:id="rId20"/>
    <p:sldId id="325"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314" r:id="rId39"/>
    <p:sldId id="298" r:id="rId40"/>
    <p:sldId id="299" r:id="rId41"/>
    <p:sldId id="300" r:id="rId42"/>
    <p:sldId id="301" r:id="rId43"/>
    <p:sldId id="302" r:id="rId44"/>
    <p:sldId id="312" r:id="rId45"/>
    <p:sldId id="303" r:id="rId46"/>
    <p:sldId id="309" r:id="rId47"/>
    <p:sldId id="310" r:id="rId48"/>
    <p:sldId id="311" r:id="rId49"/>
    <p:sldId id="267" r:id="rId50"/>
    <p:sldId id="268" r:id="rId51"/>
    <p:sldId id="273" r:id="rId52"/>
    <p:sldId id="272" r:id="rId53"/>
    <p:sldId id="271" r:id="rId54"/>
    <p:sldId id="305" r:id="rId55"/>
    <p:sldId id="306" r:id="rId56"/>
    <p:sldId id="307" r:id="rId57"/>
    <p:sldId id="308"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71335" autoAdjust="0"/>
  </p:normalViewPr>
  <p:slideViewPr>
    <p:cSldViewPr>
      <p:cViewPr>
        <p:scale>
          <a:sx n="101" d="100"/>
          <a:sy n="101" d="100"/>
        </p:scale>
        <p:origin x="-1254"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15/04/2015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 who I am …..</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Even using what is basically still relational database software, there are some things we can do to work a bit more easily with application code.</a:t>
            </a:r>
          </a:p>
          <a:p>
            <a:r>
              <a:rPr lang="en-GB" baseline="0" dirty="0" smtClean="0"/>
              <a:t>SQL Server gives us some options (e.g. XML, binary storage) but I’d like to quickly show you some cool features in a database I’ve been learning about in 2014 - </a:t>
            </a:r>
            <a:r>
              <a:rPr lang="en-GB" baseline="0" dirty="0" err="1" smtClean="0"/>
              <a:t>PostgreSQL</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43072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getting a little bit</a:t>
            </a:r>
            <a:r>
              <a:rPr lang="en-GB" baseline="0" dirty="0" smtClean="0"/>
              <a:t> more clever in how we select and use a relational database may help a bit with how our code interfaces with the database, and may make the gap in skill-sets less pronounced.  But what about my third point – scalability?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29</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30</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can look at the pros and cons here of both document</a:t>
            </a:r>
            <a:r>
              <a:rPr lang="en-GB" baseline="0" dirty="0" smtClean="0"/>
              <a:t> databases in general, and </a:t>
            </a:r>
            <a:r>
              <a:rPr lang="en-GB" baseline="0" dirty="0" err="1" smtClean="0"/>
              <a:t>MongoDB</a:t>
            </a:r>
            <a:r>
              <a:rPr lang="en-GB" baseline="0" dirty="0" smtClean="0"/>
              <a:t> in particular.</a:t>
            </a:r>
          </a:p>
          <a:p>
            <a:r>
              <a:rPr lang="en-GB" baseline="0" dirty="0" smtClean="0"/>
              <a:t>Firstly – in general.  As we’ve seen, the document model is very straightforward and flexible to use in storing serialised objects, in comparison to the relational model.  We can:</a:t>
            </a:r>
          </a:p>
          <a:p>
            <a:pPr marL="171450" indent="-171450">
              <a:buFontTx/>
              <a:buChar char="-"/>
            </a:pPr>
            <a:r>
              <a:rPr lang="en-GB" baseline="0" dirty="0" smtClean="0"/>
              <a:t>tailor the storage format to the specifics od our object</a:t>
            </a:r>
          </a:p>
          <a:p>
            <a:pPr marL="171450" indent="-171450">
              <a:buFontTx/>
              <a:buChar char="-"/>
            </a:pPr>
            <a:r>
              <a:rPr lang="en-GB" baseline="0" dirty="0" smtClean="0"/>
              <a:t>change it at will and</a:t>
            </a:r>
          </a:p>
          <a:p>
            <a:pPr marL="171450" indent="-171450">
              <a:buFontTx/>
              <a:buChar char="-"/>
            </a:pPr>
            <a:r>
              <a:rPr lang="en-GB" baseline="0" dirty="0" smtClean="0"/>
              <a:t>store related data in a single document – which means we don’t have to worry about the performance impact of joins on large tables.</a:t>
            </a:r>
          </a:p>
          <a:p>
            <a:pPr marL="0" indent="0">
              <a:buFontTx/>
              <a:buNone/>
            </a:pPr>
            <a:r>
              <a:rPr lang="en-GB" baseline="0" dirty="0" smtClean="0"/>
              <a:t>However – there is some cost associated with this flexibility.  The fact that the database doesn’t impose a schema means that there is less protection around the fundamental rules governing our data.  &amp; what protection/ checking there is, must be done in our application.  It’s not the case that there is no schema – the schema is implicit, we still need to think about it and not (e.g.) slightly change field names that refer to the same data in different parts of the application.  Think of it as similar to the difference between static and dynamic type checking in application programming languages.</a:t>
            </a:r>
          </a:p>
          <a:p>
            <a:pPr marL="0" indent="0">
              <a:buFontTx/>
              <a:buNone/>
            </a:pPr>
            <a:r>
              <a:rPr lang="en-GB" baseline="0" dirty="0" smtClean="0"/>
              <a:t>Pre-aggregating data also provides less inherent query flexibility than the relational model – we are optimising for the data structure we expect the application to use.  In particular, there may be more work to generate summary figures across multiple documents.</a:t>
            </a:r>
          </a:p>
          <a:p>
            <a:pPr marL="0" indent="0">
              <a:buFontTx/>
              <a:buNone/>
            </a:pPr>
            <a:r>
              <a:rPr lang="en-GB" dirty="0" smtClean="0"/>
              <a:t>BUT – a) indexing (not looked at in depth, suspect slightly less mature</a:t>
            </a:r>
            <a:r>
              <a:rPr lang="en-GB" baseline="0" dirty="0" smtClean="0"/>
              <a:t> than relational systems) and b) polyglot persistence – will discuss later how we might use more than one database for different strengths.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Within this field, we can</a:t>
            </a:r>
            <a:r>
              <a:rPr lang="en-GB" baseline="0" dirty="0" smtClean="0"/>
              <a:t> see that </a:t>
            </a:r>
            <a:r>
              <a:rPr lang="en-GB" baseline="0" dirty="0" err="1" smtClean="0"/>
              <a:t>MongoDB</a:t>
            </a:r>
            <a:r>
              <a:rPr lang="en-GB" baseline="0" dirty="0" smtClean="0"/>
              <a:t> makes a particular set of trade-offs.</a:t>
            </a:r>
          </a:p>
          <a:p>
            <a:r>
              <a:rPr lang="en-GB" baseline="0" dirty="0" smtClean="0"/>
              <a:t>So it is relatively consistent, but less so than a classic relational database in some edge cases (note that the nested aggregate structure makes multi-document transactions fairly uncommon with a well-designed schema).</a:t>
            </a:r>
          </a:p>
          <a:p>
            <a:r>
              <a:rPr lang="en-GB" baseline="0" dirty="0" smtClean="0"/>
              <a:t>It scales relatively well due to built-in </a:t>
            </a:r>
            <a:r>
              <a:rPr lang="en-GB" baseline="0" dirty="0" err="1" smtClean="0"/>
              <a:t>sharding</a:t>
            </a:r>
            <a:r>
              <a:rPr lang="en-GB" baseline="0" dirty="0" smtClean="0"/>
              <a:t>, but not as aggressively as a pure AP system (which we will see more of in a minute).</a:t>
            </a:r>
          </a:p>
          <a:p>
            <a:r>
              <a:rPr lang="en-GB" baseline="0" dirty="0" smtClean="0"/>
              <a:t>If these seem like the right trade-offs for your project, </a:t>
            </a:r>
            <a:r>
              <a:rPr lang="en-GB" baseline="0" dirty="0" err="1" smtClean="0"/>
              <a:t>MongoDB</a:t>
            </a:r>
            <a:r>
              <a:rPr lang="en-GB" baseline="0" dirty="0" smtClean="0"/>
              <a:t> is well worth looking at, especially as it is relatively widely used for a NoSQL database.</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going to look at two AP systems,</a:t>
            </a:r>
            <a:r>
              <a:rPr lang="en-GB" baseline="0" dirty="0" smtClean="0"/>
              <a:t> </a:t>
            </a:r>
            <a:r>
              <a:rPr lang="en-GB" baseline="0" dirty="0" err="1" smtClean="0"/>
              <a:t>Riak</a:t>
            </a:r>
            <a:r>
              <a:rPr lang="en-GB" baseline="0" dirty="0" smtClean="0"/>
              <a:t> and Cassandra, which share some key features but also have some clear differences.</a:t>
            </a:r>
          </a:p>
          <a:p>
            <a:r>
              <a:rPr lang="en-GB" baseline="0" dirty="0" smtClean="0"/>
              <a:t>I have looked at </a:t>
            </a:r>
            <a:r>
              <a:rPr lang="en-GB" baseline="0" dirty="0" err="1" smtClean="0"/>
              <a:t>Riak</a:t>
            </a:r>
            <a:r>
              <a:rPr lang="en-GB" baseline="0" dirty="0" smtClean="0"/>
              <a:t> in the most detail, as it is the clearest example of an AP system and the key trade-offs made.</a:t>
            </a:r>
          </a:p>
          <a:p>
            <a:r>
              <a:rPr lang="en-GB" baseline="0" dirty="0" smtClean="0"/>
              <a:t>For Cassandra will simply highlight the differences, which are mainly around having a more detailed &amp; expressive data model which parallels relational/ SQL to some (limited!) extent.</a:t>
            </a:r>
          </a:p>
          <a:p>
            <a:endParaRPr lang="en-GB" baseline="0" dirty="0" smtClean="0"/>
          </a:p>
          <a:p>
            <a:r>
              <a:rPr lang="en-GB" baseline="0" dirty="0" smtClean="0"/>
              <a:t>http://docs.basho.com/riak/1.1.0/references/appendices/comparisons/Riak-Compared-to-Cassandra/</a:t>
            </a:r>
          </a:p>
          <a:p>
            <a:endParaRPr lang="en-GB" baseline="0" dirty="0" smtClean="0"/>
          </a:p>
          <a:p>
            <a:r>
              <a:rPr lang="en-GB" baseline="0" dirty="0" smtClean="0"/>
              <a:t>Please note that this is by no means a complete overview of AP systems and there may be other ways to implements, but these are representative and widely used examples!</a:t>
            </a:r>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36</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37</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41</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42</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43</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46</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52</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53</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High Scalability:</a:t>
            </a:r>
          </a:p>
          <a:p>
            <a:r>
              <a:rPr lang="en-GB" sz="1200" b="0" i="0" kern="1200" dirty="0" smtClean="0">
                <a:solidFill>
                  <a:schemeClr val="tx1"/>
                </a:solidFill>
                <a:effectLst/>
                <a:latin typeface="+mn-lt"/>
                <a:ea typeface="+mn-ea"/>
                <a:cs typeface="+mn-cs"/>
              </a:rPr>
              <a:t>“For the checkout process you always want to </a:t>
            </a:r>
            <a:r>
              <a:rPr lang="en-GB" sz="1200" b="0" i="0" kern="1200" dirty="0" err="1" smtClean="0">
                <a:solidFill>
                  <a:schemeClr val="tx1"/>
                </a:solidFill>
                <a:effectLst/>
                <a:latin typeface="+mn-lt"/>
                <a:ea typeface="+mn-ea"/>
                <a:cs typeface="+mn-cs"/>
              </a:rPr>
              <a:t>honor</a:t>
            </a:r>
            <a:r>
              <a:rPr lang="en-GB" sz="1200" b="0" i="0" kern="1200" dirty="0" smtClean="0">
                <a:solidFill>
                  <a:schemeClr val="tx1"/>
                </a:solidFill>
                <a:effectLst/>
                <a:latin typeface="+mn-lt"/>
                <a:ea typeface="+mn-ea"/>
                <a:cs typeface="+mn-cs"/>
              </a:rPr>
              <a:t> requests to add items to a shopping cart because it's revenue producing. In this case you choose high availability. Errors are hidden from the customer and sorted out later.” </a:t>
            </a:r>
            <a:r>
              <a:rPr lang="en-GB" dirty="0" smtClean="0"/>
              <a:t/>
            </a:r>
            <a:br>
              <a:rPr lang="en-GB" dirty="0" smtClean="0"/>
            </a:br>
            <a:r>
              <a:rPr lang="en-GB" sz="1200" b="0" i="0" kern="1200" dirty="0" smtClean="0">
                <a:solidFill>
                  <a:schemeClr val="tx1"/>
                </a:solidFill>
                <a:effectLst/>
                <a:latin typeface="+mn-lt"/>
                <a:ea typeface="+mn-ea"/>
                <a:cs typeface="+mn-cs"/>
              </a:rPr>
              <a:t>“When a customer submits an order you </a:t>
            </a:r>
            <a:r>
              <a:rPr lang="en-GB" sz="1200" b="0" i="0" kern="1200" dirty="0" err="1" smtClean="0">
                <a:solidFill>
                  <a:schemeClr val="tx1"/>
                </a:solidFill>
                <a:effectLst/>
                <a:latin typeface="+mn-lt"/>
                <a:ea typeface="+mn-ea"/>
                <a:cs typeface="+mn-cs"/>
              </a:rPr>
              <a:t>favor</a:t>
            </a:r>
            <a:r>
              <a:rPr lang="en-GB" sz="1200" b="0" i="0" kern="1200" dirty="0" smtClean="0">
                <a:solidFill>
                  <a:schemeClr val="tx1"/>
                </a:solidFill>
                <a:effectLst/>
                <a:latin typeface="+mn-lt"/>
                <a:ea typeface="+mn-ea"/>
                <a:cs typeface="+mn-cs"/>
              </a:rPr>
              <a:t> consistency because several services--credit card processing, shipping and handling, reporting--are simultaneously accessing the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8</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192399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15/04/2015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15/04/2015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15/04/2015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15/04/2015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dirty="0" smtClean="0"/>
              <a:t>“Not Only SQL</a:t>
            </a:r>
            <a:r>
              <a:rPr lang="en-GB" dirty="0" smtClean="0"/>
              <a:t>”</a:t>
            </a:r>
            <a:br>
              <a:rPr lang="en-GB"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149080"/>
            <a:ext cx="6400800" cy="648072"/>
          </a:xfrm>
        </p:spPr>
        <p:txBody>
          <a:bodyPr/>
          <a:lstStyle/>
          <a:p>
            <a:r>
              <a:rPr lang="en-GB" dirty="0" smtClean="0"/>
              <a:t>Alex </a:t>
            </a:r>
            <a:r>
              <a:rPr lang="en-GB" dirty="0" smtClean="0"/>
              <a:t>Garland</a:t>
            </a:r>
            <a:endParaRPr lang="en-GB" dirty="0"/>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t>
            </a:r>
            <a:r>
              <a:rPr lang="en-GB" sz="2800" dirty="0" smtClean="0"/>
              <a:t>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27"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solidFill>
                  <a:srgbClr val="0070C0"/>
                </a:solidFill>
              </a:rPr>
              <a:t>#</a:t>
            </a:r>
            <a:r>
              <a:rPr lang="en-GB" dirty="0" err="1" smtClean="0">
                <a:solidFill>
                  <a:srgbClr val="0070C0"/>
                </a:solidFill>
              </a:rPr>
              <a:t>nosql</a:t>
            </a:r>
            <a:r>
              <a:rPr lang="en-GB" dirty="0" smtClean="0"/>
              <a:t> - “No </a:t>
            </a:r>
            <a:r>
              <a:rPr lang="en-GB" dirty="0" smtClean="0"/>
              <a:t>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may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r>
              <a:rPr lang="en-GB" dirty="0" smtClean="0"/>
              <a:t> - 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77163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r>
              <a:rPr lang="en-GB" dirty="0" smtClean="0"/>
              <a:t> - </a:t>
            </a:r>
            <a:r>
              <a:rPr lang="en-GB" dirty="0" err="1" smtClean="0"/>
              <a:t>Sharding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13562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Document Databases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838824"/>
              </p:ext>
            </p:extLst>
          </p:nvPr>
        </p:nvGraphicFramePr>
        <p:xfrm>
          <a:off x="467544" y="1412776"/>
          <a:ext cx="8229600" cy="2878048"/>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Straightforward</a:t>
                      </a:r>
                      <a:r>
                        <a:rPr lang="en-GB" sz="2000" baseline="0" dirty="0" smtClean="0"/>
                        <a:t> object storage</a:t>
                      </a:r>
                      <a:endParaRPr lang="en-GB" sz="2000" dirty="0" smtClean="0"/>
                    </a:p>
                  </a:txBody>
                  <a:tcPr/>
                </a:tc>
                <a:tc>
                  <a:txBody>
                    <a:bodyPr/>
                    <a:lstStyle/>
                    <a:p>
                      <a:pPr algn="ctr"/>
                      <a:r>
                        <a:rPr lang="en-GB" sz="2000" dirty="0" smtClean="0"/>
                        <a:t>Less safety around data integrity</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Flexible (implicit)</a:t>
                      </a:r>
                      <a:r>
                        <a:rPr lang="en-GB" sz="2000" baseline="0" dirty="0" smtClean="0"/>
                        <a:t> schema</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Pushes more work to application</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Eliminate many joins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certain query patterns;</a:t>
                      </a:r>
                    </a:p>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relatively</a:t>
                      </a:r>
                      <a:r>
                        <a:rPr lang="en-GB" sz="2000" baseline="0" dirty="0" smtClean="0"/>
                        <a:t> </a:t>
                      </a:r>
                      <a:r>
                        <a:rPr lang="en-GB" sz="2000" dirty="0" smtClean="0"/>
                        <a:t>poor at multi-document aggregates</a:t>
                      </a:r>
                    </a:p>
                  </a:txBody>
                  <a:tcPr/>
                </a:tc>
              </a:tr>
            </a:tbl>
          </a:graphicData>
        </a:graphic>
      </p:graphicFrame>
    </p:spTree>
    <p:extLst>
      <p:ext uri="{BB962C8B-B14F-4D97-AF65-F5344CB8AC3E}">
        <p14:creationId xmlns:p14="http://schemas.microsoft.com/office/powerpoint/2010/main" val="1033451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MongoDB</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457341"/>
              </p:ext>
            </p:extLst>
          </p:nvPr>
        </p:nvGraphicFramePr>
        <p:xfrm>
          <a:off x="467544" y="1412777"/>
          <a:ext cx="8229600" cy="2706249"/>
        </p:xfrm>
        <a:graphic>
          <a:graphicData uri="http://schemas.openxmlformats.org/drawingml/2006/table">
            <a:tbl>
              <a:tblPr firstRow="1" bandRow="1">
                <a:tableStyleId>{F5AB1C69-6EDB-4FF4-983F-18BD219EF322}</a:tableStyleId>
              </a:tblPr>
              <a:tblGrid>
                <a:gridCol w="4114800"/>
                <a:gridCol w="4114800"/>
              </a:tblGrid>
              <a:tr h="815195">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680064">
                <a:tc>
                  <a:txBody>
                    <a:bodyPr/>
                    <a:lstStyle/>
                    <a:p>
                      <a:pPr algn="ctr"/>
                      <a:r>
                        <a:rPr lang="en-GB" sz="2000" dirty="0" smtClean="0"/>
                        <a:t>“CP” behaviour makes consistency straightforward</a:t>
                      </a:r>
                    </a:p>
                  </a:txBody>
                  <a:tcPr/>
                </a:tc>
                <a:tc>
                  <a:txBody>
                    <a:bodyPr/>
                    <a:lstStyle/>
                    <a:p>
                      <a:pPr algn="ctr"/>
                      <a:r>
                        <a:rPr lang="en-GB" sz="2000" dirty="0" smtClean="0"/>
                        <a:t>Loses transactions/ ACID </a:t>
                      </a:r>
                      <a:r>
                        <a:rPr lang="en-GB" sz="2000" dirty="0" err="1" smtClean="0"/>
                        <a:t>guaranteess</a:t>
                      </a:r>
                      <a:r>
                        <a:rPr lang="en-GB" sz="2000" baseline="0" dirty="0" smtClean="0"/>
                        <a:t> for multi-document transactions</a:t>
                      </a:r>
                      <a:endParaRPr lang="en-GB" sz="2000" dirty="0"/>
                    </a:p>
                  </a:txBody>
                  <a:tcPr/>
                </a:tc>
              </a:tr>
              <a:tr h="680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Automatically handles </a:t>
                      </a:r>
                      <a:r>
                        <a:rPr lang="en-GB" sz="2000" dirty="0" err="1" smtClean="0"/>
                        <a:t>sharding</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Less available than some “AP” systems</a:t>
                      </a:r>
                    </a:p>
                  </a:txBody>
                  <a:tcPr/>
                </a:tc>
              </a:tr>
              <a:tr h="488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Popular/</a:t>
                      </a:r>
                      <a:r>
                        <a:rPr lang="en-GB" sz="2000" baseline="0" dirty="0" smtClean="0"/>
                        <a:t> widely used</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bl>
          </a:graphicData>
        </a:graphic>
      </p:graphicFrame>
      <p:sp>
        <p:nvSpPr>
          <p:cNvPr id="3" name="TextBox 2"/>
          <p:cNvSpPr txBox="1"/>
          <p:nvPr/>
        </p:nvSpPr>
        <p:spPr>
          <a:xfrm>
            <a:off x="539552" y="4286777"/>
            <a:ext cx="8136904" cy="1200329"/>
          </a:xfrm>
          <a:prstGeom prst="rect">
            <a:avLst/>
          </a:prstGeom>
          <a:noFill/>
        </p:spPr>
        <p:txBody>
          <a:bodyPr wrap="square" rtlCol="0">
            <a:spAutoFit/>
          </a:bodyPr>
          <a:lstStyle/>
          <a:p>
            <a:r>
              <a:rPr lang="en-GB" dirty="0" smtClean="0"/>
              <a:t>NB: Document databases can make other trade-offs:</a:t>
            </a:r>
          </a:p>
          <a:p>
            <a:endParaRPr lang="en-GB" dirty="0" smtClean="0"/>
          </a:p>
          <a:p>
            <a:r>
              <a:rPr lang="en-GB" dirty="0"/>
              <a:t>	</a:t>
            </a:r>
            <a:r>
              <a:rPr lang="en-GB" dirty="0" smtClean="0"/>
              <a:t>-&gt; </a:t>
            </a:r>
            <a:r>
              <a:rPr lang="en-GB" dirty="0" err="1" smtClean="0"/>
              <a:t>RavenDB</a:t>
            </a:r>
            <a:r>
              <a:rPr lang="en-GB" dirty="0" smtClean="0"/>
              <a:t> – stronger ACID semantics</a:t>
            </a:r>
          </a:p>
          <a:p>
            <a:r>
              <a:rPr lang="en-GB" dirty="0"/>
              <a:t>	</a:t>
            </a:r>
            <a:r>
              <a:rPr lang="en-GB" dirty="0" smtClean="0"/>
              <a:t>-&gt; </a:t>
            </a:r>
            <a:r>
              <a:rPr lang="en-GB" dirty="0" err="1" smtClean="0"/>
              <a:t>CouchDB</a:t>
            </a:r>
            <a:r>
              <a:rPr lang="en-GB" dirty="0" smtClean="0"/>
              <a:t> – prioritises availability (“AP”)</a:t>
            </a:r>
            <a:endParaRPr lang="en-GB" dirty="0"/>
          </a:p>
        </p:txBody>
      </p:sp>
    </p:spTree>
    <p:extLst>
      <p:ext uri="{BB962C8B-B14F-4D97-AF65-F5344CB8AC3E}">
        <p14:creationId xmlns:p14="http://schemas.microsoft.com/office/powerpoint/2010/main" val="756575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somewhat similar to document databases</a:t>
            </a:r>
          </a:p>
          <a:p>
            <a:endParaRPr lang="en-GB" dirty="0" smtClean="0"/>
          </a:p>
          <a:p>
            <a:r>
              <a:rPr lang="en-GB" dirty="0" smtClean="0"/>
              <a:t>Highly optimised for availability</a:t>
            </a:r>
          </a:p>
          <a:p>
            <a:endParaRPr lang="en-GB" dirty="0"/>
          </a:p>
          <a:p>
            <a:r>
              <a:rPr lang="en-GB" dirty="0" err="1" smtClean="0"/>
              <a:t>Tunable</a:t>
            </a:r>
            <a:r>
              <a:rPr lang="en-GB" dirty="0" smtClean="0"/>
              <a:t> AP/ CP trade-off</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R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Riak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6135352"/>
              </p:ext>
            </p:extLst>
          </p:nvPr>
        </p:nvGraphicFramePr>
        <p:xfrm>
          <a:off x="467544" y="1412777"/>
          <a:ext cx="8229600" cy="2664297"/>
        </p:xfrm>
        <a:graphic>
          <a:graphicData uri="http://schemas.openxmlformats.org/drawingml/2006/table">
            <a:tbl>
              <a:tblPr firstRow="1" bandRow="1">
                <a:tableStyleId>{F5AB1C69-6EDB-4FF4-983F-18BD219EF322}</a:tableStyleId>
              </a:tblPr>
              <a:tblGrid>
                <a:gridCol w="4114800"/>
                <a:gridCol w="4114800"/>
              </a:tblGrid>
              <a:tr h="815195">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680064">
                <a:tc>
                  <a:txBody>
                    <a:bodyPr/>
                    <a:lstStyle/>
                    <a:p>
                      <a:pPr algn="ctr"/>
                      <a:endParaRPr lang="en-GB" sz="2000" dirty="0" smtClean="0"/>
                    </a:p>
                  </a:txBody>
                  <a:tcPr/>
                </a:tc>
                <a:tc>
                  <a:txBody>
                    <a:bodyPr/>
                    <a:lstStyle/>
                    <a:p>
                      <a:pPr algn="ctr"/>
                      <a:endParaRPr lang="en-GB" sz="2000" dirty="0"/>
                    </a:p>
                  </a:txBody>
                  <a:tcPr/>
                </a:tc>
              </a:tr>
              <a:tr h="680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488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bl>
          </a:graphicData>
        </a:graphic>
      </p:graphicFrame>
    </p:spTree>
    <p:extLst>
      <p:ext uri="{BB962C8B-B14F-4D97-AF65-F5344CB8AC3E}">
        <p14:creationId xmlns:p14="http://schemas.microsoft.com/office/powerpoint/2010/main" val="802519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1484784"/>
            <a:ext cx="1753477" cy="144016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368" y="1217211"/>
            <a:ext cx="2448272" cy="2448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3468216"/>
            <a:ext cx="2121024" cy="21210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1" y="3284984"/>
            <a:ext cx="1800200" cy="2003039"/>
          </a:xfrm>
          <a:prstGeom prst="rect">
            <a:avLst/>
          </a:prstGeom>
        </p:spPr>
      </p:pic>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r>
              <a:rPr lang="en-GB" dirty="0" smtClean="0"/>
              <a:t> - 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25363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Cassandra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300932"/>
              </p:ext>
            </p:extLst>
          </p:nvPr>
        </p:nvGraphicFramePr>
        <p:xfrm>
          <a:off x="467544" y="1412777"/>
          <a:ext cx="8229600" cy="2664297"/>
        </p:xfrm>
        <a:graphic>
          <a:graphicData uri="http://schemas.openxmlformats.org/drawingml/2006/table">
            <a:tbl>
              <a:tblPr firstRow="1" bandRow="1">
                <a:tableStyleId>{F5AB1C69-6EDB-4FF4-983F-18BD219EF322}</a:tableStyleId>
              </a:tblPr>
              <a:tblGrid>
                <a:gridCol w="4114800"/>
                <a:gridCol w="4114800"/>
              </a:tblGrid>
              <a:tr h="815195">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680064">
                <a:tc>
                  <a:txBody>
                    <a:bodyPr/>
                    <a:lstStyle/>
                    <a:p>
                      <a:pPr algn="ctr"/>
                      <a:endParaRPr lang="en-GB" sz="2000" dirty="0" smtClean="0"/>
                    </a:p>
                  </a:txBody>
                  <a:tcPr/>
                </a:tc>
                <a:tc>
                  <a:txBody>
                    <a:bodyPr/>
                    <a:lstStyle/>
                    <a:p>
                      <a:pPr algn="ctr"/>
                      <a:endParaRPr lang="en-GB" sz="2000" dirty="0"/>
                    </a:p>
                  </a:txBody>
                  <a:tcPr/>
                </a:tc>
              </a:tr>
              <a:tr h="680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488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bl>
          </a:graphicData>
        </a:graphic>
      </p:graphicFrame>
    </p:spTree>
    <p:extLst>
      <p:ext uri="{BB962C8B-B14F-4D97-AF65-F5344CB8AC3E}">
        <p14:creationId xmlns:p14="http://schemas.microsoft.com/office/powerpoint/2010/main" val="1387477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 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340993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Implemented in </a:t>
            </a:r>
            <a:r>
              <a:rPr lang="en-GB" dirty="0" err="1" smtClean="0"/>
              <a:t>Riak</a:t>
            </a:r>
            <a:r>
              <a:rPr lang="en-GB" dirty="0" smtClean="0"/>
              <a:t>, </a:t>
            </a:r>
            <a:r>
              <a:rPr lang="en-GB" dirty="0" err="1" smtClean="0"/>
              <a:t>MongoDB</a:t>
            </a:r>
            <a:r>
              <a:rPr lang="en-GB" dirty="0" smtClean="0"/>
              <a:t>, Hadoop (etc.)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692788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lstStyle/>
          <a:p>
            <a:r>
              <a:rPr lang="en-GB" dirty="0" smtClean="0"/>
              <a:t>Not a database!</a:t>
            </a:r>
          </a:p>
          <a:p>
            <a:endParaRPr lang="en-GB" dirty="0"/>
          </a:p>
          <a:p>
            <a:r>
              <a:rPr lang="en-GB" dirty="0" smtClean="0"/>
              <a:t>Core tools</a:t>
            </a:r>
          </a:p>
          <a:p>
            <a:endParaRPr lang="en-GB" dirty="0"/>
          </a:p>
          <a:p>
            <a:r>
              <a:rPr lang="en-GB" dirty="0" smtClean="0"/>
              <a:t>Wider ecosystem</a:t>
            </a:r>
            <a:endParaRPr lang="en-GB" dirty="0"/>
          </a:p>
        </p:txBody>
      </p:sp>
    </p:spTree>
    <p:extLst>
      <p:ext uri="{BB962C8B-B14F-4D97-AF65-F5344CB8AC3E}">
        <p14:creationId xmlns:p14="http://schemas.microsoft.com/office/powerpoint/2010/main" val="22108243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sp>
        <p:nvSpPr>
          <p:cNvPr id="32" name="Content Placeholder 31"/>
          <p:cNvSpPr>
            <a:spLocks noGrp="1"/>
          </p:cNvSpPr>
          <p:nvPr>
            <p:ph idx="1"/>
          </p:nvPr>
        </p:nvSpPr>
        <p:spPr/>
        <p:txBody>
          <a:bodyPr/>
          <a:lstStyle/>
          <a:p>
            <a:endParaRPr lang="en-GB"/>
          </a:p>
        </p:txBody>
      </p:sp>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a:t>
            </a:r>
            <a:r>
              <a:rPr lang="en-GB" dirty="0" err="1" smtClean="0"/>
              <a:t>MapReduce</a:t>
            </a:r>
            <a:r>
              <a:rPr lang="en-GB" dirty="0" smtClean="0"/>
              <a:t> - 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193881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Hadoop Ecosystem</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 – Neo4j</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GB" dirty="0" smtClean="0"/>
              <a:t>“OLTP”</a:t>
            </a:r>
          </a:p>
          <a:p>
            <a:r>
              <a:rPr lang="en-GB" sz="2800" dirty="0"/>
              <a:t>A</a:t>
            </a:r>
            <a:r>
              <a:rPr lang="en-GB" sz="2800" dirty="0" smtClean="0"/>
              <a:t>pplication access, lots of small queries, updates</a:t>
            </a:r>
          </a:p>
          <a:p>
            <a:r>
              <a:rPr lang="en-GB" sz="2800" dirty="0" smtClean="0"/>
              <a:t>Lightly Indexed, Normalised</a:t>
            </a:r>
          </a:p>
          <a:p>
            <a:endParaRPr lang="en-GB" sz="2800" dirty="0" smtClean="0"/>
          </a:p>
          <a:p>
            <a:pPr marL="0" indent="0">
              <a:buNone/>
            </a:pPr>
            <a:r>
              <a:rPr lang="en-GB" dirty="0" smtClean="0"/>
              <a:t>Data Warehouse/ “OLAP”</a:t>
            </a:r>
          </a:p>
          <a:p>
            <a:r>
              <a:rPr lang="en-GB" sz="2800" dirty="0" smtClean="0"/>
              <a:t>Large, ad-hoc </a:t>
            </a:r>
            <a:r>
              <a:rPr lang="en-GB" sz="2800" dirty="0"/>
              <a:t>a</a:t>
            </a:r>
            <a:r>
              <a:rPr lang="en-GB" sz="2800" dirty="0" smtClean="0"/>
              <a:t>nalytical </a:t>
            </a:r>
            <a:r>
              <a:rPr lang="en-GB" sz="2800" dirty="0"/>
              <a:t>q</a:t>
            </a:r>
            <a:r>
              <a:rPr lang="en-GB" sz="2800" dirty="0" smtClean="0"/>
              <a:t>ueries – read-mostly</a:t>
            </a:r>
          </a:p>
          <a:p>
            <a:r>
              <a:rPr lang="en-GB" sz="2800" dirty="0" smtClean="0"/>
              <a:t>Heavily Indexed, </a:t>
            </a:r>
            <a:r>
              <a:rPr lang="en-GB" sz="2800" dirty="0" err="1" smtClean="0"/>
              <a:t>Denormalised</a:t>
            </a:r>
            <a:endParaRPr lang="en-GB" sz="2800" dirty="0" smtClean="0"/>
          </a:p>
          <a:p>
            <a:pPr marL="0" indent="0">
              <a:buNone/>
            </a:pPr>
            <a:endParaRPr lang="en-GB" sz="2800" dirty="0" smtClean="0"/>
          </a:p>
          <a:p>
            <a:pPr marL="0" indent="0">
              <a:buNone/>
            </a:pPr>
            <a:r>
              <a:rPr lang="en-GB" sz="2800" b="1" i="1" dirty="0" smtClean="0">
                <a:solidFill>
                  <a:srgbClr val="FF0000"/>
                </a:solidFill>
              </a:rPr>
              <a:t>BUT – all done in SQL/ Relational</a:t>
            </a:r>
            <a:endParaRPr lang="en-GB" sz="2800" b="1" i="1" dirty="0">
              <a:solidFill>
                <a:srgbClr val="FF0000"/>
              </a:solidFill>
            </a:endParaRPr>
          </a:p>
          <a:p>
            <a:endParaRPr lang="en-GB" sz="2800" dirty="0" smtClean="0"/>
          </a:p>
          <a:p>
            <a:pPr marL="0" indent="0">
              <a:buNone/>
            </a:pPr>
            <a:endParaRPr lang="en-GB" dirty="0"/>
          </a:p>
        </p:txBody>
      </p:sp>
    </p:spTree>
    <p:extLst>
      <p:ext uri="{BB962C8B-B14F-4D97-AF65-F5344CB8AC3E}">
        <p14:creationId xmlns:p14="http://schemas.microsoft.com/office/powerpoint/2010/main" val="32687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1628800"/>
            <a:ext cx="6624737" cy="4322922"/>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19" y="1556792"/>
            <a:ext cx="6502071" cy="4357877"/>
          </a:xfrm>
          <a:prstGeom prst="rect">
            <a:avLst/>
          </a:prstGeom>
        </p:spPr>
      </p:pic>
    </p:spTree>
    <p:extLst>
      <p:ext uri="{BB962C8B-B14F-4D97-AF65-F5344CB8AC3E}">
        <p14:creationId xmlns:p14="http://schemas.microsoft.com/office/powerpoint/2010/main" val="432581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r>
              <a:rPr lang="en-GB" dirty="0" smtClean="0"/>
              <a:t>Business Process  -&gt;  Sketch  -&gt;  Model</a:t>
            </a:r>
          </a:p>
          <a:p>
            <a:endParaRPr lang="en-GB" dirty="0"/>
          </a:p>
          <a:p>
            <a:r>
              <a:rPr lang="en-GB" dirty="0" smtClean="0"/>
              <a:t>Client access (Neo4jClient)</a:t>
            </a:r>
          </a:p>
          <a:p>
            <a:pPr marL="0" indent="0">
              <a:buNone/>
            </a:pPr>
            <a:endParaRPr lang="en-GB" sz="2400" dirty="0" smtClean="0"/>
          </a:p>
          <a:p>
            <a:r>
              <a:rPr lang="en-GB" dirty="0"/>
              <a:t>Lots more from me here</a:t>
            </a:r>
            <a:r>
              <a:rPr lang="en-GB" dirty="0" smtClean="0"/>
              <a:t>:</a:t>
            </a:r>
          </a:p>
          <a:p>
            <a:endParaRPr lang="en-GB" sz="2400" dirty="0" smtClean="0"/>
          </a:p>
          <a:p>
            <a:pPr marL="0" indent="0">
              <a:buNone/>
            </a:pPr>
            <a:r>
              <a:rPr lang="en-GB" sz="2400" dirty="0"/>
              <a:t>	</a:t>
            </a:r>
            <a:r>
              <a:rPr lang="en-GB" sz="2400" dirty="0" smtClean="0"/>
              <a:t>	</a:t>
            </a:r>
            <a:r>
              <a:rPr lang="en-GB" sz="2400" dirty="0" smtClean="0">
                <a:hlinkClick r:id="rId3"/>
              </a:rPr>
              <a:t>http://alexdgarland.com/category/neo4j</a:t>
            </a:r>
            <a:endParaRPr lang="en-GB" sz="2400" dirty="0" smtClean="0"/>
          </a:p>
          <a:p>
            <a:pPr marL="0" indent="0">
              <a:buNone/>
            </a:pPr>
            <a:endParaRPr lang="en-GB" sz="2400" dirty="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Neo4j</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054316"/>
              </p:ext>
            </p:extLst>
          </p:nvPr>
        </p:nvGraphicFramePr>
        <p:xfrm>
          <a:off x="467544" y="1412776"/>
          <a:ext cx="8229600" cy="4458889"/>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Expressive Data Model</a:t>
                      </a:r>
                    </a:p>
                  </a:txBody>
                  <a:tcPr/>
                </a:tc>
                <a:tc>
                  <a:txBody>
                    <a:bodyPr/>
                    <a:lstStyle/>
                    <a:p>
                      <a:pPr algn="ctr"/>
                      <a:r>
                        <a:rPr lang="en-GB" sz="2000" dirty="0" smtClean="0"/>
                        <a:t>New approach/ data model</a:t>
                      </a:r>
                      <a:r>
                        <a:rPr lang="en-GB" sz="2000" baseline="0" dirty="0" smtClean="0"/>
                        <a:t> to learn</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Easy</a:t>
                      </a:r>
                      <a:r>
                        <a:rPr lang="en-GB" sz="2000" baseline="0" dirty="0" smtClean="0"/>
                        <a:t> to install, use</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Scalability limits similar to relational</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related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Strong theoretical roots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algn="ctr"/>
                      <a:r>
                        <a:rPr lang="en-GB" sz="2000" dirty="0" smtClean="0"/>
                        <a:t>Greater flexibility</a:t>
                      </a:r>
                      <a:r>
                        <a:rPr lang="en-GB" sz="2000" baseline="0" dirty="0" smtClean="0"/>
                        <a:t> (vs. relational)</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Retain</a:t>
                      </a:r>
                      <a:r>
                        <a:rPr lang="en-GB" sz="2000" baseline="0" dirty="0" smtClean="0"/>
                        <a:t> </a:t>
                      </a:r>
                      <a:r>
                        <a:rPr lang="en-GB" sz="2000" dirty="0" smtClean="0"/>
                        <a:t>ACID semantics (etc.)</a:t>
                      </a:r>
                    </a:p>
                  </a:txBody>
                  <a:tcPr/>
                </a:tc>
                <a:tc>
                  <a:txBody>
                    <a:bodyPr/>
                    <a:lstStyle/>
                    <a:p>
                      <a:pPr algn="ctr"/>
                      <a:endParaRPr lang="en-GB" sz="2000" dirty="0"/>
                    </a:p>
                  </a:txBody>
                  <a:tcPr/>
                </a:tc>
              </a:tr>
              <a:tr h="498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Built-in algorithms (e.g. </a:t>
                      </a:r>
                      <a:r>
                        <a:rPr lang="en-GB" sz="2000" dirty="0" err="1" smtClean="0"/>
                        <a:t>Dijkstra</a:t>
                      </a:r>
                      <a:r>
                        <a:rPr lang="en-GB" sz="2000" dirty="0" smtClean="0"/>
                        <a:t>/</a:t>
                      </a:r>
                      <a:r>
                        <a:rPr lang="en-GB" sz="2000" baseline="0" dirty="0" smtClean="0"/>
                        <a:t> A*)</a:t>
                      </a:r>
                      <a:endParaRPr lang="en-GB" sz="2000" dirty="0" smtClean="0"/>
                    </a:p>
                  </a:txBody>
                  <a:tcPr/>
                </a:tc>
                <a:tc>
                  <a:txBody>
                    <a:bodyPr/>
                    <a:lstStyle/>
                    <a:p>
                      <a:pPr algn="ctr"/>
                      <a:endParaRPr lang="en-GB" sz="2000" dirty="0"/>
                    </a:p>
                  </a:txBody>
                  <a:tcPr/>
                </a:tc>
              </a:tr>
            </a:tbl>
          </a:graphicData>
        </a:graphic>
      </p:graphicFrame>
    </p:spTree>
    <p:extLst>
      <p:ext uri="{BB962C8B-B14F-4D97-AF65-F5344CB8AC3E}">
        <p14:creationId xmlns:p14="http://schemas.microsoft.com/office/powerpoint/2010/main" val="32673689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lstStyle/>
          <a:p>
            <a:r>
              <a:rPr lang="en-GB" dirty="0" smtClean="0"/>
              <a:t>AP for shopping cart, recommendations</a:t>
            </a:r>
          </a:p>
          <a:p>
            <a:endParaRPr lang="en-GB" dirty="0"/>
          </a:p>
          <a:p>
            <a:r>
              <a:rPr lang="en-GB" dirty="0" smtClean="0"/>
              <a:t>CP for (e.g.) financial transactions</a:t>
            </a:r>
          </a:p>
          <a:p>
            <a:pPr marL="457200" lvl="1" indent="0">
              <a:buNone/>
            </a:pPr>
            <a:endParaRPr lang="en-GB" dirty="0" smtClean="0"/>
          </a:p>
          <a:p>
            <a:pPr marL="457200" lvl="1" indent="0">
              <a:buNone/>
            </a:pPr>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Stronger version of “Reporting Database” – stricter segregation of reads</a:t>
            </a:r>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Object-Relational Impedance Mismatch</a:t>
            </a:r>
          </a:p>
          <a:p>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3764</TotalTime>
  <Words>3445</Words>
  <Application>Microsoft Office PowerPoint</Application>
  <PresentationFormat>On-screen Show (4:3)</PresentationFormat>
  <Paragraphs>474</Paragraphs>
  <Slides>58</Slides>
  <Notes>42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“Not Only SQL”  Picking A Database for .NET</vt:lpstr>
      <vt:lpstr>About Me</vt:lpstr>
      <vt:lpstr>In This Presentation…</vt:lpstr>
      <vt:lpstr>10 Years Ago</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MongoDB</vt:lpstr>
      <vt:lpstr>MongoDB - Demo</vt:lpstr>
      <vt:lpstr>MongoDB - Sharding</vt:lpstr>
      <vt:lpstr>Document Databases</vt:lpstr>
      <vt:lpstr>MongoDB</vt:lpstr>
      <vt:lpstr>“AP” Systems – Riak &amp; Cassandra</vt:lpstr>
      <vt:lpstr>The Ring Model</vt:lpstr>
      <vt:lpstr>Tunable Consistency</vt:lpstr>
      <vt:lpstr>N, R &amp; W</vt:lpstr>
      <vt:lpstr>Riak</vt:lpstr>
      <vt:lpstr>Riak - Demo</vt:lpstr>
      <vt:lpstr>Cassandra</vt:lpstr>
      <vt:lpstr>Cassandra - Demo</vt:lpstr>
      <vt:lpstr>MapReduce</vt:lpstr>
      <vt:lpstr>MapReduce</vt:lpstr>
      <vt:lpstr>Hadoop</vt:lpstr>
      <vt:lpstr>Hadoop – Core Tools</vt:lpstr>
      <vt:lpstr>Hadoop MapReduce - Demo</vt:lpstr>
      <vt:lpstr>Apache/ Hadoop Ecosystem</vt:lpstr>
      <vt:lpstr>Graph Databases – Neo4j</vt:lpstr>
      <vt:lpstr>Neo4j - Demo</vt:lpstr>
      <vt:lpstr>Neo4j - Demo</vt:lpstr>
      <vt:lpstr>Neo4j - Demo</vt:lpstr>
      <vt:lpstr>Neo4j</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493</cp:revision>
  <dcterms:created xsi:type="dcterms:W3CDTF">2015-01-12T12:09:03Z</dcterms:created>
  <dcterms:modified xsi:type="dcterms:W3CDTF">2015-04-15T17:38:33Z</dcterms:modified>
</cp:coreProperties>
</file>