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282D-CCA6-4A59-9100-CFABACCA6A5B}" type="datetimeFigureOut">
              <a:rPr lang="ro-RO" smtClean="0"/>
              <a:t>24.03.2022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D9F9-070C-469F-A86C-D8750558BAC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1586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282D-CCA6-4A59-9100-CFABACCA6A5B}" type="datetimeFigureOut">
              <a:rPr lang="ro-RO" smtClean="0"/>
              <a:t>24.03.2022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D9F9-070C-469F-A86C-D8750558BAC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6639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282D-CCA6-4A59-9100-CFABACCA6A5B}" type="datetimeFigureOut">
              <a:rPr lang="ro-RO" smtClean="0"/>
              <a:t>24.03.2022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D9F9-070C-469F-A86C-D8750558BAC4}" type="slidenum">
              <a:rPr lang="ro-RO" smtClean="0"/>
              <a:t>‹#›</a:t>
            </a:fld>
            <a:endParaRPr lang="ro-R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121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282D-CCA6-4A59-9100-CFABACCA6A5B}" type="datetimeFigureOut">
              <a:rPr lang="ro-RO" smtClean="0"/>
              <a:t>24.03.2022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D9F9-070C-469F-A86C-D8750558BAC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72444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282D-CCA6-4A59-9100-CFABACCA6A5B}" type="datetimeFigureOut">
              <a:rPr lang="ro-RO" smtClean="0"/>
              <a:t>24.03.2022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D9F9-070C-469F-A86C-D8750558BAC4}" type="slidenum">
              <a:rPr lang="ro-RO" smtClean="0"/>
              <a:t>‹#›</a:t>
            </a:fld>
            <a:endParaRPr lang="ro-R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6812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282D-CCA6-4A59-9100-CFABACCA6A5B}" type="datetimeFigureOut">
              <a:rPr lang="ro-RO" smtClean="0"/>
              <a:t>24.03.2022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D9F9-070C-469F-A86C-D8750558BAC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38852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282D-CCA6-4A59-9100-CFABACCA6A5B}" type="datetimeFigureOut">
              <a:rPr lang="ro-RO" smtClean="0"/>
              <a:t>24.03.2022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D9F9-070C-469F-A86C-D8750558BAC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58761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282D-CCA6-4A59-9100-CFABACCA6A5B}" type="datetimeFigureOut">
              <a:rPr lang="ro-RO" smtClean="0"/>
              <a:t>24.03.2022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D9F9-070C-469F-A86C-D8750558BAC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876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282D-CCA6-4A59-9100-CFABACCA6A5B}" type="datetimeFigureOut">
              <a:rPr lang="ro-RO" smtClean="0"/>
              <a:t>24.03.2022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D9F9-070C-469F-A86C-D8750558BAC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9713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282D-CCA6-4A59-9100-CFABACCA6A5B}" type="datetimeFigureOut">
              <a:rPr lang="ro-RO" smtClean="0"/>
              <a:t>24.03.2022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D9F9-070C-469F-A86C-D8750558BAC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4018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282D-CCA6-4A59-9100-CFABACCA6A5B}" type="datetimeFigureOut">
              <a:rPr lang="ro-RO" smtClean="0"/>
              <a:t>24.03.2022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D9F9-070C-469F-A86C-D8750558BAC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4904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282D-CCA6-4A59-9100-CFABACCA6A5B}" type="datetimeFigureOut">
              <a:rPr lang="ro-RO" smtClean="0"/>
              <a:t>24.03.2022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D9F9-070C-469F-A86C-D8750558BAC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8268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282D-CCA6-4A59-9100-CFABACCA6A5B}" type="datetimeFigureOut">
              <a:rPr lang="ro-RO" smtClean="0"/>
              <a:t>24.03.2022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D9F9-070C-469F-A86C-D8750558BAC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2704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282D-CCA6-4A59-9100-CFABACCA6A5B}" type="datetimeFigureOut">
              <a:rPr lang="ro-RO" smtClean="0"/>
              <a:t>24.03.2022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D9F9-070C-469F-A86C-D8750558BAC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9583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282D-CCA6-4A59-9100-CFABACCA6A5B}" type="datetimeFigureOut">
              <a:rPr lang="ro-RO" smtClean="0"/>
              <a:t>24.03.2022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D9F9-070C-469F-A86C-D8750558BAC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3019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282D-CCA6-4A59-9100-CFABACCA6A5B}" type="datetimeFigureOut">
              <a:rPr lang="ro-RO" smtClean="0"/>
              <a:t>24.03.2022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D9F9-070C-469F-A86C-D8750558BAC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9129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4282D-CCA6-4A59-9100-CFABACCA6A5B}" type="datetimeFigureOut">
              <a:rPr lang="ro-RO" smtClean="0"/>
              <a:t>24.03.2022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865D9F9-070C-469F-A86C-D8750558BAC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3150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B750-DC7D-4F73-BA25-72A76C13F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3985" y="3154260"/>
            <a:ext cx="5910018" cy="896575"/>
          </a:xfrm>
        </p:spPr>
        <p:txBody>
          <a:bodyPr>
            <a:normAutofit fontScale="90000"/>
          </a:bodyPr>
          <a:lstStyle/>
          <a:p>
            <a:r>
              <a:rPr lang="ro-RO" dirty="0"/>
              <a:t>Proiect sortări -SD</a:t>
            </a:r>
          </a:p>
        </p:txBody>
      </p:sp>
    </p:spTree>
    <p:extLst>
      <p:ext uri="{BB962C8B-B14F-4D97-AF65-F5344CB8AC3E}">
        <p14:creationId xmlns:p14="http://schemas.microsoft.com/office/powerpoint/2010/main" val="84931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D0B9-A4F6-453B-938D-727BC9C60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90" y="450210"/>
            <a:ext cx="2057477" cy="1320800"/>
          </a:xfrm>
        </p:spPr>
        <p:txBody>
          <a:bodyPr>
            <a:normAutofit/>
          </a:bodyPr>
          <a:lstStyle/>
          <a:p>
            <a:r>
              <a:rPr lang="ro-RO" dirty="0"/>
              <a:t>Shell</a:t>
            </a:r>
            <a:r>
              <a:rPr lang="en-US" dirty="0"/>
              <a:t>S</a:t>
            </a:r>
            <a:r>
              <a:rPr lang="ro-RO" dirty="0"/>
              <a:t>ort</a:t>
            </a:r>
            <a:br>
              <a:rPr lang="ro-RO" dirty="0"/>
            </a:b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18172-8E67-4B27-A909-8C7EFE048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13" y="3028426"/>
            <a:ext cx="7183150" cy="1502918"/>
          </a:xfrm>
        </p:spPr>
        <p:txBody>
          <a:bodyPr/>
          <a:lstStyle/>
          <a:p>
            <a:r>
              <a:rPr lang="ro-RO" dirty="0"/>
              <a:t>Complexitate variabilă, în funcție de secvența de </a:t>
            </a:r>
            <a:r>
              <a:rPr lang="en-US" dirty="0"/>
              <a:t>“gap”-uri</a:t>
            </a:r>
          </a:p>
          <a:p>
            <a:pPr marL="0" indent="0">
              <a:buNone/>
            </a:pPr>
            <a:r>
              <a:rPr lang="en-US" dirty="0"/>
              <a:t>Astfel, dac</a:t>
            </a:r>
            <a:r>
              <a:rPr lang="ro-RO" dirty="0"/>
              <a:t>ă </a:t>
            </a:r>
            <a:r>
              <a:rPr lang="en-US" dirty="0"/>
              <a:t>folosim varianta clas</a:t>
            </a:r>
            <a:r>
              <a:rPr lang="ro-RO" dirty="0"/>
              <a:t>ică a algoritmului, cu gap obținut prin împărțirea secvențelor repetat la 2 (N/2, N/4 ...) avem O(N</a:t>
            </a:r>
            <a:r>
              <a:rPr lang="en-US" dirty="0"/>
              <a:t>^2).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2865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F2D0-01E9-4056-A9F9-1AF19C747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666" y="433362"/>
            <a:ext cx="2476926" cy="766551"/>
          </a:xfrm>
        </p:spPr>
        <p:txBody>
          <a:bodyPr/>
          <a:lstStyle/>
          <a:p>
            <a:r>
              <a:rPr lang="en-US" dirty="0"/>
              <a:t>MergeSort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C762B-A3B4-441E-8616-98E797ACA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666" y="1556581"/>
            <a:ext cx="4389034" cy="16731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Complexitate: O(n * log n)</a:t>
            </a:r>
            <a:endParaRPr lang="ro-RO" dirty="0"/>
          </a:p>
          <a:p>
            <a:r>
              <a:rPr lang="ro-RO" dirty="0"/>
              <a:t>Algoritm de tip Divide et Impera</a:t>
            </a:r>
          </a:p>
          <a:p>
            <a:r>
              <a:rPr lang="ro-RO" dirty="0"/>
              <a:t>Acesta împarte vectorul în n porțiuni pe care le sortează și apoi le îmbină în mod repetat până ajunge la vectorul inițial</a:t>
            </a:r>
          </a:p>
        </p:txBody>
      </p:sp>
      <p:pic>
        <p:nvPicPr>
          <p:cNvPr id="1026" name="Picture 2" descr="Merge sort - Wikipedia">
            <a:extLst>
              <a:ext uri="{FF2B5EF4-FFF2-40B4-BE49-F238E27FC236}">
                <a16:creationId xmlns:a16="http://schemas.microsoft.com/office/drawing/2014/main" id="{53A5C07C-06E1-4A4F-A0B5-913B9ECD5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752" y="3050727"/>
            <a:ext cx="3372437" cy="324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13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FEDC4-E372-4E92-80B4-40D02BF5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191701" cy="833306"/>
          </a:xfrm>
        </p:spPr>
        <p:txBody>
          <a:bodyPr/>
          <a:lstStyle/>
          <a:p>
            <a:r>
              <a:rPr lang="en-US" dirty="0"/>
              <a:t>HeapSort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AE884-4226-4B03-ADA1-F98C01130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Complexitate: O(n * log n)</a:t>
            </a:r>
          </a:p>
          <a:p>
            <a:r>
              <a:rPr lang="en-US" dirty="0"/>
              <a:t>Algoritm de sortare bazat pe compara</a:t>
            </a:r>
            <a:r>
              <a:rPr lang="ro-RO" dirty="0"/>
              <a:t>ție</a:t>
            </a:r>
          </a:p>
          <a:p>
            <a:r>
              <a:rPr lang="ro-RO" dirty="0"/>
              <a:t>Se poate spune că este un selection sort îmbunătățit</a:t>
            </a:r>
            <a:endParaRPr lang="en-US" dirty="0"/>
          </a:p>
        </p:txBody>
      </p:sp>
      <p:pic>
        <p:nvPicPr>
          <p:cNvPr id="2054" name="Picture 6" descr="C++ Heap Sort | C++ | cppsecrets.com">
            <a:extLst>
              <a:ext uri="{FF2B5EF4-FFF2-40B4-BE49-F238E27FC236}">
                <a16:creationId xmlns:a16="http://schemas.microsoft.com/office/drawing/2014/main" id="{0521C769-4FBF-4E1D-8CDF-3120EE570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228" y="3751232"/>
            <a:ext cx="4346920" cy="251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106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6D22-9033-438C-905C-2A2F3DDA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02" y="1179700"/>
            <a:ext cx="3850591" cy="444815"/>
          </a:xfrm>
        </p:spPr>
        <p:txBody>
          <a:bodyPr>
            <a:normAutofit fontScale="90000"/>
          </a:bodyPr>
          <a:lstStyle/>
          <a:p>
            <a:r>
              <a:rPr lang="en-US" dirty="0"/>
              <a:t>CountingSort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388E7-D682-4FBF-A5DE-DD253FA09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Complexitate: O(n + k)</a:t>
            </a:r>
            <a:endParaRPr lang="ro-RO" dirty="0"/>
          </a:p>
          <a:p>
            <a:r>
              <a:rPr lang="ro-RO" dirty="0"/>
              <a:t>Algoritm de sortare bazat pe numărare. Calculează maximul din vector și apoi verifică numărul de apariții al elementelor. Apoi le reține într-un vector de frecvență și le prelucrează în mod avantajos, încât să ajungă în vectorul de output elementele în ordine. </a:t>
            </a:r>
          </a:p>
          <a:p>
            <a:endParaRPr lang="ro-RO" dirty="0"/>
          </a:p>
          <a:p>
            <a:endParaRPr lang="ro-RO" dirty="0"/>
          </a:p>
        </p:txBody>
      </p:sp>
      <p:pic>
        <p:nvPicPr>
          <p:cNvPr id="1026" name="Picture 2" descr="Counting Sort (With Code in Python/C++/Java/C)">
            <a:extLst>
              <a:ext uri="{FF2B5EF4-FFF2-40B4-BE49-F238E27FC236}">
                <a16:creationId xmlns:a16="http://schemas.microsoft.com/office/drawing/2014/main" id="{438094E8-ADB3-4A4A-957B-ECF2F53E2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046589"/>
            <a:ext cx="5461000" cy="275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04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D29B-5DC7-47FF-925A-32029BF1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RadixSort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D0100-8565-4960-949F-B8B3F105C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Complexitate</a:t>
            </a:r>
            <a:r>
              <a:rPr lang="en-US" dirty="0"/>
              <a:t>: O(d(</a:t>
            </a:r>
            <a:r>
              <a:rPr lang="en-US" dirty="0" err="1"/>
              <a:t>n+b</a:t>
            </a:r>
            <a:r>
              <a:rPr lang="en-US" dirty="0"/>
              <a:t>)), </a:t>
            </a:r>
            <a:r>
              <a:rPr lang="ro-RO" dirty="0"/>
              <a:t>în cazul nostru, b este baza, n este numărul de numere(lungimea vectorului sortat), iar d este numărul de cifre.</a:t>
            </a:r>
          </a:p>
          <a:p>
            <a:r>
              <a:rPr lang="ro-RO" dirty="0"/>
              <a:t>Există două tipuri:</a:t>
            </a:r>
            <a:endParaRPr lang="en-US" dirty="0"/>
          </a:p>
          <a:p>
            <a:pPr marL="0" indent="0">
              <a:buNone/>
            </a:pPr>
            <a:r>
              <a:rPr lang="ro-RO" dirty="0"/>
              <a:t>     </a:t>
            </a:r>
            <a:r>
              <a:rPr lang="en-US" dirty="0" err="1"/>
              <a:t>Cea</a:t>
            </a:r>
            <a:r>
              <a:rPr lang="en-US" dirty="0"/>
              <a:t> dup</a:t>
            </a:r>
            <a:r>
              <a:rPr lang="ro-RO" dirty="0"/>
              <a:t>ă LSD (Least significant digit) și cea după MSD (Most significant digit)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1026" name="Picture 2" descr="What is the logic behind radix sorting in C? - Quora">
            <a:extLst>
              <a:ext uri="{FF2B5EF4-FFF2-40B4-BE49-F238E27FC236}">
                <a16:creationId xmlns:a16="http://schemas.microsoft.com/office/drawing/2014/main" id="{B43E8BA3-0C06-4CEB-9692-5B078DE76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159" y="4100975"/>
            <a:ext cx="5715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458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95E9-1A4B-4135-95B6-32A993970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Timpi sortări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75258B-FD41-4E69-903D-2291E04BF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38" y="1551963"/>
            <a:ext cx="7983601" cy="4515229"/>
          </a:xfrm>
        </p:spPr>
      </p:pic>
    </p:spTree>
    <p:extLst>
      <p:ext uri="{BB962C8B-B14F-4D97-AF65-F5344CB8AC3E}">
        <p14:creationId xmlns:p14="http://schemas.microsoft.com/office/powerpoint/2010/main" val="1660585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020A2-F763-4F7C-AF0A-AEDE0181C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25489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Specifica</a:t>
            </a:r>
            <a:r>
              <a:rPr lang="ro-RO" dirty="0"/>
              <a:t>ții:</a:t>
            </a:r>
          </a:p>
          <a:p>
            <a:pPr marL="0" indent="0">
              <a:buNone/>
            </a:pPr>
            <a:r>
              <a:rPr lang="ro-RO" dirty="0"/>
              <a:t>	- Pentru a verifica timpii algoritmilor în cazul în care avem un vector deja sortat, am folosit funcția de sort, să fim siguri că este sortat corect.</a:t>
            </a:r>
          </a:p>
          <a:p>
            <a:pPr marL="0" indent="0">
              <a:buNone/>
            </a:pPr>
            <a:r>
              <a:rPr lang="ro-RO" dirty="0"/>
              <a:t>	Se observă că HeapSort și ShellSort și-au redus semnificativ timpii, spre deosebire de ceilalți algoritmi.</a:t>
            </a:r>
          </a:p>
          <a:p>
            <a:pPr marL="0" indent="0">
              <a:buNone/>
            </a:pPr>
            <a:r>
              <a:rPr lang="ro-RO" dirty="0"/>
              <a:t>	- Counting sort începe să creeze probleme pentru numere ma</a:t>
            </a:r>
            <a:r>
              <a:rPr lang="en-US" dirty="0" err="1"/>
              <a:t>ri</a:t>
            </a:r>
            <a:r>
              <a:rPr lang="en-US" dirty="0"/>
              <a:t> de 10^8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extrem</a:t>
            </a:r>
            <a:r>
              <a:rPr lang="en-US" dirty="0"/>
              <a:t> de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ro-RO" dirty="0"/>
              <a:t>și suficient de mari.</a:t>
            </a:r>
            <a:r>
              <a:rPr lang="en-US" dirty="0"/>
              <a:t> (</a:t>
            </a:r>
            <a:r>
              <a:rPr lang="en-US" dirty="0" err="1"/>
              <a:t>probabil</a:t>
            </a:r>
            <a:r>
              <a:rPr lang="en-US" dirty="0"/>
              <a:t> </a:t>
            </a:r>
            <a:r>
              <a:rPr lang="en-US" dirty="0" err="1"/>
              <a:t>ceva</a:t>
            </a:r>
            <a:r>
              <a:rPr lang="en-US" dirty="0"/>
              <a:t> de la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mea</a:t>
            </a:r>
            <a:r>
              <a:rPr lang="en-US" dirty="0"/>
              <a:t>)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	- Se observă că pe numere foarte mari Radix Sort-ul în baze mici nu scoate timpi chiar atât de ok, în schimb pentru 2</a:t>
            </a:r>
            <a:r>
              <a:rPr lang="en-US" dirty="0"/>
              <a:t>^16 se </a:t>
            </a:r>
            <a:r>
              <a:rPr lang="en-US" dirty="0" err="1"/>
              <a:t>descurca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bine,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exemplu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0B39F0-B2FF-4FF4-A251-91114343C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85" y="4468611"/>
            <a:ext cx="3839111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671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</TotalTime>
  <Words>355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Proiect sortări -SD</vt:lpstr>
      <vt:lpstr>ShellSort </vt:lpstr>
      <vt:lpstr>MergeSort</vt:lpstr>
      <vt:lpstr>HeapSort</vt:lpstr>
      <vt:lpstr>CountingSort</vt:lpstr>
      <vt:lpstr>RadixSort</vt:lpstr>
      <vt:lpstr>Timpi sortări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sortări -SD</dc:title>
  <dc:creator>George Alexandru  Dina</dc:creator>
  <cp:lastModifiedBy>George Alexandru  Dina</cp:lastModifiedBy>
  <cp:revision>14</cp:revision>
  <dcterms:created xsi:type="dcterms:W3CDTF">2022-03-23T18:59:11Z</dcterms:created>
  <dcterms:modified xsi:type="dcterms:W3CDTF">2022-03-24T16:05:45Z</dcterms:modified>
</cp:coreProperties>
</file>