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2"/>
  </p:notesMasterIdLst>
  <p:handoutMasterIdLst>
    <p:handoutMasterId r:id="rId23"/>
  </p:handoutMasterIdLst>
  <p:sldIdLst>
    <p:sldId id="256" r:id="rId2"/>
    <p:sldId id="257" r:id="rId3"/>
    <p:sldId id="259" r:id="rId4"/>
    <p:sldId id="261" r:id="rId5"/>
    <p:sldId id="260" r:id="rId6"/>
    <p:sldId id="262" r:id="rId7"/>
    <p:sldId id="263" r:id="rId8"/>
    <p:sldId id="264" r:id="rId9"/>
    <p:sldId id="265" r:id="rId10"/>
    <p:sldId id="269" r:id="rId11"/>
    <p:sldId id="270" r:id="rId12"/>
    <p:sldId id="271" r:id="rId13"/>
    <p:sldId id="272" r:id="rId14"/>
    <p:sldId id="266" r:id="rId15"/>
    <p:sldId id="276" r:id="rId16"/>
    <p:sldId id="268" r:id="rId17"/>
    <p:sldId id="275" r:id="rId18"/>
    <p:sldId id="267" r:id="rId19"/>
    <p:sldId id="258"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45BBEC9-E18B-49FE-8220-009C486EF9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A9D8163-0E41-414D-AB81-D25779C738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0E7057-C4EF-49D8-BBFD-715A9F95676F}" type="datetimeFigureOut">
              <a:rPr lang="en-US" smtClean="0"/>
              <a:t>2/6/2024</a:t>
            </a:fld>
            <a:endParaRPr lang="en-US" dirty="0"/>
          </a:p>
        </p:txBody>
      </p:sp>
      <p:sp>
        <p:nvSpPr>
          <p:cNvPr id="4" name="Footer Placeholder 3">
            <a:extLst>
              <a:ext uri="{FF2B5EF4-FFF2-40B4-BE49-F238E27FC236}">
                <a16:creationId xmlns:a16="http://schemas.microsoft.com/office/drawing/2014/main" id="{5BB6B0F6-B44D-4ED3-96EA-22E01EDD02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74D3E7A-07AF-47FC-9391-75494C6EB2C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2E5B57-2F33-4539-9107-D6A49B9453D0}" type="slidenum">
              <a:rPr lang="en-US" smtClean="0"/>
              <a:t>‹#›</a:t>
            </a:fld>
            <a:endParaRPr lang="en-US" dirty="0"/>
          </a:p>
        </p:txBody>
      </p:sp>
    </p:spTree>
    <p:extLst>
      <p:ext uri="{BB962C8B-B14F-4D97-AF65-F5344CB8AC3E}">
        <p14:creationId xmlns:p14="http://schemas.microsoft.com/office/powerpoint/2010/main" val="207392345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EE173F-994D-40E8-AAA1-00F71821258C}" type="datetimeFigureOut">
              <a:rPr lang="en-US" smtClean="0"/>
              <a:t>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A0D10-C39C-43EA-B902-4DE5F7023330}" type="slidenum">
              <a:rPr lang="en-US" smtClean="0"/>
              <a:t>‹#›</a:t>
            </a:fld>
            <a:endParaRPr lang="en-US" dirty="0"/>
          </a:p>
        </p:txBody>
      </p:sp>
    </p:spTree>
    <p:extLst>
      <p:ext uri="{BB962C8B-B14F-4D97-AF65-F5344CB8AC3E}">
        <p14:creationId xmlns:p14="http://schemas.microsoft.com/office/powerpoint/2010/main" val="325431311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FDFD1A-CF44-4D01-AFF2-6011E299487E}" type="datetimeFigureOut">
              <a:rPr lang="en-US" smtClean="0"/>
              <a:t>2/6/2024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A97CC0F8-860E-404C-A754-613B27BD8E18}" type="slidenum">
              <a:rPr lang="en-US" smtClean="0"/>
              <a:t>‹#›</a:t>
            </a:fld>
            <a:endParaRPr lang="en-US" dirty="0"/>
          </a:p>
        </p:txBody>
      </p:sp>
    </p:spTree>
    <p:extLst>
      <p:ext uri="{BB962C8B-B14F-4D97-AF65-F5344CB8AC3E}">
        <p14:creationId xmlns:p14="http://schemas.microsoft.com/office/powerpoint/2010/main" val="695231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FDFD1A-CF44-4D01-AFF2-6011E299487E}" type="datetimeFigureOut">
              <a:rPr lang="en-US" smtClean="0"/>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7CC0F8-860E-404C-A754-613B27BD8E18}" type="slidenum">
              <a:rPr lang="en-US" smtClean="0"/>
              <a:t>‹#›</a:t>
            </a:fld>
            <a:endParaRPr lang="en-US" dirty="0"/>
          </a:p>
        </p:txBody>
      </p:sp>
    </p:spTree>
    <p:extLst>
      <p:ext uri="{BB962C8B-B14F-4D97-AF65-F5344CB8AC3E}">
        <p14:creationId xmlns:p14="http://schemas.microsoft.com/office/powerpoint/2010/main" val="34146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DFD1A-CF44-4D01-AFF2-6011E299487E}" type="datetimeFigureOut">
              <a:rPr lang="en-US" smtClean="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7CC0F8-860E-404C-A754-613B27BD8E18}" type="slidenum">
              <a:rPr lang="en-US" smtClean="0"/>
              <a:t>‹#›</a:t>
            </a:fld>
            <a:endParaRPr lang="en-US" dirty="0"/>
          </a:p>
        </p:txBody>
      </p:sp>
    </p:spTree>
    <p:extLst>
      <p:ext uri="{BB962C8B-B14F-4D97-AF65-F5344CB8AC3E}">
        <p14:creationId xmlns:p14="http://schemas.microsoft.com/office/powerpoint/2010/main" val="3241340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DFD1A-CF44-4D01-AFF2-6011E299487E}" type="datetimeFigureOut">
              <a:rPr lang="en-US" smtClean="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7CC0F8-860E-404C-A754-613B27BD8E18}" type="slidenum">
              <a:rPr lang="en-US" smtClean="0"/>
              <a:t>‹#›</a:t>
            </a:fld>
            <a:endParaRPr lang="en-US" dirty="0"/>
          </a:p>
        </p:txBody>
      </p:sp>
    </p:spTree>
    <p:extLst>
      <p:ext uri="{BB962C8B-B14F-4D97-AF65-F5344CB8AC3E}">
        <p14:creationId xmlns:p14="http://schemas.microsoft.com/office/powerpoint/2010/main" val="950052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DFD1A-CF44-4D01-AFF2-6011E299487E}" type="datetimeFigureOut">
              <a:rPr lang="en-US" smtClean="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7CC0F8-860E-404C-A754-613B27BD8E18}" type="slidenum">
              <a:rPr lang="en-US" smtClean="0"/>
              <a:t>‹#›</a:t>
            </a:fld>
            <a:endParaRPr lang="en-US" dirty="0"/>
          </a:p>
        </p:txBody>
      </p:sp>
    </p:spTree>
    <p:extLst>
      <p:ext uri="{BB962C8B-B14F-4D97-AF65-F5344CB8AC3E}">
        <p14:creationId xmlns:p14="http://schemas.microsoft.com/office/powerpoint/2010/main" val="2819483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DFD1A-CF44-4D01-AFF2-6011E299487E}" type="datetimeFigureOut">
              <a:rPr lang="en-US" smtClean="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7CC0F8-860E-404C-A754-613B27BD8E18}" type="slidenum">
              <a:rPr lang="en-US" smtClean="0"/>
              <a:t>‹#›</a:t>
            </a:fld>
            <a:endParaRPr lang="en-US" dirty="0"/>
          </a:p>
        </p:txBody>
      </p:sp>
    </p:spTree>
    <p:extLst>
      <p:ext uri="{BB962C8B-B14F-4D97-AF65-F5344CB8AC3E}">
        <p14:creationId xmlns:p14="http://schemas.microsoft.com/office/powerpoint/2010/main" val="14414844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DFD1A-CF44-4D01-AFF2-6011E299487E}" type="datetimeFigureOut">
              <a:rPr lang="en-US" smtClean="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7CC0F8-860E-404C-A754-613B27BD8E18}" type="slidenum">
              <a:rPr lang="en-US" smtClean="0"/>
              <a:t>‹#›</a:t>
            </a:fld>
            <a:endParaRPr lang="en-US" dirty="0"/>
          </a:p>
        </p:txBody>
      </p:sp>
    </p:spTree>
    <p:extLst>
      <p:ext uri="{BB962C8B-B14F-4D97-AF65-F5344CB8AC3E}">
        <p14:creationId xmlns:p14="http://schemas.microsoft.com/office/powerpoint/2010/main" val="813243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FDFD1A-CF44-4D01-AFF2-6011E299487E}" type="datetimeFigureOut">
              <a:rPr lang="en-US" smtClean="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7CC0F8-860E-404C-A754-613B27BD8E18}" type="slidenum">
              <a:rPr lang="en-US" smtClean="0"/>
              <a:t>‹#›</a:t>
            </a:fld>
            <a:endParaRPr lang="en-US" dirty="0"/>
          </a:p>
        </p:txBody>
      </p:sp>
    </p:spTree>
    <p:extLst>
      <p:ext uri="{BB962C8B-B14F-4D97-AF65-F5344CB8AC3E}">
        <p14:creationId xmlns:p14="http://schemas.microsoft.com/office/powerpoint/2010/main" val="2489742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FDFD1A-CF44-4D01-AFF2-6011E299487E}" type="datetimeFigureOut">
              <a:rPr lang="en-US" smtClean="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7CC0F8-860E-404C-A754-613B27BD8E18}" type="slidenum">
              <a:rPr lang="en-US" smtClean="0"/>
              <a:t>‹#›</a:t>
            </a:fld>
            <a:endParaRPr lang="en-US" dirty="0"/>
          </a:p>
        </p:txBody>
      </p:sp>
    </p:spTree>
    <p:extLst>
      <p:ext uri="{BB962C8B-B14F-4D97-AF65-F5344CB8AC3E}">
        <p14:creationId xmlns:p14="http://schemas.microsoft.com/office/powerpoint/2010/main" val="1599815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FDFD1A-CF44-4D01-AFF2-6011E299487E}" type="datetimeFigureOut">
              <a:rPr lang="en-US" smtClean="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A97CC0F8-860E-404C-A754-613B27BD8E18}" type="slidenum">
              <a:rPr lang="en-US" smtClean="0"/>
              <a:t>‹#›</a:t>
            </a:fld>
            <a:endParaRPr lang="en-US" dirty="0"/>
          </a:p>
        </p:txBody>
      </p:sp>
    </p:spTree>
    <p:extLst>
      <p:ext uri="{BB962C8B-B14F-4D97-AF65-F5344CB8AC3E}">
        <p14:creationId xmlns:p14="http://schemas.microsoft.com/office/powerpoint/2010/main" val="2766162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DFD1A-CF44-4D01-AFF2-6011E299487E}" type="datetimeFigureOut">
              <a:rPr lang="en-US" smtClean="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7CC0F8-860E-404C-A754-613B27BD8E18}" type="slidenum">
              <a:rPr lang="en-US" smtClean="0"/>
              <a:t>‹#›</a:t>
            </a:fld>
            <a:endParaRPr lang="en-US" dirty="0"/>
          </a:p>
        </p:txBody>
      </p:sp>
    </p:spTree>
    <p:extLst>
      <p:ext uri="{BB962C8B-B14F-4D97-AF65-F5344CB8AC3E}">
        <p14:creationId xmlns:p14="http://schemas.microsoft.com/office/powerpoint/2010/main" val="38097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FDFD1A-CF44-4D01-AFF2-6011E299487E}" type="datetimeFigureOut">
              <a:rPr lang="en-US" smtClean="0"/>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7CC0F8-860E-404C-A754-613B27BD8E18}" type="slidenum">
              <a:rPr lang="en-US" smtClean="0"/>
              <a:t>‹#›</a:t>
            </a:fld>
            <a:endParaRPr lang="en-US" dirty="0"/>
          </a:p>
        </p:txBody>
      </p:sp>
    </p:spTree>
    <p:extLst>
      <p:ext uri="{BB962C8B-B14F-4D97-AF65-F5344CB8AC3E}">
        <p14:creationId xmlns:p14="http://schemas.microsoft.com/office/powerpoint/2010/main" val="1669722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FDFD1A-CF44-4D01-AFF2-6011E299487E}" type="datetimeFigureOut">
              <a:rPr lang="en-US" smtClean="0"/>
              <a:t>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97CC0F8-860E-404C-A754-613B27BD8E18}" type="slidenum">
              <a:rPr lang="en-US" smtClean="0"/>
              <a:t>‹#›</a:t>
            </a:fld>
            <a:endParaRPr lang="en-US" dirty="0"/>
          </a:p>
        </p:txBody>
      </p:sp>
    </p:spTree>
    <p:extLst>
      <p:ext uri="{BB962C8B-B14F-4D97-AF65-F5344CB8AC3E}">
        <p14:creationId xmlns:p14="http://schemas.microsoft.com/office/powerpoint/2010/main" val="1301681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FDFD1A-CF44-4D01-AFF2-6011E299487E}" type="datetimeFigureOut">
              <a:rPr lang="en-US" smtClean="0"/>
              <a:t>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97CC0F8-860E-404C-A754-613B27BD8E18}" type="slidenum">
              <a:rPr lang="en-US" smtClean="0"/>
              <a:t>‹#›</a:t>
            </a:fld>
            <a:endParaRPr lang="en-US" dirty="0"/>
          </a:p>
        </p:txBody>
      </p:sp>
    </p:spTree>
    <p:extLst>
      <p:ext uri="{BB962C8B-B14F-4D97-AF65-F5344CB8AC3E}">
        <p14:creationId xmlns:p14="http://schemas.microsoft.com/office/powerpoint/2010/main" val="1362746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FDFD1A-CF44-4D01-AFF2-6011E299487E}" type="datetimeFigureOut">
              <a:rPr lang="en-US" smtClean="0"/>
              <a:t>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97CC0F8-860E-404C-A754-613B27BD8E18}" type="slidenum">
              <a:rPr lang="en-US" smtClean="0"/>
              <a:t>‹#›</a:t>
            </a:fld>
            <a:endParaRPr lang="en-US" dirty="0"/>
          </a:p>
        </p:txBody>
      </p:sp>
    </p:spTree>
    <p:extLst>
      <p:ext uri="{BB962C8B-B14F-4D97-AF65-F5344CB8AC3E}">
        <p14:creationId xmlns:p14="http://schemas.microsoft.com/office/powerpoint/2010/main" val="637900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FDFD1A-CF44-4D01-AFF2-6011E299487E}" type="datetimeFigureOut">
              <a:rPr lang="en-US" smtClean="0"/>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7CC0F8-860E-404C-A754-613B27BD8E18}" type="slidenum">
              <a:rPr lang="en-US" smtClean="0"/>
              <a:t>‹#›</a:t>
            </a:fld>
            <a:endParaRPr lang="en-US" dirty="0"/>
          </a:p>
        </p:txBody>
      </p:sp>
    </p:spTree>
    <p:extLst>
      <p:ext uri="{BB962C8B-B14F-4D97-AF65-F5344CB8AC3E}">
        <p14:creationId xmlns:p14="http://schemas.microsoft.com/office/powerpoint/2010/main" val="2074987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FDFD1A-CF44-4D01-AFF2-6011E299487E}" type="datetimeFigureOut">
              <a:rPr lang="en-US" smtClean="0"/>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7CC0F8-860E-404C-A754-613B27BD8E18}" type="slidenum">
              <a:rPr lang="en-US" smtClean="0"/>
              <a:t>‹#›</a:t>
            </a:fld>
            <a:endParaRPr lang="en-US" dirty="0"/>
          </a:p>
        </p:txBody>
      </p:sp>
    </p:spTree>
    <p:extLst>
      <p:ext uri="{BB962C8B-B14F-4D97-AF65-F5344CB8AC3E}">
        <p14:creationId xmlns:p14="http://schemas.microsoft.com/office/powerpoint/2010/main" val="2393581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6FDFD1A-CF44-4D01-AFF2-6011E299487E}" type="datetimeFigureOut">
              <a:rPr lang="en-US" smtClean="0"/>
              <a:t>2/6/2024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7CC0F8-860E-404C-A754-613B27BD8E18}" type="slidenum">
              <a:rPr lang="en-US" smtClean="0"/>
              <a:t>‹#›</a:t>
            </a:fld>
            <a:endParaRPr lang="en-US" dirty="0"/>
          </a:p>
        </p:txBody>
      </p:sp>
    </p:spTree>
    <p:extLst>
      <p:ext uri="{BB962C8B-B14F-4D97-AF65-F5344CB8AC3E}">
        <p14:creationId xmlns:p14="http://schemas.microsoft.com/office/powerpoint/2010/main" val="188832475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link.springer.com/article/10.1007/s11424-010-0202-3" TargetMode="External"/><Relationship Id="rId3" Type="http://schemas.openxmlformats.org/officeDocument/2006/relationships/hyperlink" Target="https://en.wikipedia.org/wiki/Self-organizing_map" TargetMode="External"/><Relationship Id="rId7" Type="http://schemas.openxmlformats.org/officeDocument/2006/relationships/hyperlink" Target="https://www.sciencedirect.com/science/article/pii/S221282711830307X" TargetMode="External"/><Relationship Id="rId2" Type="http://schemas.openxmlformats.org/officeDocument/2006/relationships/hyperlink" Target="https://stackabuse.com/self-organizing-maps-theory-and-implementation-in-python-with-numpy/" TargetMode="External"/><Relationship Id="rId1" Type="http://schemas.openxmlformats.org/officeDocument/2006/relationships/slideLayout" Target="../slideLayouts/slideLayout2.xml"/><Relationship Id="rId6" Type="http://schemas.openxmlformats.org/officeDocument/2006/relationships/hyperlink" Target="https://arxiv.org/pdf/1908.02830.pdf" TargetMode="External"/><Relationship Id="rId5" Type="http://schemas.openxmlformats.org/officeDocument/2006/relationships/hyperlink" Target="https://www.youtube.com/watch?v=lFbxTlD5R98" TargetMode="External"/><Relationship Id="rId10" Type="http://schemas.openxmlformats.org/officeDocument/2006/relationships/hyperlink" Target="https://machinelearningmastery.com/the-transformer-attention-mechanism/" TargetMode="External"/><Relationship Id="rId4" Type="http://schemas.openxmlformats.org/officeDocument/2006/relationships/hyperlink" Target="https://www.latentview.com/blog/self-organizing-maps/" TargetMode="External"/><Relationship Id="rId9" Type="http://schemas.openxmlformats.org/officeDocument/2006/relationships/hyperlink" Target="https://github.com/JustGlowing/minisom/blob/master/examples/Clustering.ipynb"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pylessons.com/transformer-atten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0FEAA-0E0E-4821-9660-A9DABC228E2E}"/>
              </a:ext>
            </a:extLst>
          </p:cNvPr>
          <p:cNvSpPr>
            <a:spLocks noGrp="1"/>
          </p:cNvSpPr>
          <p:nvPr>
            <p:ph type="ctrTitle"/>
          </p:nvPr>
        </p:nvSpPr>
        <p:spPr/>
        <p:txBody>
          <a:bodyPr/>
          <a:lstStyle/>
          <a:p>
            <a:r>
              <a:rPr lang="en-US" dirty="0"/>
              <a:t>Self-Organizing Maps</a:t>
            </a:r>
          </a:p>
        </p:txBody>
      </p:sp>
      <p:sp>
        <p:nvSpPr>
          <p:cNvPr id="4" name="TextBox 3">
            <a:extLst>
              <a:ext uri="{FF2B5EF4-FFF2-40B4-BE49-F238E27FC236}">
                <a16:creationId xmlns:a16="http://schemas.microsoft.com/office/drawing/2014/main" id="{B421475E-78C9-42F1-BA5B-22D12F2A0CAF}"/>
              </a:ext>
            </a:extLst>
          </p:cNvPr>
          <p:cNvSpPr txBox="1"/>
          <p:nvPr/>
        </p:nvSpPr>
        <p:spPr>
          <a:xfrm>
            <a:off x="7620001" y="6122894"/>
            <a:ext cx="4670611" cy="369332"/>
          </a:xfrm>
          <a:prstGeom prst="rect">
            <a:avLst/>
          </a:prstGeom>
          <a:noFill/>
        </p:spPr>
        <p:txBody>
          <a:bodyPr wrap="square" rtlCol="0">
            <a:spAutoFit/>
          </a:bodyPr>
          <a:lstStyle/>
          <a:p>
            <a:r>
              <a:rPr lang="en-US" dirty="0"/>
              <a:t>Project made by Dina George-Alexandru (333)</a:t>
            </a:r>
          </a:p>
        </p:txBody>
      </p:sp>
    </p:spTree>
    <p:extLst>
      <p:ext uri="{BB962C8B-B14F-4D97-AF65-F5344CB8AC3E}">
        <p14:creationId xmlns:p14="http://schemas.microsoft.com/office/powerpoint/2010/main" val="713203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73EDB-7E42-4E45-A09B-9399C3F3ADF0}"/>
              </a:ext>
            </a:extLst>
          </p:cNvPr>
          <p:cNvSpPr>
            <a:spLocks noGrp="1"/>
          </p:cNvSpPr>
          <p:nvPr>
            <p:ph type="title"/>
          </p:nvPr>
        </p:nvSpPr>
        <p:spPr>
          <a:xfrm>
            <a:off x="1484310" y="183777"/>
            <a:ext cx="10018713" cy="605118"/>
          </a:xfrm>
        </p:spPr>
        <p:txBody>
          <a:bodyPr>
            <a:normAutofit fontScale="90000"/>
          </a:bodyPr>
          <a:lstStyle/>
          <a:p>
            <a:r>
              <a:rPr lang="en-US" dirty="0"/>
              <a:t>Solution + code</a:t>
            </a:r>
          </a:p>
        </p:txBody>
      </p:sp>
      <p:sp>
        <p:nvSpPr>
          <p:cNvPr id="3" name="Content Placeholder 2">
            <a:extLst>
              <a:ext uri="{FF2B5EF4-FFF2-40B4-BE49-F238E27FC236}">
                <a16:creationId xmlns:a16="http://schemas.microsoft.com/office/drawing/2014/main" id="{70D350F8-1E4E-4490-A987-7EDE6D2107E5}"/>
              </a:ext>
            </a:extLst>
          </p:cNvPr>
          <p:cNvSpPr>
            <a:spLocks noGrp="1"/>
          </p:cNvSpPr>
          <p:nvPr>
            <p:ph idx="1"/>
          </p:nvPr>
        </p:nvSpPr>
        <p:spPr>
          <a:xfrm>
            <a:off x="1484310" y="788895"/>
            <a:ext cx="10018713" cy="5002305"/>
          </a:xfrm>
        </p:spPr>
        <p:txBody>
          <a:bodyPr anchor="t"/>
          <a:lstStyle/>
          <a:p>
            <a:r>
              <a:rPr lang="en-US" dirty="0"/>
              <a:t>Firstly, we have to import our libraries:</a:t>
            </a:r>
          </a:p>
          <a:p>
            <a:endParaRPr lang="en-US" dirty="0"/>
          </a:p>
          <a:p>
            <a:endParaRPr lang="en-US" dirty="0"/>
          </a:p>
          <a:p>
            <a:r>
              <a:rPr lang="en-US" dirty="0"/>
              <a:t>Then, to open and read the data. We’ll use a .txt file with an English text without punctuation</a:t>
            </a:r>
          </a:p>
          <a:p>
            <a:endParaRPr lang="en-US" dirty="0"/>
          </a:p>
          <a:p>
            <a:r>
              <a:rPr lang="en-US" dirty="0"/>
              <a:t>We have to transform our words list into vectors. For that, we’ll use TfidVectorizer from sklearn.</a:t>
            </a:r>
          </a:p>
          <a:p>
            <a:endParaRPr lang="en-US" dirty="0"/>
          </a:p>
          <a:p>
            <a:endParaRPr lang="en-US" dirty="0"/>
          </a:p>
        </p:txBody>
      </p:sp>
      <p:pic>
        <p:nvPicPr>
          <p:cNvPr id="8" name="Picture 7">
            <a:extLst>
              <a:ext uri="{FF2B5EF4-FFF2-40B4-BE49-F238E27FC236}">
                <a16:creationId xmlns:a16="http://schemas.microsoft.com/office/drawing/2014/main" id="{443D2E45-54BA-4B2E-8461-1BD0B10CDE4E}"/>
              </a:ext>
            </a:extLst>
          </p:cNvPr>
          <p:cNvPicPr>
            <a:picLocks noChangeAspect="1"/>
          </p:cNvPicPr>
          <p:nvPr/>
        </p:nvPicPr>
        <p:blipFill>
          <a:blip r:embed="rId2"/>
          <a:stretch>
            <a:fillRect/>
          </a:stretch>
        </p:blipFill>
        <p:spPr>
          <a:xfrm>
            <a:off x="1982235" y="1243816"/>
            <a:ext cx="4511431" cy="838273"/>
          </a:xfrm>
          <a:prstGeom prst="rect">
            <a:avLst/>
          </a:prstGeom>
        </p:spPr>
      </p:pic>
      <p:pic>
        <p:nvPicPr>
          <p:cNvPr id="10" name="Picture 9">
            <a:extLst>
              <a:ext uri="{FF2B5EF4-FFF2-40B4-BE49-F238E27FC236}">
                <a16:creationId xmlns:a16="http://schemas.microsoft.com/office/drawing/2014/main" id="{7C24EE6D-4737-4E63-A9F0-8C59867FA0E3}"/>
              </a:ext>
            </a:extLst>
          </p:cNvPr>
          <p:cNvPicPr>
            <a:picLocks noChangeAspect="1"/>
          </p:cNvPicPr>
          <p:nvPr/>
        </p:nvPicPr>
        <p:blipFill>
          <a:blip r:embed="rId3"/>
          <a:stretch>
            <a:fillRect/>
          </a:stretch>
        </p:blipFill>
        <p:spPr>
          <a:xfrm>
            <a:off x="4660897" y="2788865"/>
            <a:ext cx="3665538" cy="640135"/>
          </a:xfrm>
          <a:prstGeom prst="rect">
            <a:avLst/>
          </a:prstGeom>
        </p:spPr>
      </p:pic>
      <p:pic>
        <p:nvPicPr>
          <p:cNvPr id="12" name="Picture 11">
            <a:extLst>
              <a:ext uri="{FF2B5EF4-FFF2-40B4-BE49-F238E27FC236}">
                <a16:creationId xmlns:a16="http://schemas.microsoft.com/office/drawing/2014/main" id="{64F7DF8C-0F83-409F-9939-30E919CB6CCC}"/>
              </a:ext>
            </a:extLst>
          </p:cNvPr>
          <p:cNvPicPr>
            <a:picLocks noChangeAspect="1"/>
          </p:cNvPicPr>
          <p:nvPr/>
        </p:nvPicPr>
        <p:blipFill>
          <a:blip r:embed="rId4"/>
          <a:stretch>
            <a:fillRect/>
          </a:stretch>
        </p:blipFill>
        <p:spPr>
          <a:xfrm>
            <a:off x="3276212" y="4775912"/>
            <a:ext cx="3756986" cy="419136"/>
          </a:xfrm>
          <a:prstGeom prst="rect">
            <a:avLst/>
          </a:prstGeom>
        </p:spPr>
      </p:pic>
    </p:spTree>
    <p:extLst>
      <p:ext uri="{BB962C8B-B14F-4D97-AF65-F5344CB8AC3E}">
        <p14:creationId xmlns:p14="http://schemas.microsoft.com/office/powerpoint/2010/main" val="1751917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3D6435-4568-4419-BC4E-AE06E2D10E45}"/>
              </a:ext>
            </a:extLst>
          </p:cNvPr>
          <p:cNvSpPr>
            <a:spLocks noGrp="1"/>
          </p:cNvSpPr>
          <p:nvPr>
            <p:ph idx="1"/>
          </p:nvPr>
        </p:nvSpPr>
        <p:spPr>
          <a:xfrm>
            <a:off x="1484310" y="242047"/>
            <a:ext cx="10018713" cy="5549153"/>
          </a:xfrm>
        </p:spPr>
        <p:txBody>
          <a:bodyPr anchor="t"/>
          <a:lstStyle/>
          <a:p>
            <a:r>
              <a:rPr lang="en-US" dirty="0"/>
              <a:t>Now we’ll initialize and train a SOM. As we can see, our SOM will be 1x6. Dimensions for SOM are represented by som_shape[0] and som_shape[1].</a:t>
            </a:r>
          </a:p>
          <a:p>
            <a:pPr marL="0" indent="0">
              <a:buNone/>
            </a:pPr>
            <a:endParaRPr lang="en-US" dirty="0"/>
          </a:p>
          <a:p>
            <a:endParaRPr lang="en-US" dirty="0"/>
          </a:p>
          <a:p>
            <a:r>
              <a:rPr lang="en-US" b="0" i="0" dirty="0">
                <a:effectLst/>
                <a:latin typeface="-apple-system"/>
              </a:rPr>
              <a:t>Now we will consider all the sample mapped into a specific neuron as a cluster. To identify each cluster more easily we will translate the bidimensional indexes of the neurons on the SOM into a mono-dimentional indexes </a:t>
            </a:r>
            <a:r>
              <a:rPr lang="en-US" b="0" i="0" baseline="30000" dirty="0">
                <a:effectLst/>
                <a:latin typeface="-apple-system"/>
                <a:hlinkClick r:id="rId2" action="ppaction://hlinksldjump"/>
              </a:rPr>
              <a:t>8</a:t>
            </a:r>
            <a:r>
              <a:rPr lang="en-US" b="0" i="0" dirty="0">
                <a:effectLst/>
                <a:latin typeface="-apple-system"/>
              </a:rPr>
              <a:t>:</a:t>
            </a:r>
          </a:p>
          <a:p>
            <a:endParaRPr lang="en-US" dirty="0">
              <a:latin typeface="-apple-system"/>
            </a:endParaRPr>
          </a:p>
          <a:p>
            <a:r>
              <a:rPr lang="en-US" dirty="0"/>
              <a:t>- with np.ravel_multi_index we convert the bidimensional coordinates to a mono-dimensional index</a:t>
            </a:r>
          </a:p>
        </p:txBody>
      </p:sp>
      <p:pic>
        <p:nvPicPr>
          <p:cNvPr id="7" name="Picture 6">
            <a:extLst>
              <a:ext uri="{FF2B5EF4-FFF2-40B4-BE49-F238E27FC236}">
                <a16:creationId xmlns:a16="http://schemas.microsoft.com/office/drawing/2014/main" id="{BE2D51BF-4E45-4FD6-8E8C-EFD075A7CBEE}"/>
              </a:ext>
            </a:extLst>
          </p:cNvPr>
          <p:cNvPicPr>
            <a:picLocks noChangeAspect="1"/>
          </p:cNvPicPr>
          <p:nvPr/>
        </p:nvPicPr>
        <p:blipFill>
          <a:blip r:embed="rId3"/>
          <a:stretch>
            <a:fillRect/>
          </a:stretch>
        </p:blipFill>
        <p:spPr>
          <a:xfrm>
            <a:off x="1842630" y="1146999"/>
            <a:ext cx="6713802" cy="807790"/>
          </a:xfrm>
          <a:prstGeom prst="rect">
            <a:avLst/>
          </a:prstGeom>
        </p:spPr>
      </p:pic>
      <p:pic>
        <p:nvPicPr>
          <p:cNvPr id="9" name="Picture 8">
            <a:extLst>
              <a:ext uri="{FF2B5EF4-FFF2-40B4-BE49-F238E27FC236}">
                <a16:creationId xmlns:a16="http://schemas.microsoft.com/office/drawing/2014/main" id="{D9A0E3B1-2422-478C-B87D-6B91E8DEE184}"/>
              </a:ext>
            </a:extLst>
          </p:cNvPr>
          <p:cNvPicPr>
            <a:picLocks noChangeAspect="1"/>
          </p:cNvPicPr>
          <p:nvPr/>
        </p:nvPicPr>
        <p:blipFill>
          <a:blip r:embed="rId4"/>
          <a:stretch>
            <a:fillRect/>
          </a:stretch>
        </p:blipFill>
        <p:spPr>
          <a:xfrm>
            <a:off x="3299295" y="3419584"/>
            <a:ext cx="7408395" cy="453410"/>
          </a:xfrm>
          <a:prstGeom prst="rect">
            <a:avLst/>
          </a:prstGeom>
        </p:spPr>
      </p:pic>
    </p:spTree>
    <p:extLst>
      <p:ext uri="{BB962C8B-B14F-4D97-AF65-F5344CB8AC3E}">
        <p14:creationId xmlns:p14="http://schemas.microsoft.com/office/powerpoint/2010/main" val="1085373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1DC166-BBEA-4015-B812-25E9AC1F3E25}"/>
              </a:ext>
            </a:extLst>
          </p:cNvPr>
          <p:cNvSpPr>
            <a:spLocks noGrp="1"/>
          </p:cNvSpPr>
          <p:nvPr>
            <p:ph idx="1"/>
          </p:nvPr>
        </p:nvSpPr>
        <p:spPr>
          <a:xfrm>
            <a:off x="1573958" y="493060"/>
            <a:ext cx="10018713" cy="5638800"/>
          </a:xfrm>
        </p:spPr>
        <p:txBody>
          <a:bodyPr anchor="t"/>
          <a:lstStyle/>
          <a:p>
            <a:r>
              <a:rPr lang="en-US" dirty="0"/>
              <a:t>Now, the operation for SOM are ready. We can write some lines for showing us the answers and, eventually, to plot them.</a:t>
            </a:r>
          </a:p>
          <a:p>
            <a:endParaRPr lang="en-US" dirty="0"/>
          </a:p>
        </p:txBody>
      </p:sp>
      <p:pic>
        <p:nvPicPr>
          <p:cNvPr id="5" name="Picture 4">
            <a:extLst>
              <a:ext uri="{FF2B5EF4-FFF2-40B4-BE49-F238E27FC236}">
                <a16:creationId xmlns:a16="http://schemas.microsoft.com/office/drawing/2014/main" id="{E5D84402-2EC9-40A5-8692-93E5F1F58188}"/>
              </a:ext>
            </a:extLst>
          </p:cNvPr>
          <p:cNvPicPr>
            <a:picLocks noChangeAspect="1"/>
          </p:cNvPicPr>
          <p:nvPr/>
        </p:nvPicPr>
        <p:blipFill>
          <a:blip r:embed="rId2"/>
          <a:stretch>
            <a:fillRect/>
          </a:stretch>
        </p:blipFill>
        <p:spPr>
          <a:xfrm>
            <a:off x="1862044" y="1548277"/>
            <a:ext cx="8611346" cy="3528366"/>
          </a:xfrm>
          <a:prstGeom prst="rect">
            <a:avLst/>
          </a:prstGeom>
        </p:spPr>
      </p:pic>
    </p:spTree>
    <p:extLst>
      <p:ext uri="{BB962C8B-B14F-4D97-AF65-F5344CB8AC3E}">
        <p14:creationId xmlns:p14="http://schemas.microsoft.com/office/powerpoint/2010/main" val="3472016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A551-ABE7-4308-82BB-D34A394427FE}"/>
              </a:ext>
            </a:extLst>
          </p:cNvPr>
          <p:cNvSpPr>
            <a:spLocks noGrp="1"/>
          </p:cNvSpPr>
          <p:nvPr>
            <p:ph type="title"/>
          </p:nvPr>
        </p:nvSpPr>
        <p:spPr>
          <a:xfrm>
            <a:off x="1340875" y="197224"/>
            <a:ext cx="10018713" cy="797858"/>
          </a:xfrm>
        </p:spPr>
        <p:txBody>
          <a:bodyPr/>
          <a:lstStyle/>
          <a:p>
            <a:r>
              <a:rPr lang="en-US" dirty="0"/>
              <a:t>Input/Output example</a:t>
            </a:r>
          </a:p>
        </p:txBody>
      </p:sp>
      <p:sp>
        <p:nvSpPr>
          <p:cNvPr id="3" name="Content Placeholder 2">
            <a:extLst>
              <a:ext uri="{FF2B5EF4-FFF2-40B4-BE49-F238E27FC236}">
                <a16:creationId xmlns:a16="http://schemas.microsoft.com/office/drawing/2014/main" id="{AC69D044-07BA-4933-8850-6C7BB711457B}"/>
              </a:ext>
            </a:extLst>
          </p:cNvPr>
          <p:cNvSpPr>
            <a:spLocks noGrp="1"/>
          </p:cNvSpPr>
          <p:nvPr>
            <p:ph idx="1"/>
          </p:nvPr>
        </p:nvSpPr>
        <p:spPr>
          <a:xfrm>
            <a:off x="1484310" y="1120589"/>
            <a:ext cx="10018713" cy="4670612"/>
          </a:xfrm>
        </p:spPr>
        <p:txBody>
          <a:bodyPr anchor="t"/>
          <a:lstStyle/>
          <a:p>
            <a:r>
              <a:rPr lang="en-US" dirty="0"/>
              <a:t>Consider as input the following text in English, without serious punctuation.</a:t>
            </a:r>
          </a:p>
          <a:p>
            <a:pPr marL="0" indent="0">
              <a:buNone/>
            </a:pPr>
            <a:r>
              <a:rPr lang="en-US" baseline="-25000" dirty="0"/>
              <a:t>          there are many variations of passages of lorem ipsum available but the majority have suffered alteration in some    	form by injected humour or randomised words which </a:t>
            </a:r>
          </a:p>
          <a:p>
            <a:endParaRPr lang="en-US" dirty="0"/>
          </a:p>
          <a:p>
            <a:r>
              <a:rPr lang="en-US" dirty="0"/>
              <a:t>After using the code presented before, we’ll get the next results:</a:t>
            </a:r>
          </a:p>
          <a:p>
            <a:pPr marL="457200" lvl="1" indent="0">
              <a:buNone/>
            </a:pPr>
            <a:endParaRPr lang="en-US" dirty="0"/>
          </a:p>
        </p:txBody>
      </p:sp>
      <p:pic>
        <p:nvPicPr>
          <p:cNvPr id="5" name="Picture 4">
            <a:extLst>
              <a:ext uri="{FF2B5EF4-FFF2-40B4-BE49-F238E27FC236}">
                <a16:creationId xmlns:a16="http://schemas.microsoft.com/office/drawing/2014/main" id="{A0D3341B-E938-4BD7-851C-6393A7A08AD9}"/>
              </a:ext>
            </a:extLst>
          </p:cNvPr>
          <p:cNvPicPr>
            <a:picLocks noChangeAspect="1"/>
          </p:cNvPicPr>
          <p:nvPr/>
        </p:nvPicPr>
        <p:blipFill>
          <a:blip r:embed="rId2"/>
          <a:stretch>
            <a:fillRect/>
          </a:stretch>
        </p:blipFill>
        <p:spPr>
          <a:xfrm>
            <a:off x="2058050" y="3227294"/>
            <a:ext cx="2922292" cy="2894878"/>
          </a:xfrm>
          <a:prstGeom prst="rect">
            <a:avLst/>
          </a:prstGeom>
        </p:spPr>
      </p:pic>
      <p:pic>
        <p:nvPicPr>
          <p:cNvPr id="7" name="Picture 6">
            <a:extLst>
              <a:ext uri="{FF2B5EF4-FFF2-40B4-BE49-F238E27FC236}">
                <a16:creationId xmlns:a16="http://schemas.microsoft.com/office/drawing/2014/main" id="{3EB205C3-AA4A-48A7-92F3-311C53F1D415}"/>
              </a:ext>
            </a:extLst>
          </p:cNvPr>
          <p:cNvPicPr>
            <a:picLocks noChangeAspect="1"/>
          </p:cNvPicPr>
          <p:nvPr/>
        </p:nvPicPr>
        <p:blipFill>
          <a:blip r:embed="rId3"/>
          <a:stretch>
            <a:fillRect/>
          </a:stretch>
        </p:blipFill>
        <p:spPr>
          <a:xfrm>
            <a:off x="5373666" y="3740675"/>
            <a:ext cx="5227773" cy="1653683"/>
          </a:xfrm>
          <a:prstGeom prst="rect">
            <a:avLst/>
          </a:prstGeom>
        </p:spPr>
      </p:pic>
    </p:spTree>
    <p:extLst>
      <p:ext uri="{BB962C8B-B14F-4D97-AF65-F5344CB8AC3E}">
        <p14:creationId xmlns:p14="http://schemas.microsoft.com/office/powerpoint/2010/main" val="3470508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B97C6-C2BC-4047-8268-FB8B45A70560}"/>
              </a:ext>
            </a:extLst>
          </p:cNvPr>
          <p:cNvSpPr>
            <a:spLocks noGrp="1"/>
          </p:cNvSpPr>
          <p:nvPr>
            <p:ph type="title"/>
          </p:nvPr>
        </p:nvSpPr>
        <p:spPr>
          <a:xfrm>
            <a:off x="1484309" y="1"/>
            <a:ext cx="10018713" cy="1066800"/>
          </a:xfrm>
        </p:spPr>
        <p:txBody>
          <a:bodyPr/>
          <a:lstStyle/>
          <a:p>
            <a:r>
              <a:rPr lang="en-US" dirty="0"/>
              <a:t>Questions</a:t>
            </a:r>
          </a:p>
        </p:txBody>
      </p:sp>
      <p:sp>
        <p:nvSpPr>
          <p:cNvPr id="3" name="Content Placeholder 2">
            <a:extLst>
              <a:ext uri="{FF2B5EF4-FFF2-40B4-BE49-F238E27FC236}">
                <a16:creationId xmlns:a16="http://schemas.microsoft.com/office/drawing/2014/main" id="{D4E97779-950A-4B9F-A13A-C60A1BDE3DA5}"/>
              </a:ext>
            </a:extLst>
          </p:cNvPr>
          <p:cNvSpPr>
            <a:spLocks noGrp="1"/>
          </p:cNvSpPr>
          <p:nvPr>
            <p:ph idx="1"/>
          </p:nvPr>
        </p:nvSpPr>
        <p:spPr>
          <a:xfrm>
            <a:off x="1484310" y="995083"/>
            <a:ext cx="10018713" cy="4796118"/>
          </a:xfrm>
        </p:spPr>
        <p:txBody>
          <a:bodyPr anchor="t">
            <a:normAutofit/>
          </a:bodyPr>
          <a:lstStyle/>
          <a:p>
            <a:pPr marL="0" indent="0">
              <a:buNone/>
            </a:pPr>
            <a:r>
              <a:rPr lang="en-US" dirty="0"/>
              <a:t>Q1: If we would provide as input a large chunk of text without whitespace, would the network be able to train to identify word boundaries?</a:t>
            </a:r>
          </a:p>
          <a:p>
            <a:pPr marL="0" indent="0">
              <a:buNone/>
            </a:pPr>
            <a:r>
              <a:rPr lang="en-US" dirty="0"/>
              <a:t>* Before answering this question, we must consider the following factors:</a:t>
            </a:r>
          </a:p>
          <a:p>
            <a:pPr marL="0" indent="0">
              <a:buNone/>
            </a:pPr>
            <a:r>
              <a:rPr lang="en-US" sz="2200" dirty="0"/>
              <a:t>     - </a:t>
            </a:r>
            <a:r>
              <a:rPr lang="en-US" sz="2200" b="1" dirty="0"/>
              <a:t>Ambiguity</a:t>
            </a:r>
            <a:r>
              <a:rPr lang="en-US" sz="2200" dirty="0"/>
              <a:t>: Because the structure of words is significantly variable in all languages, it is difficult to know how a word looks correctly in a specific language.</a:t>
            </a:r>
            <a:r>
              <a:rPr lang="en-US" sz="2200" baseline="30000" dirty="0">
                <a:hlinkClick r:id="rId2" action="ppaction://hlinksldjump"/>
              </a:rPr>
              <a:t>5</a:t>
            </a:r>
            <a:endParaRPr lang="en-US" sz="2200" baseline="30000" dirty="0"/>
          </a:p>
          <a:p>
            <a:pPr marL="0" indent="0">
              <a:buNone/>
            </a:pPr>
            <a:r>
              <a:rPr lang="en-US" sz="2200" dirty="0"/>
              <a:t>     - </a:t>
            </a:r>
            <a:r>
              <a:rPr lang="en-US" sz="2200" b="1" dirty="0"/>
              <a:t>Complexity</a:t>
            </a:r>
            <a:r>
              <a:rPr lang="en-US" sz="2200" dirty="0"/>
              <a:t>: Such an identification for an algorithm that is not intended for this area can be costly from a computational point of view, especially in the case of languages with complex morphology.</a:t>
            </a:r>
          </a:p>
          <a:p>
            <a:pPr marL="0" indent="0">
              <a:buNone/>
            </a:pPr>
            <a:r>
              <a:rPr lang="en-US" sz="2200" dirty="0"/>
              <a:t>     - </a:t>
            </a:r>
            <a:r>
              <a:rPr lang="en-US" sz="2200" b="1" dirty="0"/>
              <a:t>Lack of supervision</a:t>
            </a:r>
            <a:r>
              <a:rPr lang="en-US" sz="2200" dirty="0"/>
              <a:t>: If the training data does not include any information about word boundaries, the network will have to learn them implicitly from the data. This can be difficult because there can be many different patterns that can be used to identify word boundaries.</a:t>
            </a:r>
          </a:p>
        </p:txBody>
      </p:sp>
    </p:spTree>
    <p:extLst>
      <p:ext uri="{BB962C8B-B14F-4D97-AF65-F5344CB8AC3E}">
        <p14:creationId xmlns:p14="http://schemas.microsoft.com/office/powerpoint/2010/main" val="266402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BE9E9-6D86-4B6C-AF0B-93D807587907}"/>
              </a:ext>
            </a:extLst>
          </p:cNvPr>
          <p:cNvSpPr>
            <a:spLocks noGrp="1"/>
          </p:cNvSpPr>
          <p:nvPr>
            <p:ph type="title"/>
          </p:nvPr>
        </p:nvSpPr>
        <p:spPr>
          <a:xfrm>
            <a:off x="1484309" y="385483"/>
            <a:ext cx="10018713" cy="887506"/>
          </a:xfrm>
        </p:spPr>
        <p:txBody>
          <a:bodyPr>
            <a:noAutofit/>
          </a:bodyPr>
          <a:lstStyle/>
          <a:p>
            <a:r>
              <a:rPr lang="en-US" dirty="0"/>
              <a:t>Questions</a:t>
            </a:r>
            <a:br>
              <a:rPr lang="en-US" dirty="0"/>
            </a:br>
            <a:endParaRPr lang="en-US" dirty="0"/>
          </a:p>
        </p:txBody>
      </p:sp>
      <p:sp>
        <p:nvSpPr>
          <p:cNvPr id="3" name="Content Placeholder 2">
            <a:extLst>
              <a:ext uri="{FF2B5EF4-FFF2-40B4-BE49-F238E27FC236}">
                <a16:creationId xmlns:a16="http://schemas.microsoft.com/office/drawing/2014/main" id="{757F2F5B-EED6-40F5-8776-8D19A393B01E}"/>
              </a:ext>
            </a:extLst>
          </p:cNvPr>
          <p:cNvSpPr>
            <a:spLocks noGrp="1"/>
          </p:cNvSpPr>
          <p:nvPr>
            <p:ph idx="1"/>
          </p:nvPr>
        </p:nvSpPr>
        <p:spPr>
          <a:xfrm>
            <a:off x="1484310" y="1039907"/>
            <a:ext cx="10018713" cy="4751294"/>
          </a:xfrm>
        </p:spPr>
        <p:txBody>
          <a:bodyPr anchor="t"/>
          <a:lstStyle/>
          <a:p>
            <a:pPr marL="0" indent="0">
              <a:buNone/>
            </a:pPr>
            <a:r>
              <a:rPr lang="en-US" dirty="0"/>
              <a:t>Q1: If we would provide as input a large chunk of text without whitespace, would the network be able to train to identify word boundaries?</a:t>
            </a:r>
          </a:p>
          <a:p>
            <a:pPr algn="just"/>
            <a:endParaRPr lang="en-US" baseline="30000" dirty="0"/>
          </a:p>
          <a:p>
            <a:pPr algn="just"/>
            <a:r>
              <a:rPr lang="en-US" sz="2800" baseline="30000" dirty="0"/>
              <a:t>A: Through the aspects presented above, we can offer the following verdict: </a:t>
            </a:r>
          </a:p>
          <a:p>
            <a:pPr marL="0" indent="0" algn="just">
              <a:buNone/>
            </a:pPr>
            <a:r>
              <a:rPr lang="en-US" baseline="30000" dirty="0"/>
              <a:t>	</a:t>
            </a:r>
            <a:r>
              <a:rPr lang="en-US" sz="2800" baseline="30000" dirty="0"/>
              <a:t>- The first conclusion is that it is not the most efficient nor the most recommended solution that involves Self-Organizing Maps. According to the aspects mentioned above, there are certain impediments. However, it is possible, but certain adaptations are necessary. For example:</a:t>
            </a:r>
          </a:p>
          <a:p>
            <a:pPr marL="0" indent="0" algn="just">
              <a:buNone/>
            </a:pPr>
            <a:r>
              <a:rPr lang="en-US" sz="2800" baseline="30000" dirty="0"/>
              <a:t>	1. Hybrid approaches = combine SOMs with other feature extraction techniques like language models or word embeddings.</a:t>
            </a:r>
          </a:p>
          <a:p>
            <a:pPr marL="0" indent="0" algn="just">
              <a:buNone/>
            </a:pPr>
            <a:r>
              <a:rPr lang="en-US" sz="2800" baseline="30000" dirty="0"/>
              <a:t>	2. Adjust the training strategy – make it semi-supervised. Incorporate a small amount of labeled data (words lists) to guide SOM.</a:t>
            </a:r>
          </a:p>
          <a:p>
            <a:pPr marL="0" indent="0" algn="just">
              <a:buNone/>
            </a:pPr>
            <a:endParaRPr lang="en-US" sz="2000" dirty="0"/>
          </a:p>
          <a:p>
            <a:pPr marL="0" indent="0" algn="just">
              <a:buNone/>
            </a:pPr>
            <a:endParaRPr lang="en-US" sz="2000" baseline="30000" dirty="0"/>
          </a:p>
        </p:txBody>
      </p:sp>
    </p:spTree>
    <p:extLst>
      <p:ext uri="{BB962C8B-B14F-4D97-AF65-F5344CB8AC3E}">
        <p14:creationId xmlns:p14="http://schemas.microsoft.com/office/powerpoint/2010/main" val="3278514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BE9E9-6D86-4B6C-AF0B-93D807587907}"/>
              </a:ext>
            </a:extLst>
          </p:cNvPr>
          <p:cNvSpPr>
            <a:spLocks noGrp="1"/>
          </p:cNvSpPr>
          <p:nvPr>
            <p:ph type="title"/>
          </p:nvPr>
        </p:nvSpPr>
        <p:spPr>
          <a:xfrm>
            <a:off x="1484309" y="385483"/>
            <a:ext cx="10018713" cy="887506"/>
          </a:xfrm>
        </p:spPr>
        <p:txBody>
          <a:bodyPr>
            <a:noAutofit/>
          </a:bodyPr>
          <a:lstStyle/>
          <a:p>
            <a:r>
              <a:rPr lang="en-US" dirty="0"/>
              <a:t>Questions</a:t>
            </a:r>
            <a:br>
              <a:rPr lang="en-US" dirty="0"/>
            </a:br>
            <a:endParaRPr lang="en-US" dirty="0"/>
          </a:p>
        </p:txBody>
      </p:sp>
      <p:sp>
        <p:nvSpPr>
          <p:cNvPr id="3" name="Content Placeholder 2">
            <a:extLst>
              <a:ext uri="{FF2B5EF4-FFF2-40B4-BE49-F238E27FC236}">
                <a16:creationId xmlns:a16="http://schemas.microsoft.com/office/drawing/2014/main" id="{757F2F5B-EED6-40F5-8776-8D19A393B01E}"/>
              </a:ext>
            </a:extLst>
          </p:cNvPr>
          <p:cNvSpPr>
            <a:spLocks noGrp="1"/>
          </p:cNvSpPr>
          <p:nvPr>
            <p:ph idx="1"/>
          </p:nvPr>
        </p:nvSpPr>
        <p:spPr>
          <a:xfrm>
            <a:off x="1484310" y="1039907"/>
            <a:ext cx="10018713" cy="4751294"/>
          </a:xfrm>
        </p:spPr>
        <p:txBody>
          <a:bodyPr anchor="t"/>
          <a:lstStyle/>
          <a:p>
            <a:pPr algn="just"/>
            <a:r>
              <a:rPr lang="en-US" dirty="0"/>
              <a:t>Q2: Can we use a SOM instead of an Attention layer in a transformer?</a:t>
            </a:r>
          </a:p>
          <a:p>
            <a:pPr algn="just"/>
            <a:endParaRPr lang="en-US" dirty="0"/>
          </a:p>
          <a:p>
            <a:pPr algn="just"/>
            <a:r>
              <a:rPr lang="en-US" dirty="0"/>
              <a:t>First, we need to know more about Attention layer and what is a Transformer.</a:t>
            </a:r>
          </a:p>
          <a:p>
            <a:pPr marL="0" indent="0" algn="just">
              <a:buNone/>
            </a:pPr>
            <a:r>
              <a:rPr lang="en-US" sz="2000" dirty="0"/>
              <a:t>	-  Transformers, introduced in the paper "Attention Is All You Need" by Vaswani et al. (2017), relies on the attention mechanism to compute input and output representations without 	using sequentially aligned RNNs or convolutions. </a:t>
            </a:r>
            <a:r>
              <a:rPr lang="en-US" sz="2000" baseline="30000" dirty="0">
                <a:hlinkClick r:id="rId2" action="ppaction://hlinksldjump"/>
              </a:rPr>
              <a:t>9</a:t>
            </a:r>
            <a:r>
              <a:rPr lang="en-US" sz="2000" baseline="30000" dirty="0"/>
              <a:t> </a:t>
            </a:r>
            <a:r>
              <a:rPr lang="en-US" sz="2000" dirty="0"/>
              <a:t>It enables the model to focus on the relevant parts of the input sequence when processing each token. This is achieved by calculating the attention weights between each token's query and key vectors in the sequence. </a:t>
            </a:r>
            <a:r>
              <a:rPr lang="en-US" sz="2000" baseline="30000" dirty="0">
                <a:hlinkClick r:id="rId3" action="ppaction://hlinksldjump"/>
              </a:rPr>
              <a:t>10</a:t>
            </a:r>
            <a:endParaRPr lang="en-US" sz="2000" baseline="30000" dirty="0"/>
          </a:p>
          <a:p>
            <a:pPr marL="0" indent="0" algn="just">
              <a:buNone/>
            </a:pPr>
            <a:r>
              <a:rPr lang="en-US" sz="2000" baseline="30000" dirty="0"/>
              <a:t>	</a:t>
            </a:r>
            <a:r>
              <a:rPr lang="en-US" sz="2000" dirty="0"/>
              <a:t>- On the other hand, SOMs is an unsupervised deep learning technique that is used to reduce data size and display similarities between data</a:t>
            </a:r>
            <a:endParaRPr lang="en-US" sz="2000" baseline="30000" dirty="0"/>
          </a:p>
          <a:p>
            <a:pPr marL="0" indent="0" algn="just">
              <a:buNone/>
            </a:pPr>
            <a:endParaRPr lang="en-US" sz="2000" dirty="0"/>
          </a:p>
          <a:p>
            <a:pPr marL="0" indent="0" algn="just">
              <a:buNone/>
            </a:pPr>
            <a:endParaRPr lang="en-US" sz="2000" baseline="30000" dirty="0"/>
          </a:p>
        </p:txBody>
      </p:sp>
    </p:spTree>
    <p:extLst>
      <p:ext uri="{BB962C8B-B14F-4D97-AF65-F5344CB8AC3E}">
        <p14:creationId xmlns:p14="http://schemas.microsoft.com/office/powerpoint/2010/main" val="3338674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BE9E9-6D86-4B6C-AF0B-93D807587907}"/>
              </a:ext>
            </a:extLst>
          </p:cNvPr>
          <p:cNvSpPr>
            <a:spLocks noGrp="1"/>
          </p:cNvSpPr>
          <p:nvPr>
            <p:ph type="title"/>
          </p:nvPr>
        </p:nvSpPr>
        <p:spPr>
          <a:xfrm>
            <a:off x="1484309" y="385483"/>
            <a:ext cx="10018713" cy="887506"/>
          </a:xfrm>
        </p:spPr>
        <p:txBody>
          <a:bodyPr>
            <a:noAutofit/>
          </a:bodyPr>
          <a:lstStyle/>
          <a:p>
            <a:r>
              <a:rPr lang="en-US" dirty="0"/>
              <a:t>Questions</a:t>
            </a:r>
            <a:br>
              <a:rPr lang="en-US" dirty="0"/>
            </a:br>
            <a:endParaRPr lang="en-US" dirty="0"/>
          </a:p>
        </p:txBody>
      </p:sp>
      <p:sp>
        <p:nvSpPr>
          <p:cNvPr id="3" name="Content Placeholder 2">
            <a:extLst>
              <a:ext uri="{FF2B5EF4-FFF2-40B4-BE49-F238E27FC236}">
                <a16:creationId xmlns:a16="http://schemas.microsoft.com/office/drawing/2014/main" id="{757F2F5B-EED6-40F5-8776-8D19A393B01E}"/>
              </a:ext>
            </a:extLst>
          </p:cNvPr>
          <p:cNvSpPr>
            <a:spLocks noGrp="1"/>
          </p:cNvSpPr>
          <p:nvPr>
            <p:ph idx="1"/>
          </p:nvPr>
        </p:nvSpPr>
        <p:spPr>
          <a:xfrm>
            <a:off x="1484310" y="1039907"/>
            <a:ext cx="10018713" cy="4751294"/>
          </a:xfrm>
        </p:spPr>
        <p:txBody>
          <a:bodyPr anchor="t"/>
          <a:lstStyle/>
          <a:p>
            <a:pPr algn="just"/>
            <a:r>
              <a:rPr lang="en-US" dirty="0"/>
              <a:t>Q2: Can we use a SOM instead of an Attention layer in a transformer?</a:t>
            </a:r>
          </a:p>
          <a:p>
            <a:pPr algn="just"/>
            <a:endParaRPr lang="en-US" baseline="30000" dirty="0"/>
          </a:p>
          <a:p>
            <a:pPr algn="just"/>
            <a:r>
              <a:rPr lang="en-US" sz="2800" baseline="30000" dirty="0"/>
              <a:t>Through the aspects presented above, we can offer the following verdict: </a:t>
            </a:r>
          </a:p>
          <a:p>
            <a:pPr marL="0" indent="0" algn="just">
              <a:buNone/>
            </a:pPr>
            <a:r>
              <a:rPr lang="en-US" baseline="30000" dirty="0"/>
              <a:t>	</a:t>
            </a:r>
            <a:r>
              <a:rPr lang="en-US" sz="2800" baseline="30000" dirty="0"/>
              <a:t>-  It might be possible to replace the attention layer with a SOM in a transformer model (since the attention layer also works on "weights"), but this would require extensive research and experimentation to determine whether it would work and , more importantly, if they would do it effectively. Also, we have to take into account that basically, the two are different</a:t>
            </a:r>
          </a:p>
          <a:p>
            <a:pPr marL="0" indent="0" algn="just">
              <a:buNone/>
            </a:pPr>
            <a:endParaRPr lang="en-US" sz="2000" dirty="0"/>
          </a:p>
          <a:p>
            <a:pPr marL="0" indent="0" algn="just">
              <a:buNone/>
            </a:pPr>
            <a:endParaRPr lang="en-US" sz="2000" baseline="30000" dirty="0"/>
          </a:p>
        </p:txBody>
      </p:sp>
    </p:spTree>
    <p:extLst>
      <p:ext uri="{BB962C8B-B14F-4D97-AF65-F5344CB8AC3E}">
        <p14:creationId xmlns:p14="http://schemas.microsoft.com/office/powerpoint/2010/main" val="3542368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43B3-D4D6-4323-A0CA-22427ABCDFBB}"/>
              </a:ext>
            </a:extLst>
          </p:cNvPr>
          <p:cNvSpPr>
            <a:spLocks noGrp="1"/>
          </p:cNvSpPr>
          <p:nvPr>
            <p:ph type="title"/>
          </p:nvPr>
        </p:nvSpPr>
        <p:spPr>
          <a:xfrm>
            <a:off x="1331911" y="170330"/>
            <a:ext cx="10018713" cy="753035"/>
          </a:xfrm>
        </p:spPr>
        <p:txBody>
          <a:bodyPr/>
          <a:lstStyle/>
          <a:p>
            <a:r>
              <a:rPr lang="en-US" dirty="0"/>
              <a:t>Questions</a:t>
            </a:r>
          </a:p>
        </p:txBody>
      </p:sp>
      <p:sp>
        <p:nvSpPr>
          <p:cNvPr id="3" name="Content Placeholder 2">
            <a:extLst>
              <a:ext uri="{FF2B5EF4-FFF2-40B4-BE49-F238E27FC236}">
                <a16:creationId xmlns:a16="http://schemas.microsoft.com/office/drawing/2014/main" id="{8EBF4309-9B2C-47B7-B120-2F51123D4343}"/>
              </a:ext>
            </a:extLst>
          </p:cNvPr>
          <p:cNvSpPr>
            <a:spLocks noGrp="1"/>
          </p:cNvSpPr>
          <p:nvPr>
            <p:ph idx="1"/>
          </p:nvPr>
        </p:nvSpPr>
        <p:spPr>
          <a:xfrm>
            <a:off x="1502240" y="1021976"/>
            <a:ext cx="10018713" cy="5136776"/>
          </a:xfrm>
        </p:spPr>
        <p:txBody>
          <a:bodyPr anchor="t">
            <a:normAutofit fontScale="92500" lnSpcReduction="10000"/>
          </a:bodyPr>
          <a:lstStyle/>
          <a:p>
            <a:r>
              <a:rPr lang="en-US" dirty="0"/>
              <a:t>Q3: What other uses may we find of SOMs in current deep learning?</a:t>
            </a:r>
          </a:p>
          <a:p>
            <a:pPr algn="just"/>
            <a:endParaRPr lang="en-US" dirty="0"/>
          </a:p>
          <a:p>
            <a:pPr algn="just"/>
            <a:r>
              <a:rPr lang="en-US" dirty="0"/>
              <a:t>A1: </a:t>
            </a:r>
            <a:r>
              <a:rPr lang="en-US" sz="2200" dirty="0"/>
              <a:t>The SOM can be used to </a:t>
            </a:r>
            <a:r>
              <a:rPr lang="en-US" sz="2200" b="1" dirty="0"/>
              <a:t>detect anomalies </a:t>
            </a:r>
            <a:r>
              <a:rPr lang="en-US" sz="2200" dirty="0"/>
              <a:t>by calculating the </a:t>
            </a:r>
            <a:r>
              <a:rPr lang="en-US" sz="2200" b="1" dirty="0"/>
              <a:t>quantization error</a:t>
            </a:r>
            <a:r>
              <a:rPr lang="en-US" sz="2200" dirty="0"/>
              <a:t>: small errors below a threshold are considered normal, while errors above are considered anomalous. </a:t>
            </a:r>
            <a:r>
              <a:rPr lang="en-US" sz="2200" b="1" dirty="0"/>
              <a:t>Quantization error </a:t>
            </a:r>
            <a:r>
              <a:rPr lang="en-US" sz="2200" dirty="0"/>
              <a:t>based approaches were already used for tasks such as network monitoring and anomaly detection in industrial processes</a:t>
            </a:r>
            <a:r>
              <a:rPr lang="ro-RO" sz="2200" dirty="0"/>
              <a:t>. </a:t>
            </a:r>
            <a:r>
              <a:rPr lang="en-US" sz="2200" dirty="0"/>
              <a:t>The </a:t>
            </a:r>
            <a:r>
              <a:rPr lang="en-US" sz="2200" b="1" dirty="0"/>
              <a:t>quantization error </a:t>
            </a:r>
            <a:r>
              <a:rPr lang="en-US" sz="2200" dirty="0"/>
              <a:t>(Definition 2) of each sample is calculated by mapping it to the SOM to get its BMU. The distance of the sample to the BMU’s weight vector is the quantization error.</a:t>
            </a:r>
            <a:r>
              <a:rPr lang="ro-RO" sz="2200" dirty="0"/>
              <a:t> </a:t>
            </a:r>
            <a:r>
              <a:rPr lang="ro-RO" sz="2000" baseline="30000" dirty="0">
                <a:hlinkClick r:id="rId2" action="ppaction://hlinksldjump"/>
              </a:rPr>
              <a:t>6</a:t>
            </a:r>
            <a:endParaRPr lang="ro-RO" sz="2000" baseline="30000" dirty="0"/>
          </a:p>
          <a:p>
            <a:pPr algn="just"/>
            <a:endParaRPr lang="ro-RO" sz="2000" baseline="30000" dirty="0"/>
          </a:p>
          <a:p>
            <a:pPr algn="just"/>
            <a:r>
              <a:rPr lang="en-US" sz="2200" dirty="0"/>
              <a:t>A2</a:t>
            </a:r>
            <a:r>
              <a:rPr lang="en-US" sz="2800" dirty="0"/>
              <a:t>: </a:t>
            </a:r>
            <a:r>
              <a:rPr lang="en-US" sz="2200" dirty="0"/>
              <a:t>It can be used also for </a:t>
            </a:r>
            <a:r>
              <a:rPr lang="en-US" sz="2200" b="1" dirty="0"/>
              <a:t>detecting communities </a:t>
            </a:r>
            <a:r>
              <a:rPr lang="en-US" sz="2200" dirty="0"/>
              <a:t>from complex networks. This is an important issue and has attracted attention of researchers in many fields. It is relevant to social tasks, biological inquiries, and technological problems since various networks exist in these systems. By adopting a new operation and a new weight-updating scheme, a complex network can be organized into dense subgraphs according to the topological connection of each node by the SOM algorithm</a:t>
            </a:r>
            <a:r>
              <a:rPr lang="en-US" dirty="0"/>
              <a:t>. </a:t>
            </a:r>
            <a:r>
              <a:rPr lang="en-US" baseline="30000" dirty="0">
                <a:hlinkClick r:id="rId2" action="ppaction://hlinksldjump"/>
              </a:rPr>
              <a:t> 7</a:t>
            </a:r>
            <a:endParaRPr lang="en-US" sz="3200" baseline="30000" dirty="0"/>
          </a:p>
        </p:txBody>
      </p:sp>
    </p:spTree>
    <p:extLst>
      <p:ext uri="{BB962C8B-B14F-4D97-AF65-F5344CB8AC3E}">
        <p14:creationId xmlns:p14="http://schemas.microsoft.com/office/powerpoint/2010/main" val="1004162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9DAF-8D35-4BC8-B522-D3836204DAE2}"/>
              </a:ext>
            </a:extLst>
          </p:cNvPr>
          <p:cNvSpPr>
            <a:spLocks noGrp="1"/>
          </p:cNvSpPr>
          <p:nvPr>
            <p:ph type="title"/>
          </p:nvPr>
        </p:nvSpPr>
        <p:spPr>
          <a:xfrm>
            <a:off x="1484311" y="685800"/>
            <a:ext cx="10018713" cy="676835"/>
          </a:xfrm>
        </p:spPr>
        <p:txBody>
          <a:bodyPr>
            <a:normAutofit fontScale="90000"/>
          </a:bodyPr>
          <a:lstStyle/>
          <a:p>
            <a:r>
              <a:rPr lang="en-US" dirty="0"/>
              <a:t>Bibliography</a:t>
            </a:r>
          </a:p>
        </p:txBody>
      </p:sp>
      <p:sp>
        <p:nvSpPr>
          <p:cNvPr id="3" name="Content Placeholder 2">
            <a:extLst>
              <a:ext uri="{FF2B5EF4-FFF2-40B4-BE49-F238E27FC236}">
                <a16:creationId xmlns:a16="http://schemas.microsoft.com/office/drawing/2014/main" id="{F376036E-5E7D-4745-9B25-3226FB8FE2BA}"/>
              </a:ext>
            </a:extLst>
          </p:cNvPr>
          <p:cNvSpPr>
            <a:spLocks noGrp="1"/>
          </p:cNvSpPr>
          <p:nvPr>
            <p:ph idx="1"/>
          </p:nvPr>
        </p:nvSpPr>
        <p:spPr>
          <a:xfrm>
            <a:off x="1484310" y="1362635"/>
            <a:ext cx="10018713" cy="4428565"/>
          </a:xfrm>
        </p:spPr>
        <p:txBody>
          <a:bodyPr anchor="t">
            <a:normAutofit fontScale="92500" lnSpcReduction="10000"/>
          </a:bodyPr>
          <a:lstStyle/>
          <a:p>
            <a:pPr marL="457200" indent="-457200">
              <a:buAutoNum type="arabicPeriod"/>
            </a:pPr>
            <a:r>
              <a:rPr lang="en-US" dirty="0">
                <a:hlinkClick r:id="rId2"/>
              </a:rPr>
              <a:t>https://stackabuse.com/self-organizing-maps-theory-and-implementation-in-python-with-numpy/</a:t>
            </a:r>
            <a:endParaRPr lang="en-US" dirty="0"/>
          </a:p>
          <a:p>
            <a:pPr marL="457200" indent="-457200">
              <a:buAutoNum type="arabicPeriod"/>
            </a:pPr>
            <a:r>
              <a:rPr lang="en-US" dirty="0">
                <a:hlinkClick r:id="rId3"/>
              </a:rPr>
              <a:t>https://en.wikipedia.org/wiki/Self-organizing_map</a:t>
            </a:r>
            <a:endParaRPr lang="en-US" dirty="0"/>
          </a:p>
          <a:p>
            <a:pPr marL="457200" indent="-457200">
              <a:buAutoNum type="arabicPeriod"/>
            </a:pPr>
            <a:r>
              <a:rPr lang="en-US" dirty="0">
                <a:hlinkClick r:id="rId4"/>
              </a:rPr>
              <a:t>https://www.latentview.com/blog/self-organizing-maps/</a:t>
            </a:r>
            <a:endParaRPr lang="en-US" dirty="0"/>
          </a:p>
          <a:p>
            <a:pPr marL="457200" indent="-457200">
              <a:buAutoNum type="arabicPeriod"/>
            </a:pPr>
            <a:r>
              <a:rPr lang="en-US" dirty="0">
                <a:hlinkClick r:id="rId5"/>
              </a:rPr>
              <a:t>https://www.youtube.com/watch?v=lFbxTlD5R98</a:t>
            </a:r>
            <a:endParaRPr lang="en-US" dirty="0"/>
          </a:p>
          <a:p>
            <a:pPr marL="457200" indent="-457200">
              <a:buAutoNum type="arabicPeriod"/>
            </a:pPr>
            <a:r>
              <a:rPr lang="en-US" dirty="0">
                <a:hlinkClick r:id="rId6"/>
              </a:rPr>
              <a:t>https://arxiv.org/pdf/1908.02830.pdf</a:t>
            </a:r>
            <a:endParaRPr lang="en-US" dirty="0"/>
          </a:p>
          <a:p>
            <a:pPr marL="457200" indent="-457200">
              <a:buAutoNum type="arabicPeriod"/>
            </a:pPr>
            <a:r>
              <a:rPr lang="en-US" dirty="0">
                <a:hlinkClick r:id="rId7"/>
              </a:rPr>
              <a:t>https://www.sciencedirect.com/science/article/pii/S221282711830307X</a:t>
            </a:r>
            <a:endParaRPr lang="en-US" dirty="0"/>
          </a:p>
          <a:p>
            <a:pPr marL="457200" indent="-457200">
              <a:buAutoNum type="arabicPeriod"/>
            </a:pPr>
            <a:r>
              <a:rPr lang="en-US" dirty="0">
                <a:hlinkClick r:id="rId8"/>
              </a:rPr>
              <a:t>https://link.springer.com/article/10.1007/s11424-010-0202-3</a:t>
            </a:r>
            <a:endParaRPr lang="en-US" dirty="0"/>
          </a:p>
          <a:p>
            <a:pPr marL="457200" indent="-457200">
              <a:buAutoNum type="arabicPeriod"/>
            </a:pPr>
            <a:r>
              <a:rPr lang="en-US" dirty="0">
                <a:hlinkClick r:id="rId9"/>
              </a:rPr>
              <a:t>https://github.com/JustGlowing/minisom/blob/master/examples/Clustering.ipynb</a:t>
            </a:r>
            <a:endParaRPr lang="en-US" dirty="0"/>
          </a:p>
          <a:p>
            <a:pPr marL="457200" indent="-457200">
              <a:buAutoNum type="arabicPeriod"/>
            </a:pPr>
            <a:r>
              <a:rPr lang="en-US" dirty="0">
                <a:hlinkClick r:id="rId10"/>
              </a:rPr>
              <a:t>https://machinelearningmastery.com/the-transformer-attention-mechanism/</a:t>
            </a:r>
            <a:endParaRPr lang="en-US" dirty="0"/>
          </a:p>
          <a:p>
            <a:pPr marL="457200" indent="-457200">
              <a:buAutoNum type="arabicPeriod"/>
            </a:pPr>
            <a:endParaRPr lang="en-US" dirty="0"/>
          </a:p>
        </p:txBody>
      </p:sp>
    </p:spTree>
    <p:extLst>
      <p:ext uri="{BB962C8B-B14F-4D97-AF65-F5344CB8AC3E}">
        <p14:creationId xmlns:p14="http://schemas.microsoft.com/office/powerpoint/2010/main" val="1969138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47BA4-4FEC-4C72-840F-9296703253A3}"/>
              </a:ext>
            </a:extLst>
          </p:cNvPr>
          <p:cNvSpPr>
            <a:spLocks noGrp="1"/>
          </p:cNvSpPr>
          <p:nvPr>
            <p:ph type="title"/>
          </p:nvPr>
        </p:nvSpPr>
        <p:spPr>
          <a:xfrm>
            <a:off x="1484311" y="1"/>
            <a:ext cx="10018713" cy="1468102"/>
          </a:xfrm>
        </p:spPr>
        <p:txBody>
          <a:bodyPr anchor="ctr"/>
          <a:lstStyle/>
          <a:p>
            <a:pPr algn="ctr">
              <a:lnSpc>
                <a:spcPct val="150000"/>
              </a:lnSpc>
            </a:pPr>
            <a:r>
              <a:rPr lang="en-US" dirty="0"/>
              <a:t>Introduction</a:t>
            </a:r>
          </a:p>
        </p:txBody>
      </p:sp>
      <p:sp>
        <p:nvSpPr>
          <p:cNvPr id="3" name="Content Placeholder 2">
            <a:extLst>
              <a:ext uri="{FF2B5EF4-FFF2-40B4-BE49-F238E27FC236}">
                <a16:creationId xmlns:a16="http://schemas.microsoft.com/office/drawing/2014/main" id="{FD965C59-CF33-4F86-BE0C-407E8C2AC94D}"/>
              </a:ext>
            </a:extLst>
          </p:cNvPr>
          <p:cNvSpPr>
            <a:spLocks noGrp="1"/>
          </p:cNvSpPr>
          <p:nvPr>
            <p:ph idx="1"/>
          </p:nvPr>
        </p:nvSpPr>
        <p:spPr>
          <a:xfrm>
            <a:off x="1484311" y="1468102"/>
            <a:ext cx="10018713" cy="4645827"/>
          </a:xfrm>
        </p:spPr>
        <p:txBody>
          <a:bodyPr anchor="t"/>
          <a:lstStyle/>
          <a:p>
            <a:pPr marL="0" indent="0" algn="just">
              <a:buNone/>
            </a:pPr>
            <a:r>
              <a:rPr lang="en-US" dirty="0"/>
              <a:t>	A Self-Organizing Map was first introduced by Teuvo Kohonen in 1982 and is also sometimes known as a Kohonen map. It is a special type of an artificial neural network, which builds a map of the training data. The map is generally a 2D rectangular grid of weights but can be extended to a 3D or higher dimensional model. Other grid structures like hexagonal grids are also possible. </a:t>
            </a:r>
            <a:r>
              <a:rPr lang="en-US" baseline="30000" dirty="0">
                <a:hlinkClick r:id="rId2" action="ppaction://hlinksldjump"/>
              </a:rPr>
              <a:t>1</a:t>
            </a:r>
            <a:endParaRPr lang="en-US" baseline="30000" dirty="0"/>
          </a:p>
        </p:txBody>
      </p:sp>
      <p:pic>
        <p:nvPicPr>
          <p:cNvPr id="8" name="Picture 7">
            <a:extLst>
              <a:ext uri="{FF2B5EF4-FFF2-40B4-BE49-F238E27FC236}">
                <a16:creationId xmlns:a16="http://schemas.microsoft.com/office/drawing/2014/main" id="{E95DFFEE-04FD-4BD2-89EE-2D9DAC69599D}"/>
              </a:ext>
            </a:extLst>
          </p:cNvPr>
          <p:cNvPicPr>
            <a:picLocks noChangeAspect="1"/>
          </p:cNvPicPr>
          <p:nvPr/>
        </p:nvPicPr>
        <p:blipFill>
          <a:blip r:embed="rId3"/>
          <a:stretch>
            <a:fillRect/>
          </a:stretch>
        </p:blipFill>
        <p:spPr>
          <a:xfrm>
            <a:off x="3714805" y="3429000"/>
            <a:ext cx="3901778" cy="3071126"/>
          </a:xfrm>
          <a:prstGeom prst="rect">
            <a:avLst/>
          </a:prstGeom>
        </p:spPr>
      </p:pic>
    </p:spTree>
    <p:extLst>
      <p:ext uri="{BB962C8B-B14F-4D97-AF65-F5344CB8AC3E}">
        <p14:creationId xmlns:p14="http://schemas.microsoft.com/office/powerpoint/2010/main" val="719867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9DAF-8D35-4BC8-B522-D3836204DAE2}"/>
              </a:ext>
            </a:extLst>
          </p:cNvPr>
          <p:cNvSpPr>
            <a:spLocks noGrp="1"/>
          </p:cNvSpPr>
          <p:nvPr>
            <p:ph type="title"/>
          </p:nvPr>
        </p:nvSpPr>
        <p:spPr>
          <a:xfrm>
            <a:off x="1484311" y="685800"/>
            <a:ext cx="10018713" cy="676835"/>
          </a:xfrm>
        </p:spPr>
        <p:txBody>
          <a:bodyPr>
            <a:normAutofit fontScale="90000"/>
          </a:bodyPr>
          <a:lstStyle/>
          <a:p>
            <a:r>
              <a:rPr lang="en-US" dirty="0"/>
              <a:t>Bibliography</a:t>
            </a:r>
          </a:p>
        </p:txBody>
      </p:sp>
      <p:sp>
        <p:nvSpPr>
          <p:cNvPr id="3" name="Content Placeholder 2">
            <a:extLst>
              <a:ext uri="{FF2B5EF4-FFF2-40B4-BE49-F238E27FC236}">
                <a16:creationId xmlns:a16="http://schemas.microsoft.com/office/drawing/2014/main" id="{F376036E-5E7D-4745-9B25-3226FB8FE2BA}"/>
              </a:ext>
            </a:extLst>
          </p:cNvPr>
          <p:cNvSpPr>
            <a:spLocks noGrp="1"/>
          </p:cNvSpPr>
          <p:nvPr>
            <p:ph idx="1"/>
          </p:nvPr>
        </p:nvSpPr>
        <p:spPr>
          <a:xfrm>
            <a:off x="1484310" y="1362635"/>
            <a:ext cx="10018713" cy="4428565"/>
          </a:xfrm>
        </p:spPr>
        <p:txBody>
          <a:bodyPr anchor="t">
            <a:normAutofit/>
          </a:bodyPr>
          <a:lstStyle/>
          <a:p>
            <a:pPr marL="0" indent="0">
              <a:buNone/>
            </a:pPr>
            <a:r>
              <a:rPr lang="en-US" dirty="0"/>
              <a:t>10. </a:t>
            </a:r>
            <a:r>
              <a:rPr lang="en-US" dirty="0">
                <a:hlinkClick r:id="rId2"/>
              </a:rPr>
              <a:t>https://pylessons.com/transformer-attention</a:t>
            </a:r>
            <a:endParaRPr lang="en-US" dirty="0"/>
          </a:p>
        </p:txBody>
      </p:sp>
    </p:spTree>
    <p:extLst>
      <p:ext uri="{BB962C8B-B14F-4D97-AF65-F5344CB8AC3E}">
        <p14:creationId xmlns:p14="http://schemas.microsoft.com/office/powerpoint/2010/main" val="2717837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413DB1-B5C2-49E4-882F-F7386D3997FE}"/>
              </a:ext>
            </a:extLst>
          </p:cNvPr>
          <p:cNvSpPr>
            <a:spLocks noGrp="1"/>
          </p:cNvSpPr>
          <p:nvPr>
            <p:ph idx="1"/>
          </p:nvPr>
        </p:nvSpPr>
        <p:spPr>
          <a:xfrm>
            <a:off x="1466380" y="663389"/>
            <a:ext cx="10018713" cy="5710518"/>
          </a:xfrm>
        </p:spPr>
        <p:txBody>
          <a:bodyPr anchor="t">
            <a:normAutofit lnSpcReduction="10000"/>
          </a:bodyPr>
          <a:lstStyle/>
          <a:p>
            <a:pPr marL="457200" lvl="1" indent="0">
              <a:buNone/>
            </a:pPr>
            <a:r>
              <a:rPr lang="en-US" sz="2400" dirty="0"/>
              <a:t>	It’s trained using </a:t>
            </a:r>
            <a:r>
              <a:rPr lang="en-US" sz="2400" b="1" dirty="0"/>
              <a:t>competitive learning </a:t>
            </a:r>
            <a:r>
              <a:rPr lang="en-US" sz="2400" dirty="0"/>
              <a:t>and operate in two modes:</a:t>
            </a:r>
          </a:p>
          <a:p>
            <a:pPr lvl="1">
              <a:buFontTx/>
              <a:buChar char="-"/>
            </a:pPr>
            <a:r>
              <a:rPr lang="en-US" sz="2400" b="1" dirty="0"/>
              <a:t>Training</a:t>
            </a:r>
            <a:r>
              <a:rPr lang="en-US" sz="2400" dirty="0"/>
              <a:t>, which u</a:t>
            </a:r>
            <a:r>
              <a:rPr lang="en-US" sz="2400" i="0" dirty="0">
                <a:solidFill>
                  <a:srgbClr val="202122"/>
                </a:solidFill>
                <a:effectLst/>
              </a:rPr>
              <a:t>ses an input data set (the "input space") to generate a lower-dimensional representation of the input data (the "map space")</a:t>
            </a:r>
            <a:endParaRPr lang="en-US" sz="2400" dirty="0"/>
          </a:p>
          <a:p>
            <a:pPr lvl="1">
              <a:buFontTx/>
              <a:buChar char="-"/>
            </a:pPr>
            <a:r>
              <a:rPr lang="en-US" sz="2400" b="1" dirty="0"/>
              <a:t>Mapping</a:t>
            </a:r>
            <a:r>
              <a:rPr lang="en-US" sz="2400" dirty="0"/>
              <a:t>, which </a:t>
            </a:r>
            <a:r>
              <a:rPr lang="en-US" sz="2400" i="0" dirty="0">
                <a:solidFill>
                  <a:srgbClr val="202122"/>
                </a:solidFill>
                <a:effectLst/>
              </a:rPr>
              <a:t>classifies additional input data using the generated map. </a:t>
            </a:r>
          </a:p>
          <a:p>
            <a:pPr marL="457200" lvl="1" indent="0">
              <a:buNone/>
            </a:pPr>
            <a:r>
              <a:rPr lang="en-US" sz="2400" dirty="0">
                <a:solidFill>
                  <a:srgbClr val="202122"/>
                </a:solidFill>
              </a:rPr>
              <a:t>	</a:t>
            </a:r>
            <a:r>
              <a:rPr lang="en-US" sz="2400" i="0" dirty="0">
                <a:solidFill>
                  <a:srgbClr val="202122"/>
                </a:solidFill>
                <a:effectLst/>
              </a:rPr>
              <a:t>A </a:t>
            </a:r>
            <a:r>
              <a:rPr lang="en-US" sz="2400" b="1" i="0" dirty="0">
                <a:solidFill>
                  <a:srgbClr val="202122"/>
                </a:solidFill>
                <a:effectLst/>
              </a:rPr>
              <a:t>map space </a:t>
            </a:r>
            <a:r>
              <a:rPr lang="en-US" sz="2400" i="0" dirty="0">
                <a:solidFill>
                  <a:srgbClr val="202122"/>
                </a:solidFill>
                <a:effectLst/>
              </a:rPr>
              <a:t>consists of components called </a:t>
            </a:r>
            <a:r>
              <a:rPr lang="en-US" sz="2400" b="1" i="0" dirty="0">
                <a:solidFill>
                  <a:srgbClr val="202122"/>
                </a:solidFill>
                <a:effectLst/>
              </a:rPr>
              <a:t>"nodes" </a:t>
            </a:r>
            <a:r>
              <a:rPr lang="en-US" sz="2400" i="0" dirty="0">
                <a:solidFill>
                  <a:srgbClr val="202122"/>
                </a:solidFill>
                <a:effectLst/>
              </a:rPr>
              <a:t>or "</a:t>
            </a:r>
            <a:r>
              <a:rPr lang="en-US" sz="2400" b="1" i="0" dirty="0">
                <a:solidFill>
                  <a:srgbClr val="202122"/>
                </a:solidFill>
                <a:effectLst/>
              </a:rPr>
              <a:t>neurons"</a:t>
            </a:r>
            <a:r>
              <a:rPr lang="en-US" sz="2400" i="0" dirty="0">
                <a:solidFill>
                  <a:srgbClr val="202122"/>
                </a:solidFill>
                <a:effectLst/>
              </a:rPr>
              <a:t>,</a:t>
            </a:r>
            <a:r>
              <a:rPr lang="en-US" sz="2400" b="1" i="0" dirty="0">
                <a:solidFill>
                  <a:srgbClr val="202122"/>
                </a:solidFill>
                <a:effectLst/>
              </a:rPr>
              <a:t> </a:t>
            </a:r>
            <a:r>
              <a:rPr lang="en-US" sz="2400" i="0" dirty="0">
                <a:solidFill>
                  <a:srgbClr val="202122"/>
                </a:solidFill>
                <a:effectLst/>
              </a:rPr>
              <a:t>which are arranged as a hexagonal or rectangular grid with two dimensions. The number of nodes and their arrangement are specified beforehand based on the larger goals of the analysis and exploration of the data. </a:t>
            </a:r>
            <a:r>
              <a:rPr lang="en-US" sz="2400" b="0" i="0" dirty="0">
                <a:solidFill>
                  <a:srgbClr val="202122"/>
                </a:solidFill>
                <a:effectLst/>
              </a:rPr>
              <a:t>Each node in the map space is associated with a "weight" vector, which is the position of the node in the input space. While nodes in the map space stay fixed, training consists in moving weight vectors toward the input data (reducing a distance metric such as Euclidean distance) without spoiling the topology induced from the map space.</a:t>
            </a:r>
            <a:r>
              <a:rPr lang="en-US" sz="2400" baseline="30000" dirty="0">
                <a:solidFill>
                  <a:srgbClr val="202122"/>
                </a:solidFill>
                <a:hlinkClick r:id="rId2" action="ppaction://hlinksldjump"/>
              </a:rPr>
              <a:t>2</a:t>
            </a:r>
            <a:endParaRPr lang="en-US" sz="2400" baseline="30000" dirty="0">
              <a:solidFill>
                <a:srgbClr val="202122"/>
              </a:solidFill>
            </a:endParaRPr>
          </a:p>
          <a:p>
            <a:pPr marL="457200" lvl="1" indent="0">
              <a:buNone/>
            </a:pPr>
            <a:r>
              <a:rPr lang="en-US" sz="2400" baseline="30000" dirty="0">
                <a:solidFill>
                  <a:srgbClr val="202122"/>
                </a:solidFill>
              </a:rPr>
              <a:t> </a:t>
            </a:r>
          </a:p>
          <a:p>
            <a:pPr marL="457200" lvl="1" indent="0">
              <a:buNone/>
            </a:pPr>
            <a:endParaRPr lang="en-US" sz="2400" dirty="0"/>
          </a:p>
        </p:txBody>
      </p:sp>
    </p:spTree>
    <p:extLst>
      <p:ext uri="{BB962C8B-B14F-4D97-AF65-F5344CB8AC3E}">
        <p14:creationId xmlns:p14="http://schemas.microsoft.com/office/powerpoint/2010/main" val="2857398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DA00-FC4D-458F-AB7D-A06B60BC7DB8}"/>
              </a:ext>
            </a:extLst>
          </p:cNvPr>
          <p:cNvSpPr>
            <a:spLocks noGrp="1"/>
          </p:cNvSpPr>
          <p:nvPr>
            <p:ph type="title"/>
          </p:nvPr>
        </p:nvSpPr>
        <p:spPr>
          <a:xfrm>
            <a:off x="1627746" y="174812"/>
            <a:ext cx="10018713" cy="891988"/>
          </a:xfrm>
        </p:spPr>
        <p:txBody>
          <a:bodyPr>
            <a:normAutofit/>
          </a:bodyPr>
          <a:lstStyle/>
          <a:p>
            <a:r>
              <a:rPr lang="en-US" dirty="0"/>
              <a:t>Best Matching Unit (BMU) </a:t>
            </a:r>
          </a:p>
        </p:txBody>
      </p:sp>
      <p:sp>
        <p:nvSpPr>
          <p:cNvPr id="3" name="Content Placeholder 2">
            <a:extLst>
              <a:ext uri="{FF2B5EF4-FFF2-40B4-BE49-F238E27FC236}">
                <a16:creationId xmlns:a16="http://schemas.microsoft.com/office/drawing/2014/main" id="{39553F4C-64FF-42EF-B20C-6B407A46D15D}"/>
              </a:ext>
            </a:extLst>
          </p:cNvPr>
          <p:cNvSpPr>
            <a:spLocks noGrp="1"/>
          </p:cNvSpPr>
          <p:nvPr>
            <p:ph idx="1"/>
          </p:nvPr>
        </p:nvSpPr>
        <p:spPr>
          <a:xfrm>
            <a:off x="1484310" y="1219199"/>
            <a:ext cx="10018713" cy="4572001"/>
          </a:xfrm>
        </p:spPr>
        <p:txBody>
          <a:bodyPr anchor="t">
            <a:normAutofit/>
          </a:bodyPr>
          <a:lstStyle/>
          <a:p>
            <a:pPr marL="457200" lvl="1" indent="0" algn="just">
              <a:spcBef>
                <a:spcPts val="0"/>
              </a:spcBef>
              <a:spcAft>
                <a:spcPts val="50"/>
              </a:spcAft>
              <a:buNone/>
            </a:pPr>
            <a:r>
              <a:rPr lang="en-US" sz="2400" dirty="0"/>
              <a:t>	</a:t>
            </a:r>
            <a:r>
              <a:rPr lang="en-US" sz="2400" b="1" dirty="0"/>
              <a:t>The best matching unit (BMU</a:t>
            </a:r>
            <a:r>
              <a:rPr lang="en-US" sz="2400" dirty="0"/>
              <a:t>) is the cell of the SOM grid that is closest to the training example x. One method of finding this unit is to compute the Euclidean distance of x from the weight of each cell of the grid.</a:t>
            </a:r>
          </a:p>
          <a:p>
            <a:pPr marL="457200" lvl="1" indent="0" algn="just">
              <a:spcBef>
                <a:spcPts val="0"/>
              </a:spcBef>
              <a:spcAft>
                <a:spcPts val="50"/>
              </a:spcAft>
              <a:buNone/>
            </a:pPr>
            <a:endParaRPr lang="en-US" sz="2400" dirty="0"/>
          </a:p>
          <a:p>
            <a:pPr marL="457200" lvl="1" indent="0" algn="just">
              <a:spcBef>
                <a:spcPts val="0"/>
              </a:spcBef>
              <a:spcAft>
                <a:spcPts val="50"/>
              </a:spcAft>
              <a:buNone/>
            </a:pPr>
            <a:r>
              <a:rPr lang="en-US" sz="2400" dirty="0"/>
              <a:t>Observation!</a:t>
            </a:r>
          </a:p>
          <a:p>
            <a:pPr marL="457200" lvl="1" indent="0" algn="just">
              <a:spcBef>
                <a:spcPts val="0"/>
              </a:spcBef>
              <a:spcAft>
                <a:spcPts val="50"/>
              </a:spcAft>
              <a:buNone/>
            </a:pPr>
            <a:r>
              <a:rPr lang="en-US" sz="2400" dirty="0"/>
              <a:t>	- Euclidean distance is </a:t>
            </a:r>
            <a:r>
              <a:rPr lang="en-US" sz="2400" b="1" dirty="0"/>
              <a:t>not the only possible method </a:t>
            </a:r>
            <a:r>
              <a:rPr lang="en-US" sz="2400" dirty="0"/>
              <a:t>of selecting the BMU. An alternative distance measure or a similarity metric can also be used to determine the BMU, and choosing this mainly depends on the data and model you're building specifically. </a:t>
            </a:r>
            <a:r>
              <a:rPr lang="en-US" sz="2400" baseline="30000" dirty="0">
                <a:hlinkClick r:id="rId2" action="ppaction://hlinksldjump"/>
              </a:rPr>
              <a:t>1</a:t>
            </a:r>
            <a:endParaRPr lang="en-US" sz="2400" dirty="0"/>
          </a:p>
        </p:txBody>
      </p:sp>
    </p:spTree>
    <p:extLst>
      <p:ext uri="{BB962C8B-B14F-4D97-AF65-F5344CB8AC3E}">
        <p14:creationId xmlns:p14="http://schemas.microsoft.com/office/powerpoint/2010/main" val="1026075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E6E67-B84A-4A82-AA14-408A86F8A360}"/>
              </a:ext>
            </a:extLst>
          </p:cNvPr>
          <p:cNvSpPr>
            <a:spLocks noGrp="1"/>
          </p:cNvSpPr>
          <p:nvPr>
            <p:ph type="title"/>
          </p:nvPr>
        </p:nvSpPr>
        <p:spPr>
          <a:xfrm>
            <a:off x="1484310" y="237566"/>
            <a:ext cx="10018713" cy="685800"/>
          </a:xfrm>
        </p:spPr>
        <p:txBody>
          <a:bodyPr>
            <a:normAutofit fontScale="90000"/>
          </a:bodyPr>
          <a:lstStyle/>
          <a:p>
            <a:r>
              <a:rPr lang="en-US" dirty="0"/>
              <a:t>Algorithm</a:t>
            </a:r>
          </a:p>
        </p:txBody>
      </p:sp>
      <p:sp>
        <p:nvSpPr>
          <p:cNvPr id="3" name="Content Placeholder 2">
            <a:extLst>
              <a:ext uri="{FF2B5EF4-FFF2-40B4-BE49-F238E27FC236}">
                <a16:creationId xmlns:a16="http://schemas.microsoft.com/office/drawing/2014/main" id="{7A51C2C8-AC2E-45F1-BC73-AD9BE39AA7DB}"/>
              </a:ext>
            </a:extLst>
          </p:cNvPr>
          <p:cNvSpPr>
            <a:spLocks noGrp="1"/>
          </p:cNvSpPr>
          <p:nvPr>
            <p:ph idx="1"/>
          </p:nvPr>
        </p:nvSpPr>
        <p:spPr>
          <a:xfrm>
            <a:off x="1484309" y="1017493"/>
            <a:ext cx="10018713" cy="5428131"/>
          </a:xfrm>
        </p:spPr>
        <p:txBody>
          <a:bodyPr anchor="t"/>
          <a:lstStyle/>
          <a:p>
            <a:pPr>
              <a:spcBef>
                <a:spcPts val="0"/>
              </a:spcBef>
              <a:spcAft>
                <a:spcPts val="0"/>
              </a:spcAft>
            </a:pPr>
            <a:r>
              <a:rPr lang="en-US" dirty="0"/>
              <a:t>Consider w</a:t>
            </a:r>
            <a:r>
              <a:rPr lang="en-US" baseline="-25000" dirty="0"/>
              <a:t>i,j</a:t>
            </a:r>
            <a:r>
              <a:rPr lang="en-US" dirty="0"/>
              <a:t>(t) the weight from an input layer unit I to a Kohonen layer unit j at the time t. W</a:t>
            </a:r>
            <a:r>
              <a:rPr lang="en-US" baseline="-25000" dirty="0"/>
              <a:t>i,j </a:t>
            </a:r>
            <a:r>
              <a:rPr lang="en-US" dirty="0"/>
              <a:t>is initialized using random numbers. </a:t>
            </a:r>
            <a:r>
              <a:rPr lang="en-US" baseline="30000" dirty="0">
                <a:hlinkClick r:id="rId2" action="ppaction://hlinksldjump"/>
              </a:rPr>
              <a:t>3</a:t>
            </a:r>
            <a:endParaRPr lang="en-US" baseline="30000" dirty="0"/>
          </a:p>
          <a:p>
            <a:pPr>
              <a:spcBef>
                <a:spcPts val="0"/>
              </a:spcBef>
              <a:spcAft>
                <a:spcPts val="0"/>
              </a:spcAft>
            </a:pPr>
            <a:endParaRPr lang="en-US" dirty="0"/>
          </a:p>
          <a:p>
            <a:pPr>
              <a:spcBef>
                <a:spcPts val="0"/>
              </a:spcBef>
              <a:spcAft>
                <a:spcPts val="0"/>
              </a:spcAft>
            </a:pPr>
            <a:r>
              <a:rPr lang="en-US" dirty="0"/>
              <a:t>Repeat until convergence or maximum epochs are reached:</a:t>
            </a:r>
          </a:p>
          <a:p>
            <a:pPr marL="0" indent="0">
              <a:spcBef>
                <a:spcPts val="0"/>
              </a:spcBef>
              <a:spcAft>
                <a:spcPts val="0"/>
              </a:spcAft>
              <a:buNone/>
            </a:pPr>
            <a:r>
              <a:rPr lang="en-US" dirty="0"/>
              <a:t>	-  Shuffle the training examples </a:t>
            </a:r>
          </a:p>
          <a:p>
            <a:pPr marL="0" indent="0">
              <a:spcBef>
                <a:spcPts val="0"/>
              </a:spcBef>
              <a:spcAft>
                <a:spcPts val="0"/>
              </a:spcAft>
              <a:buNone/>
            </a:pPr>
            <a:r>
              <a:rPr lang="en-US" dirty="0"/>
              <a:t> 	 - For each training instance x </a:t>
            </a:r>
          </a:p>
          <a:p>
            <a:pPr marL="0" indent="0">
              <a:spcBef>
                <a:spcPts val="0"/>
              </a:spcBef>
              <a:spcAft>
                <a:spcPts val="0"/>
              </a:spcAft>
              <a:buNone/>
            </a:pPr>
            <a:r>
              <a:rPr lang="en-US" dirty="0"/>
              <a:t>		- Find the best matching unit(BMU)</a:t>
            </a:r>
          </a:p>
          <a:p>
            <a:pPr marL="0" indent="0">
              <a:spcBef>
                <a:spcPts val="0"/>
              </a:spcBef>
              <a:spcAft>
                <a:spcPts val="0"/>
              </a:spcAft>
              <a:buNone/>
            </a:pPr>
            <a:r>
              <a:rPr lang="en-US" dirty="0"/>
              <a:t>		- Update the weight vector of BMU and its neighboring cells. </a:t>
            </a:r>
            <a:r>
              <a:rPr lang="en-US" baseline="30000" dirty="0">
                <a:hlinkClick r:id="rId2" action="ppaction://hlinksldjump"/>
              </a:rPr>
              <a:t>2</a:t>
            </a:r>
            <a:endParaRPr lang="en-US" baseline="30000" dirty="0"/>
          </a:p>
        </p:txBody>
      </p:sp>
    </p:spTree>
    <p:extLst>
      <p:ext uri="{BB962C8B-B14F-4D97-AF65-F5344CB8AC3E}">
        <p14:creationId xmlns:p14="http://schemas.microsoft.com/office/powerpoint/2010/main" val="2862301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DF3A59-E871-45A0-94D1-8FBAB60570C8}"/>
              </a:ext>
            </a:extLst>
          </p:cNvPr>
          <p:cNvSpPr>
            <a:spLocks noGrp="1"/>
          </p:cNvSpPr>
          <p:nvPr>
            <p:ph idx="1"/>
          </p:nvPr>
        </p:nvSpPr>
        <p:spPr>
          <a:xfrm>
            <a:off x="1484310" y="215153"/>
            <a:ext cx="10018713" cy="5576048"/>
          </a:xfrm>
        </p:spPr>
        <p:txBody>
          <a:bodyPr anchor="t"/>
          <a:lstStyle/>
          <a:p>
            <a:pPr algn="just"/>
            <a:r>
              <a:rPr lang="en-US" dirty="0"/>
              <a:t>Code example for a find_BMU() function:</a:t>
            </a:r>
            <a:r>
              <a:rPr lang="en-US" baseline="30000" dirty="0">
                <a:hlinkClick r:id="rId2" action="ppaction://hlinksldjump"/>
              </a:rPr>
              <a:t> 1</a:t>
            </a:r>
            <a:endParaRPr lang="en-US" baseline="30000" dirty="0"/>
          </a:p>
          <a:p>
            <a:pPr marL="457200" lvl="1" indent="0" algn="just">
              <a:buNone/>
            </a:pPr>
            <a:endParaRPr lang="en-US" dirty="0"/>
          </a:p>
          <a:p>
            <a:pPr marL="457200" lvl="1" indent="0" algn="just">
              <a:buNone/>
            </a:pPr>
            <a:endParaRPr lang="en-US" dirty="0"/>
          </a:p>
          <a:p>
            <a:pPr marL="457200" lvl="1" indent="0" algn="just">
              <a:buNone/>
            </a:pPr>
            <a:endParaRPr lang="en-US" dirty="0"/>
          </a:p>
          <a:p>
            <a:pPr lvl="1" algn="just">
              <a:buFontTx/>
              <a:buChar char="-"/>
            </a:pPr>
            <a:r>
              <a:rPr lang="en-US" sz="2400" dirty="0"/>
              <a:t>T</a:t>
            </a:r>
            <a:r>
              <a:rPr lang="en-US" dirty="0"/>
              <a:t>his function takes as parameters the </a:t>
            </a:r>
            <a:r>
              <a:rPr lang="en-US" b="1" dirty="0"/>
              <a:t>SOM grid </a:t>
            </a:r>
            <a:r>
              <a:rPr lang="en-US" dirty="0"/>
              <a:t>and </a:t>
            </a:r>
            <a:r>
              <a:rPr lang="en-US" b="1" dirty="0"/>
              <a:t>a training example x</a:t>
            </a:r>
            <a:r>
              <a:rPr lang="en-US" dirty="0"/>
              <a:t>. It calculates the Euclidian distance between each cell weight and x and returns the coordinates of </a:t>
            </a:r>
            <a:r>
              <a:rPr lang="en-US" b="1" dirty="0"/>
              <a:t>BMU (the cell with the minimum distance). </a:t>
            </a:r>
            <a:r>
              <a:rPr lang="en-US" b="1" baseline="30000" dirty="0">
                <a:hlinkClick r:id="rId2" action="ppaction://hlinksldjump"/>
              </a:rPr>
              <a:t>1</a:t>
            </a:r>
            <a:endParaRPr lang="en-US" b="1" baseline="30000" dirty="0"/>
          </a:p>
          <a:p>
            <a:pPr lvl="1" algn="just">
              <a:buFontTx/>
              <a:buChar char="-"/>
            </a:pPr>
            <a:r>
              <a:rPr lang="en-US" dirty="0"/>
              <a:t>For implementation in Python, we can use the library called </a:t>
            </a:r>
            <a:r>
              <a:rPr lang="en-US" b="1" dirty="0"/>
              <a:t>MiniSom </a:t>
            </a:r>
            <a:r>
              <a:rPr lang="en-US" b="0" i="0" dirty="0">
                <a:solidFill>
                  <a:srgbClr val="383838"/>
                </a:solidFill>
                <a:effectLst/>
                <a:latin typeface="Inter"/>
              </a:rPr>
              <a:t>for performing Self Organizing Maps</a:t>
            </a:r>
            <a:r>
              <a:rPr lang="en-US" b="1" dirty="0"/>
              <a:t>.</a:t>
            </a:r>
            <a:endParaRPr lang="en-US" b="1" baseline="30000" dirty="0"/>
          </a:p>
        </p:txBody>
      </p:sp>
      <p:sp>
        <p:nvSpPr>
          <p:cNvPr id="7" name="TextBox 6">
            <a:extLst>
              <a:ext uri="{FF2B5EF4-FFF2-40B4-BE49-F238E27FC236}">
                <a16:creationId xmlns:a16="http://schemas.microsoft.com/office/drawing/2014/main" id="{BBFA70D4-3646-4955-A8D1-9F3703738FF0}"/>
              </a:ext>
            </a:extLst>
          </p:cNvPr>
          <p:cNvSpPr txBox="1"/>
          <p:nvPr/>
        </p:nvSpPr>
        <p:spPr>
          <a:xfrm>
            <a:off x="1963270" y="824771"/>
            <a:ext cx="8498541" cy="923330"/>
          </a:xfrm>
          <a:prstGeom prst="rect">
            <a:avLst/>
          </a:prstGeom>
          <a:noFill/>
        </p:spPr>
        <p:txBody>
          <a:bodyPr wrap="square">
            <a:spAutoFit/>
          </a:bodyPr>
          <a:lstStyle/>
          <a:p>
            <a:r>
              <a:rPr lang="en-US" b="1" i="0" dirty="0">
                <a:solidFill>
                  <a:srgbClr val="7030A0"/>
                </a:solidFill>
                <a:effectLst/>
              </a:rPr>
              <a:t>def</a:t>
            </a:r>
            <a:r>
              <a:rPr lang="en-US" b="1" i="0" dirty="0">
                <a:solidFill>
                  <a:srgbClr val="ABB2BF"/>
                </a:solidFill>
                <a:effectLst/>
              </a:rPr>
              <a:t> </a:t>
            </a:r>
            <a:r>
              <a:rPr lang="en-US" b="1" i="0" dirty="0">
                <a:solidFill>
                  <a:srgbClr val="00B0F0"/>
                </a:solidFill>
                <a:effectLst/>
              </a:rPr>
              <a:t>find_BMU</a:t>
            </a:r>
            <a:r>
              <a:rPr lang="en-US" b="1" i="0" dirty="0">
                <a:effectLst/>
              </a:rPr>
              <a:t>(SOM,x): </a:t>
            </a:r>
          </a:p>
          <a:p>
            <a:r>
              <a:rPr lang="en-US" b="1" dirty="0">
                <a:solidFill>
                  <a:srgbClr val="ABB2BF"/>
                </a:solidFill>
              </a:rPr>
              <a:t>	</a:t>
            </a:r>
            <a:r>
              <a:rPr lang="en-US" b="1" i="0" dirty="0">
                <a:effectLst/>
              </a:rPr>
              <a:t>distSq = (np.square(SOM - x)).</a:t>
            </a:r>
            <a:r>
              <a:rPr lang="en-US" b="1" i="0" dirty="0">
                <a:solidFill>
                  <a:srgbClr val="FFC000"/>
                </a:solidFill>
                <a:effectLst/>
              </a:rPr>
              <a:t>sum</a:t>
            </a:r>
            <a:r>
              <a:rPr lang="en-US" b="1" i="0" dirty="0">
                <a:effectLst/>
              </a:rPr>
              <a:t>(axis=</a:t>
            </a:r>
            <a:r>
              <a:rPr lang="en-US" b="1" i="0" dirty="0">
                <a:solidFill>
                  <a:srgbClr val="FFC000"/>
                </a:solidFill>
                <a:effectLst/>
              </a:rPr>
              <a:t>2</a:t>
            </a:r>
            <a:r>
              <a:rPr lang="en-US" b="1" i="0" dirty="0">
                <a:effectLst/>
              </a:rPr>
              <a:t>)</a:t>
            </a:r>
            <a:r>
              <a:rPr lang="en-US" b="1" i="0" dirty="0">
                <a:solidFill>
                  <a:srgbClr val="ABB2BF"/>
                </a:solidFill>
                <a:effectLst/>
              </a:rPr>
              <a:t> </a:t>
            </a:r>
          </a:p>
          <a:p>
            <a:r>
              <a:rPr lang="en-US" b="1" dirty="0">
                <a:solidFill>
                  <a:srgbClr val="ABB2BF"/>
                </a:solidFill>
              </a:rPr>
              <a:t>	</a:t>
            </a:r>
            <a:r>
              <a:rPr lang="en-US" b="1" i="0" dirty="0">
                <a:solidFill>
                  <a:srgbClr val="7030A0"/>
                </a:solidFill>
                <a:effectLst/>
              </a:rPr>
              <a:t>return</a:t>
            </a:r>
            <a:r>
              <a:rPr lang="en-US" b="1" i="0" dirty="0">
                <a:solidFill>
                  <a:srgbClr val="ABB2BF"/>
                </a:solidFill>
                <a:effectLst/>
              </a:rPr>
              <a:t> </a:t>
            </a:r>
            <a:r>
              <a:rPr lang="en-US" b="1" i="0" dirty="0">
                <a:effectLst/>
              </a:rPr>
              <a:t>np.unravel_index(np.argmin(distSq, axis=</a:t>
            </a:r>
            <a:r>
              <a:rPr lang="en-US" b="1" i="0" dirty="0">
                <a:solidFill>
                  <a:srgbClr val="00B0F0"/>
                </a:solidFill>
                <a:effectLst/>
              </a:rPr>
              <a:t>None</a:t>
            </a:r>
            <a:r>
              <a:rPr lang="en-US" b="1" i="0" dirty="0">
                <a:effectLst/>
              </a:rPr>
              <a:t>), distSq.shape)</a:t>
            </a:r>
            <a:endParaRPr lang="en-US" b="1" dirty="0"/>
          </a:p>
        </p:txBody>
      </p:sp>
    </p:spTree>
    <p:extLst>
      <p:ext uri="{BB962C8B-B14F-4D97-AF65-F5344CB8AC3E}">
        <p14:creationId xmlns:p14="http://schemas.microsoft.com/office/powerpoint/2010/main" val="2988268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0F115-1356-46D3-95FF-4DB19882EA91}"/>
              </a:ext>
            </a:extLst>
          </p:cNvPr>
          <p:cNvSpPr>
            <a:spLocks noGrp="1"/>
          </p:cNvSpPr>
          <p:nvPr>
            <p:ph type="title"/>
          </p:nvPr>
        </p:nvSpPr>
        <p:spPr>
          <a:xfrm>
            <a:off x="1484310" y="121024"/>
            <a:ext cx="10018713" cy="721659"/>
          </a:xfrm>
        </p:spPr>
        <p:txBody>
          <a:bodyPr/>
          <a:lstStyle/>
          <a:p>
            <a:r>
              <a:rPr lang="en-US" dirty="0"/>
              <a:t>Clustering</a:t>
            </a:r>
          </a:p>
        </p:txBody>
      </p:sp>
      <p:sp>
        <p:nvSpPr>
          <p:cNvPr id="3" name="Content Placeholder 2">
            <a:extLst>
              <a:ext uri="{FF2B5EF4-FFF2-40B4-BE49-F238E27FC236}">
                <a16:creationId xmlns:a16="http://schemas.microsoft.com/office/drawing/2014/main" id="{A0F804E0-88B0-4C81-9940-86F34F933602}"/>
              </a:ext>
            </a:extLst>
          </p:cNvPr>
          <p:cNvSpPr>
            <a:spLocks noGrp="1"/>
          </p:cNvSpPr>
          <p:nvPr>
            <p:ph idx="1"/>
          </p:nvPr>
        </p:nvSpPr>
        <p:spPr>
          <a:xfrm>
            <a:off x="1591888" y="1004047"/>
            <a:ext cx="10018713" cy="5441577"/>
          </a:xfrm>
        </p:spPr>
        <p:txBody>
          <a:bodyPr anchor="t">
            <a:normAutofit/>
          </a:bodyPr>
          <a:lstStyle/>
          <a:p>
            <a:pPr algn="just">
              <a:buFontTx/>
              <a:buChar char="-"/>
            </a:pPr>
            <a:r>
              <a:rPr lang="en-US" sz="2000" dirty="0"/>
              <a:t>The capability of </a:t>
            </a:r>
            <a:r>
              <a:rPr lang="en-US" sz="2000" b="1" dirty="0"/>
              <a:t>grouping similar objects</a:t>
            </a:r>
            <a:r>
              <a:rPr lang="en-US" sz="2000" dirty="0"/>
              <a:t>. It groups </a:t>
            </a:r>
            <a:r>
              <a:rPr lang="en-US" sz="2000" b="1" dirty="0"/>
              <a:t>“unlabeled” </a:t>
            </a:r>
            <a:r>
              <a:rPr lang="en-US" sz="2000" dirty="0"/>
              <a:t>data into </a:t>
            </a:r>
            <a:r>
              <a:rPr lang="en-US" sz="2000" b="1" dirty="0"/>
              <a:t>“clusters” </a:t>
            </a:r>
            <a:r>
              <a:rPr lang="en-US" sz="2000" dirty="0"/>
              <a:t>of similar inputs. </a:t>
            </a:r>
          </a:p>
          <a:p>
            <a:pPr algn="just">
              <a:buFontTx/>
              <a:buChar char="-"/>
            </a:pPr>
            <a:r>
              <a:rPr lang="en-US" sz="2000" dirty="0"/>
              <a:t>Example:</a:t>
            </a:r>
          </a:p>
          <a:p>
            <a:pPr algn="just">
              <a:buFontTx/>
              <a:buChar char="-"/>
            </a:pPr>
            <a:endParaRPr lang="en-US" sz="2000" dirty="0"/>
          </a:p>
          <a:p>
            <a:pPr algn="just">
              <a:buFontTx/>
              <a:buChar char="-"/>
            </a:pPr>
            <a:endParaRPr lang="en-US" sz="2000" dirty="0"/>
          </a:p>
          <a:p>
            <a:pPr algn="just">
              <a:buFontTx/>
              <a:buChar char="-"/>
            </a:pPr>
            <a:endParaRPr lang="en-US" sz="2000" dirty="0"/>
          </a:p>
          <a:p>
            <a:pPr algn="just">
              <a:buFontTx/>
              <a:buChar char="-"/>
            </a:pPr>
            <a:endParaRPr lang="en-US" sz="2000" dirty="0"/>
          </a:p>
          <a:p>
            <a:pPr algn="just">
              <a:buFontTx/>
              <a:buChar char="-"/>
            </a:pPr>
            <a:r>
              <a:rPr lang="en-US" sz="2000" dirty="0"/>
              <a:t>Clustering is </a:t>
            </a:r>
            <a:r>
              <a:rPr lang="en-US" sz="2000" b="1" dirty="0"/>
              <a:t>unsupervised learning</a:t>
            </a:r>
            <a:r>
              <a:rPr lang="en-US" sz="2000" dirty="0"/>
              <a:t>. It uses processing units (neurons) to place centroids on an adjustable map (SOM).</a:t>
            </a:r>
          </a:p>
          <a:p>
            <a:pPr marL="0" indent="0" algn="just">
              <a:buNone/>
            </a:pPr>
            <a:r>
              <a:rPr lang="en-US" sz="2000" dirty="0"/>
              <a:t> </a:t>
            </a:r>
            <a:r>
              <a:rPr lang="en-US" sz="2000" b="1" dirty="0"/>
              <a:t>Hypothesis</a:t>
            </a:r>
            <a:r>
              <a:rPr lang="en-US" sz="2000" dirty="0"/>
              <a:t>: </a:t>
            </a:r>
          </a:p>
          <a:p>
            <a:pPr marL="0" indent="0" algn="just">
              <a:buNone/>
            </a:pPr>
            <a:r>
              <a:rPr lang="en-US" sz="2000" dirty="0"/>
              <a:t>	The model </a:t>
            </a:r>
            <a:r>
              <a:rPr lang="en-US" sz="2000" b="1" dirty="0"/>
              <a:t>self-organizes</a:t>
            </a:r>
            <a:r>
              <a:rPr lang="en-US" sz="2000" dirty="0"/>
              <a:t> based on learning rules and interactions. Processing units maintain proximity relationships as they grow. </a:t>
            </a:r>
            <a:r>
              <a:rPr lang="en-US" sz="2000" baseline="30000" dirty="0">
                <a:hlinkClick r:id="rId2" action="ppaction://hlinksldjump"/>
              </a:rPr>
              <a:t>4</a:t>
            </a:r>
            <a:endParaRPr lang="en-US" sz="2000" baseline="30000" dirty="0"/>
          </a:p>
        </p:txBody>
      </p:sp>
      <p:pic>
        <p:nvPicPr>
          <p:cNvPr id="5" name="Picture 4">
            <a:extLst>
              <a:ext uri="{FF2B5EF4-FFF2-40B4-BE49-F238E27FC236}">
                <a16:creationId xmlns:a16="http://schemas.microsoft.com/office/drawing/2014/main" id="{AA82832F-FE19-4133-947C-A832066422BF}"/>
              </a:ext>
            </a:extLst>
          </p:cNvPr>
          <p:cNvPicPr>
            <a:picLocks noChangeAspect="1"/>
          </p:cNvPicPr>
          <p:nvPr/>
        </p:nvPicPr>
        <p:blipFill>
          <a:blip r:embed="rId3"/>
          <a:stretch>
            <a:fillRect/>
          </a:stretch>
        </p:blipFill>
        <p:spPr>
          <a:xfrm>
            <a:off x="3146683" y="1825018"/>
            <a:ext cx="3818893" cy="1828100"/>
          </a:xfrm>
          <a:prstGeom prst="rect">
            <a:avLst/>
          </a:prstGeom>
        </p:spPr>
      </p:pic>
    </p:spTree>
    <p:extLst>
      <p:ext uri="{BB962C8B-B14F-4D97-AF65-F5344CB8AC3E}">
        <p14:creationId xmlns:p14="http://schemas.microsoft.com/office/powerpoint/2010/main" val="613022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FB54963-BC33-4A4B-B27A-17597C557A4E}"/>
              </a:ext>
            </a:extLst>
          </p:cNvPr>
          <p:cNvSpPr txBox="1"/>
          <p:nvPr/>
        </p:nvSpPr>
        <p:spPr>
          <a:xfrm>
            <a:off x="1972235" y="295836"/>
            <a:ext cx="9063318" cy="369332"/>
          </a:xfrm>
          <a:prstGeom prst="rect">
            <a:avLst/>
          </a:prstGeom>
          <a:noFill/>
        </p:spPr>
        <p:txBody>
          <a:bodyPr wrap="square" rtlCol="0">
            <a:spAutoFit/>
          </a:bodyPr>
          <a:lstStyle/>
          <a:p>
            <a:r>
              <a:rPr lang="en-US" dirty="0"/>
              <a:t>- Input is connected with each unit (neuron) of a lattice (map).</a:t>
            </a:r>
          </a:p>
        </p:txBody>
      </p:sp>
      <p:sp>
        <p:nvSpPr>
          <p:cNvPr id="11" name="TextBox 10">
            <a:extLst>
              <a:ext uri="{FF2B5EF4-FFF2-40B4-BE49-F238E27FC236}">
                <a16:creationId xmlns:a16="http://schemas.microsoft.com/office/drawing/2014/main" id="{A36BBDEC-5BC3-476B-A32B-2B2D478C0AA5}"/>
              </a:ext>
            </a:extLst>
          </p:cNvPr>
          <p:cNvSpPr txBox="1"/>
          <p:nvPr/>
        </p:nvSpPr>
        <p:spPr>
          <a:xfrm>
            <a:off x="2626659" y="1097405"/>
            <a:ext cx="1326776" cy="646331"/>
          </a:xfrm>
          <a:prstGeom prst="rect">
            <a:avLst/>
          </a:prstGeom>
          <a:noFill/>
        </p:spPr>
        <p:txBody>
          <a:bodyPr wrap="square" rtlCol="0">
            <a:spAutoFit/>
          </a:bodyPr>
          <a:lstStyle/>
          <a:p>
            <a:r>
              <a:rPr lang="en-US" dirty="0"/>
              <a:t>Example of SOM: </a:t>
            </a:r>
          </a:p>
        </p:txBody>
      </p:sp>
      <p:pic>
        <p:nvPicPr>
          <p:cNvPr id="13" name="Picture 12">
            <a:extLst>
              <a:ext uri="{FF2B5EF4-FFF2-40B4-BE49-F238E27FC236}">
                <a16:creationId xmlns:a16="http://schemas.microsoft.com/office/drawing/2014/main" id="{297F62E0-BEAA-45AB-9D30-451F511C4922}"/>
              </a:ext>
            </a:extLst>
          </p:cNvPr>
          <p:cNvPicPr>
            <a:picLocks noChangeAspect="1"/>
          </p:cNvPicPr>
          <p:nvPr/>
        </p:nvPicPr>
        <p:blipFill>
          <a:blip r:embed="rId2"/>
          <a:stretch>
            <a:fillRect/>
          </a:stretch>
        </p:blipFill>
        <p:spPr>
          <a:xfrm>
            <a:off x="4105835" y="731614"/>
            <a:ext cx="4177477" cy="2024244"/>
          </a:xfrm>
          <a:prstGeom prst="rect">
            <a:avLst/>
          </a:prstGeom>
        </p:spPr>
      </p:pic>
      <p:sp>
        <p:nvSpPr>
          <p:cNvPr id="14" name="TextBox 13">
            <a:extLst>
              <a:ext uri="{FF2B5EF4-FFF2-40B4-BE49-F238E27FC236}">
                <a16:creationId xmlns:a16="http://schemas.microsoft.com/office/drawing/2014/main" id="{82417B65-7BA6-448B-BFB5-03B02FC7C2D5}"/>
              </a:ext>
            </a:extLst>
          </p:cNvPr>
          <p:cNvSpPr txBox="1"/>
          <p:nvPr/>
        </p:nvSpPr>
        <p:spPr>
          <a:xfrm>
            <a:off x="2088777" y="3150200"/>
            <a:ext cx="8489501" cy="461665"/>
          </a:xfrm>
          <a:prstGeom prst="rect">
            <a:avLst/>
          </a:prstGeom>
          <a:noFill/>
        </p:spPr>
        <p:txBody>
          <a:bodyPr wrap="square" rtlCol="0">
            <a:spAutoFit/>
          </a:bodyPr>
          <a:lstStyle/>
          <a:p>
            <a:pPr algn="ctr"/>
            <a:r>
              <a:rPr lang="en-US" sz="2400" b="1" dirty="0">
                <a:latin typeface="+mj-lt"/>
              </a:rPr>
              <a:t>Concept of Neighborhood:</a:t>
            </a:r>
          </a:p>
        </p:txBody>
      </p:sp>
      <p:pic>
        <p:nvPicPr>
          <p:cNvPr id="16" name="Picture 15">
            <a:extLst>
              <a:ext uri="{FF2B5EF4-FFF2-40B4-BE49-F238E27FC236}">
                <a16:creationId xmlns:a16="http://schemas.microsoft.com/office/drawing/2014/main" id="{F23B6349-A9D9-4191-A545-C15DF82BED9F}"/>
              </a:ext>
            </a:extLst>
          </p:cNvPr>
          <p:cNvPicPr>
            <a:picLocks noChangeAspect="1"/>
          </p:cNvPicPr>
          <p:nvPr/>
        </p:nvPicPr>
        <p:blipFill>
          <a:blip r:embed="rId3"/>
          <a:stretch>
            <a:fillRect/>
          </a:stretch>
        </p:blipFill>
        <p:spPr>
          <a:xfrm>
            <a:off x="4105835" y="3678311"/>
            <a:ext cx="4177477" cy="2599714"/>
          </a:xfrm>
          <a:prstGeom prst="rect">
            <a:avLst/>
          </a:prstGeom>
        </p:spPr>
      </p:pic>
    </p:spTree>
    <p:extLst>
      <p:ext uri="{BB962C8B-B14F-4D97-AF65-F5344CB8AC3E}">
        <p14:creationId xmlns:p14="http://schemas.microsoft.com/office/powerpoint/2010/main" val="635647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BC4E24-4893-4F39-A829-0B5E2F0B2A60}"/>
              </a:ext>
            </a:extLst>
          </p:cNvPr>
          <p:cNvSpPr>
            <a:spLocks noGrp="1"/>
          </p:cNvSpPr>
          <p:nvPr>
            <p:ph idx="1"/>
          </p:nvPr>
        </p:nvSpPr>
        <p:spPr>
          <a:xfrm>
            <a:off x="1780145" y="1855694"/>
            <a:ext cx="10018713" cy="6060141"/>
          </a:xfrm>
        </p:spPr>
        <p:txBody>
          <a:bodyPr anchor="t">
            <a:normAutofit/>
          </a:bodyPr>
          <a:lstStyle/>
          <a:p>
            <a:pPr marL="0" indent="0" algn="just">
              <a:buNone/>
            </a:pPr>
            <a:r>
              <a:rPr lang="en-US" sz="2800" b="1" dirty="0"/>
              <a:t>Goal:</a:t>
            </a:r>
          </a:p>
          <a:p>
            <a:pPr lvl="1" algn="just">
              <a:buFontTx/>
              <a:buChar char="-"/>
            </a:pPr>
            <a:r>
              <a:rPr lang="en-US" sz="2400" dirty="0"/>
              <a:t>To group objects via similarity into k-clusters using Self-Organizing Maps(SOM).</a:t>
            </a:r>
          </a:p>
          <a:p>
            <a:pPr marL="457200" lvl="1" indent="0" algn="just">
              <a:buNone/>
            </a:pPr>
            <a:endParaRPr lang="en-US" sz="2400" dirty="0"/>
          </a:p>
          <a:p>
            <a:pPr marL="457200" lvl="1" indent="0" algn="just">
              <a:buNone/>
            </a:pPr>
            <a:r>
              <a:rPr lang="en-US" sz="2400" dirty="0"/>
              <a:t>- To solve this we’ll use MiniSom() from Python to implement SOM features.</a:t>
            </a:r>
          </a:p>
          <a:p>
            <a:pPr marL="457200" lvl="1" indent="0" algn="just">
              <a:buNone/>
            </a:pPr>
            <a:endParaRPr lang="en-US" sz="2400" dirty="0"/>
          </a:p>
          <a:p>
            <a:pPr marL="457200" lvl="1" indent="0" algn="just">
              <a:buNone/>
            </a:pPr>
            <a:endParaRPr lang="en-US" sz="2400" dirty="0"/>
          </a:p>
        </p:txBody>
      </p:sp>
    </p:spTree>
    <p:extLst>
      <p:ext uri="{BB962C8B-B14F-4D97-AF65-F5344CB8AC3E}">
        <p14:creationId xmlns:p14="http://schemas.microsoft.com/office/powerpoint/2010/main" val="42423161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643</TotalTime>
  <Words>1786</Words>
  <Application>Microsoft Office PowerPoint</Application>
  <PresentationFormat>Widescreen</PresentationFormat>
  <Paragraphs>109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-apple-system</vt:lpstr>
      <vt:lpstr>Arial</vt:lpstr>
      <vt:lpstr>Calibri</vt:lpstr>
      <vt:lpstr>Corbel</vt:lpstr>
      <vt:lpstr>Inter</vt:lpstr>
      <vt:lpstr>Parallax</vt:lpstr>
      <vt:lpstr>Self-Organizing Maps</vt:lpstr>
      <vt:lpstr>Introduction</vt:lpstr>
      <vt:lpstr>PowerPoint Presentation</vt:lpstr>
      <vt:lpstr>Best Matching Unit (BMU) </vt:lpstr>
      <vt:lpstr>Algorithm</vt:lpstr>
      <vt:lpstr>PowerPoint Presentation</vt:lpstr>
      <vt:lpstr>Clustering</vt:lpstr>
      <vt:lpstr>PowerPoint Presentation</vt:lpstr>
      <vt:lpstr>PowerPoint Presentation</vt:lpstr>
      <vt:lpstr>Solution + code</vt:lpstr>
      <vt:lpstr>PowerPoint Presentation</vt:lpstr>
      <vt:lpstr>PowerPoint Presentation</vt:lpstr>
      <vt:lpstr>Input/Output example</vt:lpstr>
      <vt:lpstr>Questions</vt:lpstr>
      <vt:lpstr>Questions </vt:lpstr>
      <vt:lpstr>Questions </vt:lpstr>
      <vt:lpstr>Questions </vt:lpstr>
      <vt:lpstr>Questions</vt:lpstr>
      <vt:lpstr>Bibliography</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Alexandru  Dina</dc:creator>
  <cp:lastModifiedBy>George Alexandru  Dina</cp:lastModifiedBy>
  <cp:revision>158</cp:revision>
  <dcterms:created xsi:type="dcterms:W3CDTF">2024-02-05T09:04:14Z</dcterms:created>
  <dcterms:modified xsi:type="dcterms:W3CDTF">2024-02-06T10:01:22Z</dcterms:modified>
</cp:coreProperties>
</file>