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5BBEC9-E18B-49FE-8220-009C486EF9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D8163-0E41-414D-AB81-D25779C738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E7057-C4EF-49D8-BBFD-715A9F95676F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6B0F6-B44D-4ED3-96EA-22E01EDD02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D3E7A-07AF-47FC-9391-75494C6EB2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E5B57-2F33-4539-9107-D6A49B945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234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E173F-994D-40E8-AAA1-00F71821258C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A0D10-C39C-43EA-B902-4DE5F7023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1311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D1A-CF44-4D01-AFF2-6011E299487E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C0F8-860E-404C-A754-613B27BD8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3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D1A-CF44-4D01-AFF2-6011E299487E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C0F8-860E-404C-A754-613B27BD8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D1A-CF44-4D01-AFF2-6011E299487E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C0F8-860E-404C-A754-613B27BD8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40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D1A-CF44-4D01-AFF2-6011E299487E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C0F8-860E-404C-A754-613B27BD8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52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D1A-CF44-4D01-AFF2-6011E299487E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C0F8-860E-404C-A754-613B27BD8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83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D1A-CF44-4D01-AFF2-6011E299487E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C0F8-860E-404C-A754-613B27BD8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84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D1A-CF44-4D01-AFF2-6011E299487E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C0F8-860E-404C-A754-613B27BD8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43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D1A-CF44-4D01-AFF2-6011E299487E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C0F8-860E-404C-A754-613B27BD8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42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D1A-CF44-4D01-AFF2-6011E299487E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C0F8-860E-404C-A754-613B27BD8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1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D1A-CF44-4D01-AFF2-6011E299487E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97CC0F8-860E-404C-A754-613B27BD8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6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D1A-CF44-4D01-AFF2-6011E299487E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C0F8-860E-404C-A754-613B27BD8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D1A-CF44-4D01-AFF2-6011E299487E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C0F8-860E-404C-A754-613B27BD8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2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D1A-CF44-4D01-AFF2-6011E299487E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C0F8-860E-404C-A754-613B27BD8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8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D1A-CF44-4D01-AFF2-6011E299487E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C0F8-860E-404C-A754-613B27BD8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4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D1A-CF44-4D01-AFF2-6011E299487E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C0F8-860E-404C-A754-613B27BD8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0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D1A-CF44-4D01-AFF2-6011E299487E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C0F8-860E-404C-A754-613B27BD8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8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D1A-CF44-4D01-AFF2-6011E299487E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C0F8-860E-404C-A754-613B27BD8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8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FDFD1A-CF44-4D01-AFF2-6011E299487E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7CC0F8-860E-404C-A754-613B27BD8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2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lf-organizing_map" TargetMode="External"/><Relationship Id="rId2" Type="http://schemas.openxmlformats.org/officeDocument/2006/relationships/hyperlink" Target="https://stackabuse.com/self-organizing-maps-theory-and-implementation-in-python-with-nump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lFbxTlD5R98" TargetMode="External"/><Relationship Id="rId4" Type="http://schemas.openxmlformats.org/officeDocument/2006/relationships/hyperlink" Target="https://www.latentview.com/blog/self-organizing-map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FEAA-0E0E-4821-9660-A9DABC228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Self-Organizing Maps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1475E-78C9-42F1-BA5B-22D12F2A0CAF}"/>
              </a:ext>
            </a:extLst>
          </p:cNvPr>
          <p:cNvSpPr txBox="1"/>
          <p:nvPr/>
        </p:nvSpPr>
        <p:spPr>
          <a:xfrm>
            <a:off x="7620001" y="6122894"/>
            <a:ext cx="46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made by Dina George-Alexandru (333)</a:t>
            </a:r>
          </a:p>
        </p:txBody>
      </p:sp>
    </p:spTree>
    <p:extLst>
      <p:ext uri="{BB962C8B-B14F-4D97-AF65-F5344CB8AC3E}">
        <p14:creationId xmlns:p14="http://schemas.microsoft.com/office/powerpoint/2010/main" val="713203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9DAF-8D35-4BC8-B522-D3836204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76835"/>
          </a:xfrm>
        </p:spPr>
        <p:txBody>
          <a:bodyPr>
            <a:normAutofit fontScale="90000"/>
          </a:bodyPr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036E-5E7D-4745-9B25-3226FB8FE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62635"/>
            <a:ext cx="10018713" cy="4428565"/>
          </a:xfrm>
        </p:spPr>
        <p:txBody>
          <a:bodyPr anchor="t"/>
          <a:lstStyle/>
          <a:p>
            <a:pPr marL="457200" indent="-457200">
              <a:buAutoNum type="arabicPeriod"/>
            </a:pPr>
            <a:r>
              <a:rPr lang="en-US" dirty="0">
                <a:hlinkClick r:id="rId2"/>
              </a:rPr>
              <a:t>https://stackabuse.com/self-organizing-maps-theory-and-implementation-in-python-with-numpy/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hlinkClick r:id="rId3"/>
              </a:rPr>
              <a:t>https://en.wikipedia.org/wiki/Self-organizing_map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hlinkClick r:id="rId4"/>
              </a:rPr>
              <a:t>https://www.latentview.com/blog/self-organizing-maps/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hlinkClick r:id="rId5"/>
              </a:rPr>
              <a:t>https://www.youtube.com/watch?v=lFbxTlD5R98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3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7BA4-4FEC-4C72-840F-92967032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468102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65C59-CF33-4F86-BE0C-407E8C2AC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68102"/>
            <a:ext cx="10018713" cy="4645827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dirty="0"/>
              <a:t>	A Self-Organizing Map was first introduced by Teuvo Kohonen in 1982 and is also sometimes known as a Kohonen map. It is a special type of an artificial neural network, which builds a map of the training data. The map is generally a 2D rectangular grid of weights but can be extended to a 3D or higher dimensional model. Other grid structures like hexagonal grids are also possible. </a:t>
            </a:r>
            <a:r>
              <a:rPr lang="en-US" baseline="30000" dirty="0">
                <a:hlinkClick r:id="rId2" action="ppaction://hlinksldjump"/>
              </a:rPr>
              <a:t>1</a:t>
            </a:r>
            <a:endParaRPr lang="en-US" baseline="30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5DFFEE-04FD-4BD2-89EE-2D9DAC695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805" y="3429000"/>
            <a:ext cx="3901778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6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13DB1-B5C2-49E4-882F-F7386D39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380" y="663389"/>
            <a:ext cx="10018713" cy="5710518"/>
          </a:xfrm>
        </p:spPr>
        <p:txBody>
          <a:bodyPr anchor="t">
            <a:normAutofit lnSpcReduction="10000"/>
          </a:bodyPr>
          <a:lstStyle/>
          <a:p>
            <a:pPr marL="457200" lvl="1" indent="0">
              <a:buNone/>
            </a:pPr>
            <a:r>
              <a:rPr lang="en-US" sz="2400" dirty="0"/>
              <a:t>	It’s trained using </a:t>
            </a:r>
            <a:r>
              <a:rPr lang="en-US" sz="2400" b="1" dirty="0"/>
              <a:t>competitive learning </a:t>
            </a:r>
            <a:r>
              <a:rPr lang="en-US" sz="2400" dirty="0"/>
              <a:t>and operate in two modes:</a:t>
            </a:r>
          </a:p>
          <a:p>
            <a:pPr lvl="1">
              <a:buFontTx/>
              <a:buChar char="-"/>
            </a:pPr>
            <a:r>
              <a:rPr lang="en-US" sz="2400" b="1" dirty="0"/>
              <a:t>Training</a:t>
            </a:r>
            <a:r>
              <a:rPr lang="en-US" sz="2400" dirty="0"/>
              <a:t>, which u</a:t>
            </a:r>
            <a:r>
              <a:rPr lang="en-US" sz="2400" i="0" dirty="0">
                <a:solidFill>
                  <a:srgbClr val="202122"/>
                </a:solidFill>
                <a:effectLst/>
              </a:rPr>
              <a:t>ses an input data set (the "input space") to generate a lower-dimensional representation of the input data (the "map space")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400" b="1" dirty="0"/>
              <a:t>Mapping</a:t>
            </a:r>
            <a:r>
              <a:rPr lang="en-US" sz="2400" dirty="0"/>
              <a:t>, which </a:t>
            </a:r>
            <a:r>
              <a:rPr lang="en-US" sz="2400" i="0" dirty="0">
                <a:solidFill>
                  <a:srgbClr val="202122"/>
                </a:solidFill>
                <a:effectLst/>
              </a:rPr>
              <a:t>classifies additional input data using the generated map.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202122"/>
                </a:solidFill>
              </a:rPr>
              <a:t>	</a:t>
            </a:r>
            <a:r>
              <a:rPr lang="en-US" sz="2400" i="0" dirty="0">
                <a:solidFill>
                  <a:srgbClr val="202122"/>
                </a:solidFill>
                <a:effectLst/>
              </a:rPr>
              <a:t>A </a:t>
            </a:r>
            <a:r>
              <a:rPr lang="en-US" sz="2400" b="1" i="0" dirty="0">
                <a:solidFill>
                  <a:srgbClr val="202122"/>
                </a:solidFill>
                <a:effectLst/>
              </a:rPr>
              <a:t>map space </a:t>
            </a:r>
            <a:r>
              <a:rPr lang="en-US" sz="2400" i="0" dirty="0">
                <a:solidFill>
                  <a:srgbClr val="202122"/>
                </a:solidFill>
                <a:effectLst/>
              </a:rPr>
              <a:t>consists of components called </a:t>
            </a:r>
            <a:r>
              <a:rPr lang="en-US" sz="2400" b="1" i="0" dirty="0">
                <a:solidFill>
                  <a:srgbClr val="202122"/>
                </a:solidFill>
                <a:effectLst/>
              </a:rPr>
              <a:t>"nodes" </a:t>
            </a:r>
            <a:r>
              <a:rPr lang="en-US" sz="2400" i="0" dirty="0">
                <a:solidFill>
                  <a:srgbClr val="202122"/>
                </a:solidFill>
                <a:effectLst/>
              </a:rPr>
              <a:t>or "</a:t>
            </a:r>
            <a:r>
              <a:rPr lang="en-US" sz="2400" b="1" i="0" dirty="0">
                <a:solidFill>
                  <a:srgbClr val="202122"/>
                </a:solidFill>
                <a:effectLst/>
              </a:rPr>
              <a:t>neurons"</a:t>
            </a:r>
            <a:r>
              <a:rPr lang="en-US" sz="2400" i="0" dirty="0">
                <a:solidFill>
                  <a:srgbClr val="202122"/>
                </a:solidFill>
                <a:effectLst/>
              </a:rPr>
              <a:t>,</a:t>
            </a:r>
            <a:r>
              <a:rPr lang="en-US" sz="2400" b="1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i="0" dirty="0">
                <a:solidFill>
                  <a:srgbClr val="202122"/>
                </a:solidFill>
                <a:effectLst/>
              </a:rPr>
              <a:t>which are arranged as a hexagonal or rectangular grid with two dimensions. The number of nodes and their arrangement are specified beforehand based on the larger goals of the analysis and exploration of the data.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Each node in the map space is associated with a "weight" vector, which is the position of the node in the input space. While nodes in the map space stay fixed, training consists in moving weight vectors toward the input data (reducing a distance metric such as Euclidean distance) without spoiling the topology induced from the map space.</a:t>
            </a:r>
            <a:r>
              <a:rPr lang="en-US" sz="2400" baseline="30000" dirty="0">
                <a:solidFill>
                  <a:srgbClr val="202122"/>
                </a:solidFill>
                <a:hlinkClick r:id="rId2" action="ppaction://hlinksldjump"/>
              </a:rPr>
              <a:t>2</a:t>
            </a:r>
            <a:endParaRPr lang="en-US" sz="2400" baseline="30000" dirty="0">
              <a:solidFill>
                <a:srgbClr val="202122"/>
              </a:solidFill>
            </a:endParaRPr>
          </a:p>
          <a:p>
            <a:pPr marL="457200" lvl="1" indent="0">
              <a:buNone/>
            </a:pPr>
            <a:r>
              <a:rPr lang="en-US" sz="2400" baseline="30000" dirty="0">
                <a:solidFill>
                  <a:srgbClr val="202122"/>
                </a:solidFill>
              </a:rPr>
              <a:t> 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739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DA00-FC4D-458F-AB7D-A06B60BC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746" y="174812"/>
            <a:ext cx="10018713" cy="891988"/>
          </a:xfrm>
        </p:spPr>
        <p:txBody>
          <a:bodyPr>
            <a:normAutofit/>
          </a:bodyPr>
          <a:lstStyle/>
          <a:p>
            <a:r>
              <a:rPr lang="en-US" dirty="0"/>
              <a:t>Best Matching Unit (BMU)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3F4C-64FF-42EF-B20C-6B407A46D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19199"/>
            <a:ext cx="10018713" cy="4572001"/>
          </a:xfrm>
        </p:spPr>
        <p:txBody>
          <a:bodyPr anchor="t">
            <a:normAutofit/>
          </a:bodyPr>
          <a:lstStyle/>
          <a:p>
            <a:pPr marL="457200" lvl="1" indent="0" algn="just">
              <a:spcBef>
                <a:spcPts val="0"/>
              </a:spcBef>
              <a:spcAft>
                <a:spcPts val="50"/>
              </a:spcAft>
              <a:buNone/>
            </a:pPr>
            <a:r>
              <a:rPr lang="en-US" sz="2400" dirty="0"/>
              <a:t>	</a:t>
            </a:r>
            <a:r>
              <a:rPr lang="en-US" sz="2400" b="1" dirty="0"/>
              <a:t>The best matching unit (BMU</a:t>
            </a:r>
            <a:r>
              <a:rPr lang="en-US" sz="2400" dirty="0"/>
              <a:t>) is the cell of the SOM grid that is closest to the training example x. One method of finding this unit is to compute the Euclidean distance of x from the weight of each cell of the grid.</a:t>
            </a:r>
          </a:p>
          <a:p>
            <a:pPr marL="457200" lvl="1" indent="0" algn="just">
              <a:spcBef>
                <a:spcPts val="0"/>
              </a:spcBef>
              <a:spcAft>
                <a:spcPts val="50"/>
              </a:spcAft>
              <a:buNone/>
            </a:pPr>
            <a:endParaRPr lang="en-US" sz="2400" dirty="0"/>
          </a:p>
          <a:p>
            <a:pPr marL="457200" lvl="1" indent="0" algn="just">
              <a:spcBef>
                <a:spcPts val="0"/>
              </a:spcBef>
              <a:spcAft>
                <a:spcPts val="50"/>
              </a:spcAft>
              <a:buNone/>
            </a:pPr>
            <a:r>
              <a:rPr lang="en-US" sz="2400" dirty="0"/>
              <a:t>Observation!</a:t>
            </a:r>
          </a:p>
          <a:p>
            <a:pPr marL="457200" lvl="1" indent="0" algn="just">
              <a:spcBef>
                <a:spcPts val="0"/>
              </a:spcBef>
              <a:spcAft>
                <a:spcPts val="50"/>
              </a:spcAft>
              <a:buNone/>
            </a:pPr>
            <a:r>
              <a:rPr lang="en-US" sz="2400" dirty="0"/>
              <a:t>	- Euclidean distance is </a:t>
            </a:r>
            <a:r>
              <a:rPr lang="en-US" sz="2400" b="1" dirty="0"/>
              <a:t>not the only possible method </a:t>
            </a:r>
            <a:r>
              <a:rPr lang="en-US" sz="2400" dirty="0"/>
              <a:t>of selecting the BMU. An alternative distance measure or a similarity metric can also be used to determine the BMU, and choosing this mainly depends on the data and model you're building specifically. </a:t>
            </a:r>
            <a:r>
              <a:rPr lang="en-US" sz="2400" baseline="30000" dirty="0">
                <a:hlinkClick r:id="rId2" action="ppaction://hlinksldjump"/>
              </a:rPr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607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E67-B84A-4A82-AA14-408A86F8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37566"/>
            <a:ext cx="10018713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1C2C8-AC2E-45F1-BC73-AD9BE39A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017493"/>
            <a:ext cx="10018713" cy="5428131"/>
          </a:xfrm>
        </p:spPr>
        <p:txBody>
          <a:bodyPr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Consider w</a:t>
            </a:r>
            <a:r>
              <a:rPr lang="en-US" baseline="-25000" dirty="0"/>
              <a:t>i,j</a:t>
            </a:r>
            <a:r>
              <a:rPr lang="en-US" dirty="0"/>
              <a:t>(t) the weight from an input layer unit I to a Kohonen layer unit j at the time t. W</a:t>
            </a:r>
            <a:r>
              <a:rPr lang="en-US" baseline="-25000" dirty="0"/>
              <a:t>i,j </a:t>
            </a:r>
            <a:r>
              <a:rPr lang="en-US" dirty="0"/>
              <a:t>is initialized using random numbers. </a:t>
            </a:r>
            <a:r>
              <a:rPr lang="en-US" baseline="30000" dirty="0">
                <a:hlinkClick r:id="rId2" action="ppaction://hlinksldjump"/>
              </a:rPr>
              <a:t>3</a:t>
            </a:r>
            <a:endParaRPr lang="en-US" baseline="30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Repeat until convergence or maximum epochs are reached: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  Shuffle the training examples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	 - For each training instance x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- Find the best matching unit(BMU)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- Update the weight vector of BMU and its neighboring cells. </a:t>
            </a:r>
            <a:r>
              <a:rPr lang="en-US" baseline="30000" dirty="0">
                <a:hlinkClick r:id="rId2" action="ppaction://hlinksldjump"/>
              </a:rPr>
              <a:t>2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86230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3A59-E871-45A0-94D1-8FBAB605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153"/>
            <a:ext cx="10018713" cy="5576048"/>
          </a:xfrm>
        </p:spPr>
        <p:txBody>
          <a:bodyPr anchor="t"/>
          <a:lstStyle/>
          <a:p>
            <a:pPr algn="just"/>
            <a:r>
              <a:rPr lang="en-US" dirty="0"/>
              <a:t>Code example for a find_BMU() function:</a:t>
            </a:r>
            <a:r>
              <a:rPr lang="en-US" baseline="30000" dirty="0">
                <a:hlinkClick r:id="rId2" action="ppaction://hlinksldjump"/>
              </a:rPr>
              <a:t> 1</a:t>
            </a:r>
            <a:endParaRPr lang="en-US" baseline="30000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- </a:t>
            </a:r>
            <a:r>
              <a:rPr lang="en-US" sz="2400" dirty="0"/>
              <a:t>T</a:t>
            </a:r>
            <a:r>
              <a:rPr lang="en-US" dirty="0"/>
              <a:t>his function takes as parameters the </a:t>
            </a:r>
            <a:r>
              <a:rPr lang="en-US" b="1" dirty="0"/>
              <a:t>SOM grid </a:t>
            </a:r>
            <a:r>
              <a:rPr lang="en-US" dirty="0"/>
              <a:t>and </a:t>
            </a:r>
            <a:r>
              <a:rPr lang="en-US" b="1" dirty="0"/>
              <a:t>a training example x</a:t>
            </a:r>
            <a:r>
              <a:rPr lang="en-US" dirty="0"/>
              <a:t>. It calculates the Euclidian distance between each cell weight and x and returns the coordinates of </a:t>
            </a:r>
            <a:r>
              <a:rPr lang="en-US" b="1" dirty="0"/>
              <a:t>BMU (the cell with the minimum distance). </a:t>
            </a:r>
            <a:r>
              <a:rPr lang="en-US" b="1" baseline="30000" dirty="0">
                <a:hlinkClick r:id="rId2" action="ppaction://hlinksldjump"/>
              </a:rPr>
              <a:t>1</a:t>
            </a:r>
            <a:endParaRPr lang="en-US" b="1" baseline="30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A70D4-3646-4955-A8D1-9F3703738FF0}"/>
              </a:ext>
            </a:extLst>
          </p:cNvPr>
          <p:cNvSpPr txBox="1"/>
          <p:nvPr/>
        </p:nvSpPr>
        <p:spPr>
          <a:xfrm>
            <a:off x="1963270" y="824771"/>
            <a:ext cx="84985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7030A0"/>
                </a:solidFill>
                <a:effectLst/>
              </a:rPr>
              <a:t>def</a:t>
            </a:r>
            <a:r>
              <a:rPr lang="en-US" b="1" i="0" dirty="0">
                <a:solidFill>
                  <a:srgbClr val="ABB2BF"/>
                </a:solidFill>
                <a:effectLst/>
              </a:rPr>
              <a:t> </a:t>
            </a:r>
            <a:r>
              <a:rPr lang="en-US" b="1" i="0" dirty="0">
                <a:solidFill>
                  <a:srgbClr val="00B0F0"/>
                </a:solidFill>
                <a:effectLst/>
              </a:rPr>
              <a:t>find_BMU</a:t>
            </a:r>
            <a:r>
              <a:rPr lang="en-US" b="1" i="0" dirty="0">
                <a:effectLst/>
              </a:rPr>
              <a:t>(SOM,x): </a:t>
            </a:r>
          </a:p>
          <a:p>
            <a:r>
              <a:rPr lang="en-US" b="1" dirty="0">
                <a:solidFill>
                  <a:srgbClr val="ABB2BF"/>
                </a:solidFill>
              </a:rPr>
              <a:t>	</a:t>
            </a:r>
            <a:r>
              <a:rPr lang="en-US" b="1" i="0" dirty="0">
                <a:effectLst/>
              </a:rPr>
              <a:t>distSq = (np.square(SOM - x)).</a:t>
            </a:r>
            <a:r>
              <a:rPr lang="en-US" b="1" i="0" dirty="0">
                <a:solidFill>
                  <a:srgbClr val="FFC000"/>
                </a:solidFill>
                <a:effectLst/>
              </a:rPr>
              <a:t>sum</a:t>
            </a:r>
            <a:r>
              <a:rPr lang="en-US" b="1" i="0" dirty="0">
                <a:effectLst/>
              </a:rPr>
              <a:t>(axis=</a:t>
            </a:r>
            <a:r>
              <a:rPr lang="en-US" b="1" i="0" dirty="0">
                <a:solidFill>
                  <a:srgbClr val="FFC000"/>
                </a:solidFill>
                <a:effectLst/>
              </a:rPr>
              <a:t>2</a:t>
            </a:r>
            <a:r>
              <a:rPr lang="en-US" b="1" i="0" dirty="0">
                <a:effectLst/>
              </a:rPr>
              <a:t>)</a:t>
            </a:r>
            <a:r>
              <a:rPr lang="en-US" b="1" i="0" dirty="0">
                <a:solidFill>
                  <a:srgbClr val="ABB2BF"/>
                </a:solidFill>
                <a:effectLst/>
              </a:rPr>
              <a:t> </a:t>
            </a:r>
          </a:p>
          <a:p>
            <a:r>
              <a:rPr lang="en-US" b="1" dirty="0">
                <a:solidFill>
                  <a:srgbClr val="ABB2BF"/>
                </a:solidFill>
              </a:rPr>
              <a:t>	</a:t>
            </a:r>
            <a:r>
              <a:rPr lang="en-US" b="1" i="0" dirty="0">
                <a:solidFill>
                  <a:srgbClr val="7030A0"/>
                </a:solidFill>
                <a:effectLst/>
              </a:rPr>
              <a:t>return</a:t>
            </a:r>
            <a:r>
              <a:rPr lang="en-US" b="1" i="0" dirty="0">
                <a:solidFill>
                  <a:srgbClr val="ABB2BF"/>
                </a:solidFill>
                <a:effectLst/>
              </a:rPr>
              <a:t> </a:t>
            </a:r>
            <a:r>
              <a:rPr lang="en-US" b="1" i="0" dirty="0">
                <a:effectLst/>
              </a:rPr>
              <a:t>np.unravel_index(np.argmin(distSq, axis=</a:t>
            </a:r>
            <a:r>
              <a:rPr lang="en-US" b="1" i="0" dirty="0">
                <a:solidFill>
                  <a:srgbClr val="00B0F0"/>
                </a:solidFill>
                <a:effectLst/>
              </a:rPr>
              <a:t>None</a:t>
            </a:r>
            <a:r>
              <a:rPr lang="en-US" b="1" i="0" dirty="0">
                <a:effectLst/>
              </a:rPr>
              <a:t>), distSq.shape)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826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F115-1356-46D3-95FF-4DB19882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21024"/>
            <a:ext cx="10018713" cy="721659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04E0-88B0-4C81-9940-86F34F933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888" y="1004047"/>
            <a:ext cx="10018713" cy="5441577"/>
          </a:xfrm>
        </p:spPr>
        <p:txBody>
          <a:bodyPr anchor="t">
            <a:normAutofit/>
          </a:bodyPr>
          <a:lstStyle/>
          <a:p>
            <a:pPr algn="just">
              <a:buFontTx/>
              <a:buChar char="-"/>
            </a:pPr>
            <a:r>
              <a:rPr lang="en-US" sz="2000" dirty="0"/>
              <a:t>The capability of </a:t>
            </a:r>
            <a:r>
              <a:rPr lang="en-US" sz="2000" b="1" dirty="0"/>
              <a:t>grouping similar objects</a:t>
            </a:r>
            <a:r>
              <a:rPr lang="en-US" sz="2000" dirty="0"/>
              <a:t>. It groups </a:t>
            </a:r>
            <a:r>
              <a:rPr lang="en-US" sz="2000" b="1" dirty="0"/>
              <a:t>“unlabeled” </a:t>
            </a:r>
            <a:r>
              <a:rPr lang="en-US" sz="2000" dirty="0"/>
              <a:t>data into </a:t>
            </a:r>
            <a:r>
              <a:rPr lang="en-US" sz="2000" b="1" dirty="0"/>
              <a:t>“clusters” </a:t>
            </a:r>
            <a:r>
              <a:rPr lang="en-US" sz="2000" dirty="0"/>
              <a:t>of similar inputs. </a:t>
            </a:r>
          </a:p>
          <a:p>
            <a:pPr algn="just">
              <a:buFontTx/>
              <a:buChar char="-"/>
            </a:pPr>
            <a:r>
              <a:rPr lang="en-US" sz="2000" dirty="0"/>
              <a:t>Example:</a:t>
            </a:r>
          </a:p>
          <a:p>
            <a:pPr algn="just">
              <a:buFontTx/>
              <a:buChar char="-"/>
            </a:pPr>
            <a:endParaRPr lang="en-US" sz="2000" dirty="0"/>
          </a:p>
          <a:p>
            <a:pPr algn="just">
              <a:buFontTx/>
              <a:buChar char="-"/>
            </a:pPr>
            <a:endParaRPr lang="en-US" sz="2000" dirty="0"/>
          </a:p>
          <a:p>
            <a:pPr algn="just">
              <a:buFontTx/>
              <a:buChar char="-"/>
            </a:pPr>
            <a:endParaRPr lang="en-US" sz="2000" dirty="0"/>
          </a:p>
          <a:p>
            <a:pPr algn="just">
              <a:buFontTx/>
              <a:buChar char="-"/>
            </a:pPr>
            <a:endParaRPr lang="en-US" sz="2000" dirty="0"/>
          </a:p>
          <a:p>
            <a:pPr algn="just">
              <a:buFontTx/>
              <a:buChar char="-"/>
            </a:pPr>
            <a:r>
              <a:rPr lang="en-US" sz="2000" dirty="0"/>
              <a:t>Clustering is </a:t>
            </a:r>
            <a:r>
              <a:rPr lang="en-US" sz="2000" b="1" dirty="0"/>
              <a:t>unsupervised learning</a:t>
            </a:r>
            <a:r>
              <a:rPr lang="en-US" sz="2000" dirty="0"/>
              <a:t>. It uses processing units (neurons) to place centroids on an adjustable map (SOM).</a:t>
            </a:r>
          </a:p>
          <a:p>
            <a:pPr marL="0" indent="0" algn="just">
              <a:buNone/>
            </a:pPr>
            <a:r>
              <a:rPr lang="en-US" sz="2000" dirty="0"/>
              <a:t> </a:t>
            </a:r>
            <a:r>
              <a:rPr lang="en-US" sz="2000" b="1" dirty="0"/>
              <a:t>Hypothesis</a:t>
            </a:r>
            <a:r>
              <a:rPr lang="en-US" sz="2000" dirty="0"/>
              <a:t>: </a:t>
            </a:r>
          </a:p>
          <a:p>
            <a:pPr marL="0" indent="0" algn="just">
              <a:buNone/>
            </a:pPr>
            <a:r>
              <a:rPr lang="en-US" sz="2000" dirty="0"/>
              <a:t>	The model </a:t>
            </a:r>
            <a:r>
              <a:rPr lang="en-US" sz="2000" b="1" dirty="0"/>
              <a:t>self-organizes</a:t>
            </a:r>
            <a:r>
              <a:rPr lang="en-US" sz="2000" dirty="0"/>
              <a:t> based on learning rules and interactions. Processing units maintain proximity relationships as they grow. </a:t>
            </a:r>
            <a:r>
              <a:rPr lang="en-US" sz="2000" baseline="30000" dirty="0">
                <a:hlinkClick r:id="rId2" action="ppaction://hlinksldjump"/>
              </a:rPr>
              <a:t>4</a:t>
            </a:r>
            <a:endParaRPr lang="en-US" sz="2000" baseline="30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2832F-FE19-4133-947C-A83206642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83" y="1825018"/>
            <a:ext cx="3818893" cy="18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2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FB54963-BC33-4A4B-B27A-17597C557A4E}"/>
              </a:ext>
            </a:extLst>
          </p:cNvPr>
          <p:cNvSpPr txBox="1"/>
          <p:nvPr/>
        </p:nvSpPr>
        <p:spPr>
          <a:xfrm>
            <a:off x="1972235" y="295836"/>
            <a:ext cx="90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Input is connected with each unit (neuron) of a lattice (map).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BBDEC-5BC3-476B-A32B-2B2D478C0AA5}"/>
              </a:ext>
            </a:extLst>
          </p:cNvPr>
          <p:cNvSpPr txBox="1"/>
          <p:nvPr/>
        </p:nvSpPr>
        <p:spPr>
          <a:xfrm>
            <a:off x="2626659" y="1097405"/>
            <a:ext cx="132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SOM: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7F62E0-BEAA-45AB-9D30-451F511C4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35" y="731614"/>
            <a:ext cx="4177477" cy="20242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417B65-7BA6-448B-BFB5-03B02FC7C2D5}"/>
              </a:ext>
            </a:extLst>
          </p:cNvPr>
          <p:cNvSpPr txBox="1"/>
          <p:nvPr/>
        </p:nvSpPr>
        <p:spPr>
          <a:xfrm>
            <a:off x="2088777" y="3150200"/>
            <a:ext cx="848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Concept of Neighborhood: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3B6349-A9D9-4191-A545-C15DF82BE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835" y="3678311"/>
            <a:ext cx="4177477" cy="259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4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C4E24-4893-4F39-A829-0B5E2F0B2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533" y="206188"/>
            <a:ext cx="10018713" cy="6060141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2800" b="1" dirty="0"/>
              <a:t>Goal:</a:t>
            </a:r>
          </a:p>
          <a:p>
            <a:pPr lvl="1" algn="just">
              <a:buFontTx/>
              <a:buChar char="-"/>
            </a:pPr>
            <a:r>
              <a:rPr lang="en-US" sz="2400" dirty="0"/>
              <a:t>Find weight values such that adjacent units have similar values.</a:t>
            </a:r>
          </a:p>
          <a:p>
            <a:pPr marL="457200" lvl="1" indent="0" algn="just">
              <a:buNone/>
            </a:pPr>
            <a:endParaRPr lang="en-US" sz="2400" dirty="0"/>
          </a:p>
          <a:p>
            <a:pPr marL="457200" lvl="1" indent="0" algn="just">
              <a:buNone/>
            </a:pPr>
            <a:r>
              <a:rPr lang="en-US" sz="2400" dirty="0"/>
              <a:t>- Inputs are assigned to units that are similar to them.</a:t>
            </a:r>
          </a:p>
        </p:txBody>
      </p:sp>
    </p:spTree>
    <p:extLst>
      <p:ext uri="{BB962C8B-B14F-4D97-AF65-F5344CB8AC3E}">
        <p14:creationId xmlns:p14="http://schemas.microsoft.com/office/powerpoint/2010/main" val="4242316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430</TotalTime>
  <Words>716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Self-Organizing Maps</vt:lpstr>
      <vt:lpstr>Introduction</vt:lpstr>
      <vt:lpstr>PowerPoint Presentation</vt:lpstr>
      <vt:lpstr>Best Matching Unit (BMU) </vt:lpstr>
      <vt:lpstr>Algorithm</vt:lpstr>
      <vt:lpstr>PowerPoint Presentation</vt:lpstr>
      <vt:lpstr>Clustering</vt:lpstr>
      <vt:lpstr>PowerPoint Presentation</vt:lpstr>
      <vt:lpstr>PowerPoint Presentation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Alexandru  Dina</dc:creator>
  <cp:lastModifiedBy>George Alexandru  Dina</cp:lastModifiedBy>
  <cp:revision>89</cp:revision>
  <dcterms:created xsi:type="dcterms:W3CDTF">2024-02-05T09:04:14Z</dcterms:created>
  <dcterms:modified xsi:type="dcterms:W3CDTF">2024-02-05T16:14:51Z</dcterms:modified>
</cp:coreProperties>
</file>