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9" r:id="rId5"/>
    <p:sldId id="266" r:id="rId6"/>
    <p:sldId id="260" r:id="rId7"/>
    <p:sldId id="267" r:id="rId8"/>
    <p:sldId id="261" r:id="rId9"/>
    <p:sldId id="268" r:id="rId10"/>
    <p:sldId id="269"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86" d="100"/>
          <a:sy n="86" d="100"/>
        </p:scale>
        <p:origin x="55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7E5B1-D922-6CF9-0A6C-E37EA06A90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0EB301-E81F-19E6-3941-76B487137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C5A404-B20A-8F75-1B67-898004C5A57B}"/>
              </a:ext>
            </a:extLst>
          </p:cNvPr>
          <p:cNvSpPr>
            <a:spLocks noGrp="1"/>
          </p:cNvSpPr>
          <p:nvPr>
            <p:ph type="dt" sz="half" idx="10"/>
          </p:nvPr>
        </p:nvSpPr>
        <p:spPr/>
        <p:txBody>
          <a:bodyPr/>
          <a:lstStyle/>
          <a:p>
            <a:fld id="{855D6B93-24A9-4BC2-A54C-5D326221F064}" type="datetimeFigureOut">
              <a:rPr lang="en-US" smtClean="0"/>
              <a:t>5/11/2023</a:t>
            </a:fld>
            <a:endParaRPr lang="en-US"/>
          </a:p>
        </p:txBody>
      </p:sp>
      <p:sp>
        <p:nvSpPr>
          <p:cNvPr id="5" name="Footer Placeholder 4">
            <a:extLst>
              <a:ext uri="{FF2B5EF4-FFF2-40B4-BE49-F238E27FC236}">
                <a16:creationId xmlns:a16="http://schemas.microsoft.com/office/drawing/2014/main" id="{A364A423-950D-2BC7-8050-50D0878F1D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29465-BA82-0536-D173-71A8550445BB}"/>
              </a:ext>
            </a:extLst>
          </p:cNvPr>
          <p:cNvSpPr>
            <a:spLocks noGrp="1"/>
          </p:cNvSpPr>
          <p:nvPr>
            <p:ph type="sldNum" sz="quarter" idx="12"/>
          </p:nvPr>
        </p:nvSpPr>
        <p:spPr/>
        <p:txBody>
          <a:bodyPr/>
          <a:lstStyle/>
          <a:p>
            <a:fld id="{CECB8D7B-399F-4610-BE43-8CC1481EB142}" type="slidenum">
              <a:rPr lang="en-US" smtClean="0"/>
              <a:t>‹#›</a:t>
            </a:fld>
            <a:endParaRPr lang="en-US"/>
          </a:p>
        </p:txBody>
      </p:sp>
    </p:spTree>
    <p:extLst>
      <p:ext uri="{BB962C8B-B14F-4D97-AF65-F5344CB8AC3E}">
        <p14:creationId xmlns:p14="http://schemas.microsoft.com/office/powerpoint/2010/main" val="99428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3CAC-8FE5-27D6-FAE3-0D2739D219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33A18D-ABBE-419B-26E8-5270304226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49D21-3545-E096-4715-A15F3C866481}"/>
              </a:ext>
            </a:extLst>
          </p:cNvPr>
          <p:cNvSpPr>
            <a:spLocks noGrp="1"/>
          </p:cNvSpPr>
          <p:nvPr>
            <p:ph type="dt" sz="half" idx="10"/>
          </p:nvPr>
        </p:nvSpPr>
        <p:spPr/>
        <p:txBody>
          <a:bodyPr/>
          <a:lstStyle/>
          <a:p>
            <a:fld id="{855D6B93-24A9-4BC2-A54C-5D326221F064}" type="datetimeFigureOut">
              <a:rPr lang="en-US" smtClean="0"/>
              <a:t>5/11/2023</a:t>
            </a:fld>
            <a:endParaRPr lang="en-US"/>
          </a:p>
        </p:txBody>
      </p:sp>
      <p:sp>
        <p:nvSpPr>
          <p:cNvPr id="5" name="Footer Placeholder 4">
            <a:extLst>
              <a:ext uri="{FF2B5EF4-FFF2-40B4-BE49-F238E27FC236}">
                <a16:creationId xmlns:a16="http://schemas.microsoft.com/office/drawing/2014/main" id="{1E67D959-E8B4-8135-1E2A-7236614E57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FB2F8C-7C77-0785-D78E-44FC0A2AB95F}"/>
              </a:ext>
            </a:extLst>
          </p:cNvPr>
          <p:cNvSpPr>
            <a:spLocks noGrp="1"/>
          </p:cNvSpPr>
          <p:nvPr>
            <p:ph type="sldNum" sz="quarter" idx="12"/>
          </p:nvPr>
        </p:nvSpPr>
        <p:spPr/>
        <p:txBody>
          <a:bodyPr/>
          <a:lstStyle/>
          <a:p>
            <a:fld id="{CECB8D7B-399F-4610-BE43-8CC1481EB142}" type="slidenum">
              <a:rPr lang="en-US" smtClean="0"/>
              <a:t>‹#›</a:t>
            </a:fld>
            <a:endParaRPr lang="en-US"/>
          </a:p>
        </p:txBody>
      </p:sp>
    </p:spTree>
    <p:extLst>
      <p:ext uri="{BB962C8B-B14F-4D97-AF65-F5344CB8AC3E}">
        <p14:creationId xmlns:p14="http://schemas.microsoft.com/office/powerpoint/2010/main" val="4007517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67520A-259F-1678-00FA-CDD630EDB0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A97E95-11CB-1483-A093-AD5C119EC1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860E8-D33E-DF8A-BF2F-339E963E707A}"/>
              </a:ext>
            </a:extLst>
          </p:cNvPr>
          <p:cNvSpPr>
            <a:spLocks noGrp="1"/>
          </p:cNvSpPr>
          <p:nvPr>
            <p:ph type="dt" sz="half" idx="10"/>
          </p:nvPr>
        </p:nvSpPr>
        <p:spPr/>
        <p:txBody>
          <a:bodyPr/>
          <a:lstStyle/>
          <a:p>
            <a:fld id="{855D6B93-24A9-4BC2-A54C-5D326221F064}" type="datetimeFigureOut">
              <a:rPr lang="en-US" smtClean="0"/>
              <a:t>5/11/2023</a:t>
            </a:fld>
            <a:endParaRPr lang="en-US"/>
          </a:p>
        </p:txBody>
      </p:sp>
      <p:sp>
        <p:nvSpPr>
          <p:cNvPr id="5" name="Footer Placeholder 4">
            <a:extLst>
              <a:ext uri="{FF2B5EF4-FFF2-40B4-BE49-F238E27FC236}">
                <a16:creationId xmlns:a16="http://schemas.microsoft.com/office/drawing/2014/main" id="{38801A2B-649D-AABA-E64B-9E6A55165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7C4BD-2D65-B7FE-7ADB-E44DEED41306}"/>
              </a:ext>
            </a:extLst>
          </p:cNvPr>
          <p:cNvSpPr>
            <a:spLocks noGrp="1"/>
          </p:cNvSpPr>
          <p:nvPr>
            <p:ph type="sldNum" sz="quarter" idx="12"/>
          </p:nvPr>
        </p:nvSpPr>
        <p:spPr/>
        <p:txBody>
          <a:bodyPr/>
          <a:lstStyle/>
          <a:p>
            <a:fld id="{CECB8D7B-399F-4610-BE43-8CC1481EB142}" type="slidenum">
              <a:rPr lang="en-US" smtClean="0"/>
              <a:t>‹#›</a:t>
            </a:fld>
            <a:endParaRPr lang="en-US"/>
          </a:p>
        </p:txBody>
      </p:sp>
    </p:spTree>
    <p:extLst>
      <p:ext uri="{BB962C8B-B14F-4D97-AF65-F5344CB8AC3E}">
        <p14:creationId xmlns:p14="http://schemas.microsoft.com/office/powerpoint/2010/main" val="4066992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31EF4-BC6D-668C-3E62-BABED0596B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4C3187-D650-FDA3-9103-B05E97AA8E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51DBD0-5C38-EB2E-0A6C-5173495AB099}"/>
              </a:ext>
            </a:extLst>
          </p:cNvPr>
          <p:cNvSpPr>
            <a:spLocks noGrp="1"/>
          </p:cNvSpPr>
          <p:nvPr>
            <p:ph type="dt" sz="half" idx="10"/>
          </p:nvPr>
        </p:nvSpPr>
        <p:spPr/>
        <p:txBody>
          <a:bodyPr/>
          <a:lstStyle/>
          <a:p>
            <a:fld id="{855D6B93-24A9-4BC2-A54C-5D326221F064}" type="datetimeFigureOut">
              <a:rPr lang="en-US" smtClean="0"/>
              <a:t>5/11/2023</a:t>
            </a:fld>
            <a:endParaRPr lang="en-US"/>
          </a:p>
        </p:txBody>
      </p:sp>
      <p:sp>
        <p:nvSpPr>
          <p:cNvPr id="5" name="Footer Placeholder 4">
            <a:extLst>
              <a:ext uri="{FF2B5EF4-FFF2-40B4-BE49-F238E27FC236}">
                <a16:creationId xmlns:a16="http://schemas.microsoft.com/office/drawing/2014/main" id="{941A59CB-D17D-73A5-A5DA-7B41DAF33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F55B57-5CD3-1186-827B-6CAA7A491C01}"/>
              </a:ext>
            </a:extLst>
          </p:cNvPr>
          <p:cNvSpPr>
            <a:spLocks noGrp="1"/>
          </p:cNvSpPr>
          <p:nvPr>
            <p:ph type="sldNum" sz="quarter" idx="12"/>
          </p:nvPr>
        </p:nvSpPr>
        <p:spPr/>
        <p:txBody>
          <a:bodyPr/>
          <a:lstStyle/>
          <a:p>
            <a:fld id="{CECB8D7B-399F-4610-BE43-8CC1481EB142}" type="slidenum">
              <a:rPr lang="en-US" smtClean="0"/>
              <a:t>‹#›</a:t>
            </a:fld>
            <a:endParaRPr lang="en-US"/>
          </a:p>
        </p:txBody>
      </p:sp>
    </p:spTree>
    <p:extLst>
      <p:ext uri="{BB962C8B-B14F-4D97-AF65-F5344CB8AC3E}">
        <p14:creationId xmlns:p14="http://schemas.microsoft.com/office/powerpoint/2010/main" val="321610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50388-316D-ACAE-00C5-B31A9061C7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B12996-0A8E-C651-B6DB-926C04421E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95A63C-55DB-2031-7A23-F237DF882C74}"/>
              </a:ext>
            </a:extLst>
          </p:cNvPr>
          <p:cNvSpPr>
            <a:spLocks noGrp="1"/>
          </p:cNvSpPr>
          <p:nvPr>
            <p:ph type="dt" sz="half" idx="10"/>
          </p:nvPr>
        </p:nvSpPr>
        <p:spPr/>
        <p:txBody>
          <a:bodyPr/>
          <a:lstStyle/>
          <a:p>
            <a:fld id="{855D6B93-24A9-4BC2-A54C-5D326221F064}" type="datetimeFigureOut">
              <a:rPr lang="en-US" smtClean="0"/>
              <a:t>5/11/2023</a:t>
            </a:fld>
            <a:endParaRPr lang="en-US"/>
          </a:p>
        </p:txBody>
      </p:sp>
      <p:sp>
        <p:nvSpPr>
          <p:cNvPr id="5" name="Footer Placeholder 4">
            <a:extLst>
              <a:ext uri="{FF2B5EF4-FFF2-40B4-BE49-F238E27FC236}">
                <a16:creationId xmlns:a16="http://schemas.microsoft.com/office/drawing/2014/main" id="{0B592229-F862-41FC-32BE-7B241964A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3938A-CA33-4342-4BCE-B4E75833B399}"/>
              </a:ext>
            </a:extLst>
          </p:cNvPr>
          <p:cNvSpPr>
            <a:spLocks noGrp="1"/>
          </p:cNvSpPr>
          <p:nvPr>
            <p:ph type="sldNum" sz="quarter" idx="12"/>
          </p:nvPr>
        </p:nvSpPr>
        <p:spPr/>
        <p:txBody>
          <a:bodyPr/>
          <a:lstStyle/>
          <a:p>
            <a:fld id="{CECB8D7B-399F-4610-BE43-8CC1481EB142}" type="slidenum">
              <a:rPr lang="en-US" smtClean="0"/>
              <a:t>‹#›</a:t>
            </a:fld>
            <a:endParaRPr lang="en-US"/>
          </a:p>
        </p:txBody>
      </p:sp>
    </p:spTree>
    <p:extLst>
      <p:ext uri="{BB962C8B-B14F-4D97-AF65-F5344CB8AC3E}">
        <p14:creationId xmlns:p14="http://schemas.microsoft.com/office/powerpoint/2010/main" val="3617194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28ACE-D62C-6AED-8D3A-16669A4438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AB6087-AB7D-E1C0-9862-ADD678A034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26776F-062A-3CF1-BE2B-22862BE21F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D77AFD-51C1-4DDB-A337-9B9CA4EA9FB7}"/>
              </a:ext>
            </a:extLst>
          </p:cNvPr>
          <p:cNvSpPr>
            <a:spLocks noGrp="1"/>
          </p:cNvSpPr>
          <p:nvPr>
            <p:ph type="dt" sz="half" idx="10"/>
          </p:nvPr>
        </p:nvSpPr>
        <p:spPr/>
        <p:txBody>
          <a:bodyPr/>
          <a:lstStyle/>
          <a:p>
            <a:fld id="{855D6B93-24A9-4BC2-A54C-5D326221F064}" type="datetimeFigureOut">
              <a:rPr lang="en-US" smtClean="0"/>
              <a:t>5/11/2023</a:t>
            </a:fld>
            <a:endParaRPr lang="en-US"/>
          </a:p>
        </p:txBody>
      </p:sp>
      <p:sp>
        <p:nvSpPr>
          <p:cNvPr id="6" name="Footer Placeholder 5">
            <a:extLst>
              <a:ext uri="{FF2B5EF4-FFF2-40B4-BE49-F238E27FC236}">
                <a16:creationId xmlns:a16="http://schemas.microsoft.com/office/drawing/2014/main" id="{BDF876F7-B1D4-E495-E307-F3B85808B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5C1B8E-31D4-F655-BD34-C2426AE70014}"/>
              </a:ext>
            </a:extLst>
          </p:cNvPr>
          <p:cNvSpPr>
            <a:spLocks noGrp="1"/>
          </p:cNvSpPr>
          <p:nvPr>
            <p:ph type="sldNum" sz="quarter" idx="12"/>
          </p:nvPr>
        </p:nvSpPr>
        <p:spPr/>
        <p:txBody>
          <a:bodyPr/>
          <a:lstStyle/>
          <a:p>
            <a:fld id="{CECB8D7B-399F-4610-BE43-8CC1481EB142}" type="slidenum">
              <a:rPr lang="en-US" smtClean="0"/>
              <a:t>‹#›</a:t>
            </a:fld>
            <a:endParaRPr lang="en-US"/>
          </a:p>
        </p:txBody>
      </p:sp>
    </p:spTree>
    <p:extLst>
      <p:ext uri="{BB962C8B-B14F-4D97-AF65-F5344CB8AC3E}">
        <p14:creationId xmlns:p14="http://schemas.microsoft.com/office/powerpoint/2010/main" val="435928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41346-DE85-37C0-A366-1BD9ACD467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AAD97F-DBB6-256C-8640-91153DF7A8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A36540-F509-241A-0B54-AD7D826EB3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54AF2-BCEC-F75A-C782-172EB0B0D4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CD42E7-5C84-DAAC-FC2D-1677B716F9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5EA5B1-7F23-50C6-007E-F88C10555FE5}"/>
              </a:ext>
            </a:extLst>
          </p:cNvPr>
          <p:cNvSpPr>
            <a:spLocks noGrp="1"/>
          </p:cNvSpPr>
          <p:nvPr>
            <p:ph type="dt" sz="half" idx="10"/>
          </p:nvPr>
        </p:nvSpPr>
        <p:spPr/>
        <p:txBody>
          <a:bodyPr/>
          <a:lstStyle/>
          <a:p>
            <a:fld id="{855D6B93-24A9-4BC2-A54C-5D326221F064}" type="datetimeFigureOut">
              <a:rPr lang="en-US" smtClean="0"/>
              <a:t>5/11/2023</a:t>
            </a:fld>
            <a:endParaRPr lang="en-US"/>
          </a:p>
        </p:txBody>
      </p:sp>
      <p:sp>
        <p:nvSpPr>
          <p:cNvPr id="8" name="Footer Placeholder 7">
            <a:extLst>
              <a:ext uri="{FF2B5EF4-FFF2-40B4-BE49-F238E27FC236}">
                <a16:creationId xmlns:a16="http://schemas.microsoft.com/office/drawing/2014/main" id="{3969E8EB-EC43-C11B-496B-5FBD4FF352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21A083-3906-71A4-6684-103AE325FA97}"/>
              </a:ext>
            </a:extLst>
          </p:cNvPr>
          <p:cNvSpPr>
            <a:spLocks noGrp="1"/>
          </p:cNvSpPr>
          <p:nvPr>
            <p:ph type="sldNum" sz="quarter" idx="12"/>
          </p:nvPr>
        </p:nvSpPr>
        <p:spPr/>
        <p:txBody>
          <a:bodyPr/>
          <a:lstStyle/>
          <a:p>
            <a:fld id="{CECB8D7B-399F-4610-BE43-8CC1481EB142}" type="slidenum">
              <a:rPr lang="en-US" smtClean="0"/>
              <a:t>‹#›</a:t>
            </a:fld>
            <a:endParaRPr lang="en-US"/>
          </a:p>
        </p:txBody>
      </p:sp>
    </p:spTree>
    <p:extLst>
      <p:ext uri="{BB962C8B-B14F-4D97-AF65-F5344CB8AC3E}">
        <p14:creationId xmlns:p14="http://schemas.microsoft.com/office/powerpoint/2010/main" val="419606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D40FB-CCBA-5E17-8FE9-A842E271B6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D23BC4-6701-9690-F14D-5BCD7FEEB808}"/>
              </a:ext>
            </a:extLst>
          </p:cNvPr>
          <p:cNvSpPr>
            <a:spLocks noGrp="1"/>
          </p:cNvSpPr>
          <p:nvPr>
            <p:ph type="dt" sz="half" idx="10"/>
          </p:nvPr>
        </p:nvSpPr>
        <p:spPr/>
        <p:txBody>
          <a:bodyPr/>
          <a:lstStyle/>
          <a:p>
            <a:fld id="{855D6B93-24A9-4BC2-A54C-5D326221F064}" type="datetimeFigureOut">
              <a:rPr lang="en-US" smtClean="0"/>
              <a:t>5/11/2023</a:t>
            </a:fld>
            <a:endParaRPr lang="en-US"/>
          </a:p>
        </p:txBody>
      </p:sp>
      <p:sp>
        <p:nvSpPr>
          <p:cNvPr id="4" name="Footer Placeholder 3">
            <a:extLst>
              <a:ext uri="{FF2B5EF4-FFF2-40B4-BE49-F238E27FC236}">
                <a16:creationId xmlns:a16="http://schemas.microsoft.com/office/drawing/2014/main" id="{9B018895-3079-95A3-DA38-555A7E5EFF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38B8AA-3CA8-6A67-041E-FED5448A02BC}"/>
              </a:ext>
            </a:extLst>
          </p:cNvPr>
          <p:cNvSpPr>
            <a:spLocks noGrp="1"/>
          </p:cNvSpPr>
          <p:nvPr>
            <p:ph type="sldNum" sz="quarter" idx="12"/>
          </p:nvPr>
        </p:nvSpPr>
        <p:spPr/>
        <p:txBody>
          <a:bodyPr/>
          <a:lstStyle/>
          <a:p>
            <a:fld id="{CECB8D7B-399F-4610-BE43-8CC1481EB142}" type="slidenum">
              <a:rPr lang="en-US" smtClean="0"/>
              <a:t>‹#›</a:t>
            </a:fld>
            <a:endParaRPr lang="en-US"/>
          </a:p>
        </p:txBody>
      </p:sp>
    </p:spTree>
    <p:extLst>
      <p:ext uri="{BB962C8B-B14F-4D97-AF65-F5344CB8AC3E}">
        <p14:creationId xmlns:p14="http://schemas.microsoft.com/office/powerpoint/2010/main" val="743618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08DC98-42B1-006F-80CA-3E6A8461B819}"/>
              </a:ext>
            </a:extLst>
          </p:cNvPr>
          <p:cNvSpPr>
            <a:spLocks noGrp="1"/>
          </p:cNvSpPr>
          <p:nvPr>
            <p:ph type="dt" sz="half" idx="10"/>
          </p:nvPr>
        </p:nvSpPr>
        <p:spPr/>
        <p:txBody>
          <a:bodyPr/>
          <a:lstStyle/>
          <a:p>
            <a:fld id="{855D6B93-24A9-4BC2-A54C-5D326221F064}" type="datetimeFigureOut">
              <a:rPr lang="en-US" smtClean="0"/>
              <a:t>5/11/2023</a:t>
            </a:fld>
            <a:endParaRPr lang="en-US"/>
          </a:p>
        </p:txBody>
      </p:sp>
      <p:sp>
        <p:nvSpPr>
          <p:cNvPr id="3" name="Footer Placeholder 2">
            <a:extLst>
              <a:ext uri="{FF2B5EF4-FFF2-40B4-BE49-F238E27FC236}">
                <a16:creationId xmlns:a16="http://schemas.microsoft.com/office/drawing/2014/main" id="{AC982CA9-1FE4-BAED-BDB9-9AA889F502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8FF6E0-CA22-B299-F10E-88B92986600B}"/>
              </a:ext>
            </a:extLst>
          </p:cNvPr>
          <p:cNvSpPr>
            <a:spLocks noGrp="1"/>
          </p:cNvSpPr>
          <p:nvPr>
            <p:ph type="sldNum" sz="quarter" idx="12"/>
          </p:nvPr>
        </p:nvSpPr>
        <p:spPr/>
        <p:txBody>
          <a:bodyPr/>
          <a:lstStyle/>
          <a:p>
            <a:fld id="{CECB8D7B-399F-4610-BE43-8CC1481EB142}" type="slidenum">
              <a:rPr lang="en-US" smtClean="0"/>
              <a:t>‹#›</a:t>
            </a:fld>
            <a:endParaRPr lang="en-US"/>
          </a:p>
        </p:txBody>
      </p:sp>
    </p:spTree>
    <p:extLst>
      <p:ext uri="{BB962C8B-B14F-4D97-AF65-F5344CB8AC3E}">
        <p14:creationId xmlns:p14="http://schemas.microsoft.com/office/powerpoint/2010/main" val="459389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A6816-3797-3F04-2DEF-F95F4494D8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824FA8-8BC6-B14A-D10B-37E548B8C4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DB6602-1E39-30FF-31D9-71CA6F1B3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3E7C7-1412-0629-850D-B9459A343DBA}"/>
              </a:ext>
            </a:extLst>
          </p:cNvPr>
          <p:cNvSpPr>
            <a:spLocks noGrp="1"/>
          </p:cNvSpPr>
          <p:nvPr>
            <p:ph type="dt" sz="half" idx="10"/>
          </p:nvPr>
        </p:nvSpPr>
        <p:spPr/>
        <p:txBody>
          <a:bodyPr/>
          <a:lstStyle/>
          <a:p>
            <a:fld id="{855D6B93-24A9-4BC2-A54C-5D326221F064}" type="datetimeFigureOut">
              <a:rPr lang="en-US" smtClean="0"/>
              <a:t>5/11/2023</a:t>
            </a:fld>
            <a:endParaRPr lang="en-US"/>
          </a:p>
        </p:txBody>
      </p:sp>
      <p:sp>
        <p:nvSpPr>
          <p:cNvPr id="6" name="Footer Placeholder 5">
            <a:extLst>
              <a:ext uri="{FF2B5EF4-FFF2-40B4-BE49-F238E27FC236}">
                <a16:creationId xmlns:a16="http://schemas.microsoft.com/office/drawing/2014/main" id="{FB26DFC6-7F17-8E01-CD82-58D50A57E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03E0FE-E64D-F3F1-A8A2-3FA7FDD16E23}"/>
              </a:ext>
            </a:extLst>
          </p:cNvPr>
          <p:cNvSpPr>
            <a:spLocks noGrp="1"/>
          </p:cNvSpPr>
          <p:nvPr>
            <p:ph type="sldNum" sz="quarter" idx="12"/>
          </p:nvPr>
        </p:nvSpPr>
        <p:spPr/>
        <p:txBody>
          <a:bodyPr/>
          <a:lstStyle/>
          <a:p>
            <a:fld id="{CECB8D7B-399F-4610-BE43-8CC1481EB142}" type="slidenum">
              <a:rPr lang="en-US" smtClean="0"/>
              <a:t>‹#›</a:t>
            </a:fld>
            <a:endParaRPr lang="en-US"/>
          </a:p>
        </p:txBody>
      </p:sp>
    </p:spTree>
    <p:extLst>
      <p:ext uri="{BB962C8B-B14F-4D97-AF65-F5344CB8AC3E}">
        <p14:creationId xmlns:p14="http://schemas.microsoft.com/office/powerpoint/2010/main" val="395309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7B7E-6596-1CB6-0664-2CC4C16B55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3A1029-F5B3-7474-02F9-F7F0F3B291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4AD501-D609-C2F2-4340-7D0A830DD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5AF9B-9430-80EF-B88A-C46F612C5047}"/>
              </a:ext>
            </a:extLst>
          </p:cNvPr>
          <p:cNvSpPr>
            <a:spLocks noGrp="1"/>
          </p:cNvSpPr>
          <p:nvPr>
            <p:ph type="dt" sz="half" idx="10"/>
          </p:nvPr>
        </p:nvSpPr>
        <p:spPr/>
        <p:txBody>
          <a:bodyPr/>
          <a:lstStyle/>
          <a:p>
            <a:fld id="{855D6B93-24A9-4BC2-A54C-5D326221F064}" type="datetimeFigureOut">
              <a:rPr lang="en-US" smtClean="0"/>
              <a:t>5/11/2023</a:t>
            </a:fld>
            <a:endParaRPr lang="en-US"/>
          </a:p>
        </p:txBody>
      </p:sp>
      <p:sp>
        <p:nvSpPr>
          <p:cNvPr id="6" name="Footer Placeholder 5">
            <a:extLst>
              <a:ext uri="{FF2B5EF4-FFF2-40B4-BE49-F238E27FC236}">
                <a16:creationId xmlns:a16="http://schemas.microsoft.com/office/drawing/2014/main" id="{B5A790DE-28FD-7340-CFC1-C2B8EE52D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568313-35FD-CF5C-6536-5BEDE87695A0}"/>
              </a:ext>
            </a:extLst>
          </p:cNvPr>
          <p:cNvSpPr>
            <a:spLocks noGrp="1"/>
          </p:cNvSpPr>
          <p:nvPr>
            <p:ph type="sldNum" sz="quarter" idx="12"/>
          </p:nvPr>
        </p:nvSpPr>
        <p:spPr/>
        <p:txBody>
          <a:bodyPr/>
          <a:lstStyle/>
          <a:p>
            <a:fld id="{CECB8D7B-399F-4610-BE43-8CC1481EB142}" type="slidenum">
              <a:rPr lang="en-US" smtClean="0"/>
              <a:t>‹#›</a:t>
            </a:fld>
            <a:endParaRPr lang="en-US"/>
          </a:p>
        </p:txBody>
      </p:sp>
    </p:spTree>
    <p:extLst>
      <p:ext uri="{BB962C8B-B14F-4D97-AF65-F5344CB8AC3E}">
        <p14:creationId xmlns:p14="http://schemas.microsoft.com/office/powerpoint/2010/main" val="131777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0C3EA3-8D3C-1A30-FFAC-A08FC979D4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E29BF8-4ADB-4629-0B5A-0EEE34C25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02A253-5E42-4657-C519-FE039754F3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5D6B93-24A9-4BC2-A54C-5D326221F064}" type="datetimeFigureOut">
              <a:rPr lang="en-US" smtClean="0"/>
              <a:t>5/11/2023</a:t>
            </a:fld>
            <a:endParaRPr lang="en-US"/>
          </a:p>
        </p:txBody>
      </p:sp>
      <p:sp>
        <p:nvSpPr>
          <p:cNvPr id="5" name="Footer Placeholder 4">
            <a:extLst>
              <a:ext uri="{FF2B5EF4-FFF2-40B4-BE49-F238E27FC236}">
                <a16:creationId xmlns:a16="http://schemas.microsoft.com/office/drawing/2014/main" id="{0731AD86-94EC-FFD9-D1B9-0B550893E6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B4FFEA-7587-8E8A-FC93-EE7BCE572A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CB8D7B-399F-4610-BE43-8CC1481EB142}" type="slidenum">
              <a:rPr lang="en-US" smtClean="0"/>
              <a:t>‹#›</a:t>
            </a:fld>
            <a:endParaRPr lang="en-US"/>
          </a:p>
        </p:txBody>
      </p:sp>
    </p:spTree>
    <p:extLst>
      <p:ext uri="{BB962C8B-B14F-4D97-AF65-F5344CB8AC3E}">
        <p14:creationId xmlns:p14="http://schemas.microsoft.com/office/powerpoint/2010/main" val="2319586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18AE1-054B-1DAF-98C3-3458E9E7A242}"/>
              </a:ext>
            </a:extLst>
          </p:cNvPr>
          <p:cNvSpPr>
            <a:spLocks noGrp="1"/>
          </p:cNvSpPr>
          <p:nvPr>
            <p:ph type="ctrTitle"/>
          </p:nvPr>
        </p:nvSpPr>
        <p:spPr/>
        <p:txBody>
          <a:bodyPr/>
          <a:lstStyle/>
          <a:p>
            <a:r>
              <a:rPr lang="en-US" dirty="0"/>
              <a:t>Face Recognition with VGG19 and Transfer Learning</a:t>
            </a:r>
          </a:p>
        </p:txBody>
      </p:sp>
      <p:sp>
        <p:nvSpPr>
          <p:cNvPr id="3" name="Subtitle 2">
            <a:extLst>
              <a:ext uri="{FF2B5EF4-FFF2-40B4-BE49-F238E27FC236}">
                <a16:creationId xmlns:a16="http://schemas.microsoft.com/office/drawing/2014/main" id="{574C9CA2-3B4F-EA31-F1F7-851304DB8421}"/>
              </a:ext>
            </a:extLst>
          </p:cNvPr>
          <p:cNvSpPr>
            <a:spLocks noGrp="1"/>
          </p:cNvSpPr>
          <p:nvPr>
            <p:ph type="subTitle" idx="1"/>
          </p:nvPr>
        </p:nvSpPr>
        <p:spPr/>
        <p:txBody>
          <a:bodyPr/>
          <a:lstStyle/>
          <a:p>
            <a:r>
              <a:rPr lang="en-US" dirty="0"/>
              <a:t>CS5567</a:t>
            </a:r>
          </a:p>
          <a:p>
            <a:r>
              <a:rPr lang="en-US" dirty="0"/>
              <a:t>Alexander Dowell</a:t>
            </a:r>
          </a:p>
        </p:txBody>
      </p:sp>
    </p:spTree>
    <p:extLst>
      <p:ext uri="{BB962C8B-B14F-4D97-AF65-F5344CB8AC3E}">
        <p14:creationId xmlns:p14="http://schemas.microsoft.com/office/powerpoint/2010/main" val="4272472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0BE6C-31F9-19D0-7194-63CFCE3F13D0}"/>
              </a:ext>
            </a:extLst>
          </p:cNvPr>
          <p:cNvSpPr>
            <a:spLocks noGrp="1"/>
          </p:cNvSpPr>
          <p:nvPr>
            <p:ph type="title"/>
          </p:nvPr>
        </p:nvSpPr>
        <p:spPr/>
        <p:txBody>
          <a:bodyPr/>
          <a:lstStyle/>
          <a:p>
            <a:r>
              <a:rPr lang="en-US" dirty="0"/>
              <a:t>Subject-Independent Protocol Verification</a:t>
            </a:r>
          </a:p>
        </p:txBody>
      </p:sp>
      <p:sp>
        <p:nvSpPr>
          <p:cNvPr id="5" name="Content Placeholder 4">
            <a:extLst>
              <a:ext uri="{FF2B5EF4-FFF2-40B4-BE49-F238E27FC236}">
                <a16:creationId xmlns:a16="http://schemas.microsoft.com/office/drawing/2014/main" id="{5279FABF-C574-97A9-2EDC-26E5C50FD3D4}"/>
              </a:ext>
            </a:extLst>
          </p:cNvPr>
          <p:cNvSpPr>
            <a:spLocks noGrp="1"/>
          </p:cNvSpPr>
          <p:nvPr>
            <p:ph idx="1"/>
          </p:nvPr>
        </p:nvSpPr>
        <p:spPr/>
        <p:txBody>
          <a:bodyPr>
            <a:normAutofit fontScale="55000" lnSpcReduction="20000"/>
          </a:bodyPr>
          <a:lstStyle/>
          <a:p>
            <a:pPr algn="l">
              <a:buFont typeface="+mj-lt"/>
              <a:buAutoNum type="arabicPeriod"/>
            </a:pPr>
            <a:r>
              <a:rPr lang="en-US" b="0" i="0" dirty="0">
                <a:effectLst/>
              </a:rPr>
              <a:t>Probability Density vs. Cosine Similarity:</a:t>
            </a:r>
          </a:p>
          <a:p>
            <a:pPr marL="742950" lvl="1" indent="-285750" algn="l">
              <a:buFont typeface="+mj-lt"/>
              <a:buAutoNum type="arabicPeriod"/>
            </a:pPr>
            <a:r>
              <a:rPr lang="en-US" b="0" i="0" dirty="0">
                <a:effectLst/>
              </a:rPr>
              <a:t>The Imposter scores mainly centered around a mean of 0.5, resembling a Gaussian distribution.</a:t>
            </a:r>
          </a:p>
          <a:p>
            <a:pPr marL="742950" lvl="1" indent="-285750" algn="l">
              <a:buFont typeface="+mj-lt"/>
              <a:buAutoNum type="arabicPeriod"/>
            </a:pPr>
            <a:r>
              <a:rPr lang="en-US" b="0" i="0" dirty="0">
                <a:effectLst/>
              </a:rPr>
              <a:t>A portion of Imposter scores overlapped with Genuine scores between 0.7 and 0.9.</a:t>
            </a:r>
          </a:p>
          <a:p>
            <a:pPr marL="742950" lvl="1" indent="-285750" algn="l">
              <a:buFont typeface="+mj-lt"/>
              <a:buAutoNum type="arabicPeriod"/>
            </a:pPr>
            <a:r>
              <a:rPr lang="en-US" b="0" i="0" dirty="0">
                <a:effectLst/>
              </a:rPr>
              <a:t>Genuine scores were predominantly above 0.8, with some outliers between 0.2 and 0.6.</a:t>
            </a:r>
          </a:p>
          <a:p>
            <a:pPr algn="l">
              <a:buFont typeface="+mj-lt"/>
              <a:buAutoNum type="arabicPeriod"/>
            </a:pPr>
            <a:r>
              <a:rPr lang="en-US" b="0" i="0" dirty="0">
                <a:effectLst/>
              </a:rPr>
              <a:t>Receiver Operating Characteristic (ROC) Curve:</a:t>
            </a:r>
          </a:p>
          <a:p>
            <a:pPr marL="742950" lvl="1" indent="-285750" algn="l">
              <a:buFont typeface="+mj-lt"/>
              <a:buAutoNum type="arabicPeriod"/>
            </a:pPr>
            <a:r>
              <a:rPr lang="en-US" b="0" i="0" dirty="0">
                <a:effectLst/>
              </a:rPr>
              <a:t>The Area Under the Curve (AUC) for the ROC curve was 0.91142, demonstrating a strong model discriminative ability, albeit lower than the subject-dependent model (0.99926).</a:t>
            </a:r>
          </a:p>
          <a:p>
            <a:pPr algn="l">
              <a:buFont typeface="+mj-lt"/>
              <a:buAutoNum type="arabicPeriod"/>
            </a:pPr>
            <a:r>
              <a:rPr lang="en-US" b="0" i="0" dirty="0">
                <a:effectLst/>
              </a:rPr>
              <a:t>D-prime (d'):</a:t>
            </a:r>
          </a:p>
          <a:p>
            <a:pPr marL="742950" lvl="1" indent="-285750" algn="l">
              <a:buFont typeface="+mj-lt"/>
              <a:buAutoNum type="arabicPeriod"/>
            </a:pPr>
            <a:r>
              <a:rPr lang="en-US" b="0" i="0" dirty="0">
                <a:effectLst/>
              </a:rPr>
              <a:t>The d-prime value was 2.192863, indicating a good separation between the means of the Genuine and Imposter score distributions, though not as high as the subject-dependent model (4.373305).</a:t>
            </a:r>
          </a:p>
          <a:p>
            <a:pPr algn="l">
              <a:buFont typeface="+mj-lt"/>
              <a:buAutoNum type="arabicPeriod"/>
            </a:pPr>
            <a:r>
              <a:rPr lang="en-US" b="0" i="0" dirty="0">
                <a:effectLst/>
              </a:rPr>
              <a:t>Comparative Insights:</a:t>
            </a:r>
          </a:p>
          <a:p>
            <a:pPr marL="742950" lvl="1" indent="-285750" algn="l">
              <a:buFont typeface="+mj-lt"/>
              <a:buAutoNum type="arabicPeriod"/>
            </a:pPr>
            <a:r>
              <a:rPr lang="en-US" b="0" i="0" dirty="0">
                <a:effectLst/>
              </a:rPr>
              <a:t>Although the Subject-Independent Protocol performed well, it did not match the near-perfect performance of the Subject-Dependent Protocol.</a:t>
            </a:r>
          </a:p>
          <a:p>
            <a:pPr marL="742950" lvl="1" indent="-285750" algn="l">
              <a:buFont typeface="+mj-lt"/>
              <a:buAutoNum type="arabicPeriod"/>
            </a:pPr>
            <a:r>
              <a:rPr lang="en-US" b="0" i="0" dirty="0">
                <a:effectLst/>
              </a:rPr>
              <a:t>The increased overlap in Genuine and Imposter scores and lower d-prime value indicate a slight decrease in discriminative ability.</a:t>
            </a:r>
          </a:p>
          <a:p>
            <a:pPr marL="742950" lvl="1" indent="-285750" algn="l">
              <a:buFont typeface="+mj-lt"/>
              <a:buAutoNum type="arabicPeriod"/>
            </a:pPr>
            <a:r>
              <a:rPr lang="en-US" b="0" i="0" dirty="0">
                <a:effectLst/>
              </a:rPr>
              <a:t>This could potentially be mitigated through further fine-tuning, additional training data, or advanced data augmentation techniques.</a:t>
            </a:r>
          </a:p>
          <a:p>
            <a:pPr algn="l"/>
            <a:r>
              <a:rPr lang="en-US" b="0" i="0" dirty="0">
                <a:effectLst/>
              </a:rPr>
              <a:t>Key Takeaway:</a:t>
            </a:r>
          </a:p>
          <a:p>
            <a:pPr algn="l">
              <a:buFont typeface="Arial" panose="020B0604020202020204" pitchFamily="34" charset="0"/>
              <a:buChar char="•"/>
            </a:pPr>
            <a:r>
              <a:rPr lang="en-US" b="0" i="0" dirty="0">
                <a:effectLst/>
              </a:rPr>
              <a:t>The Subject-Independent Protocol exhibits strong discriminative ability but falls short of the near-perfect performance observed in the Subject-Dependent Protocol. Further improvements are conceivable with additional fine-tuning and data augmentation</a:t>
            </a:r>
          </a:p>
          <a:p>
            <a:pPr marL="0" indent="0">
              <a:buNone/>
            </a:pPr>
            <a:endParaRPr lang="en-US" dirty="0"/>
          </a:p>
        </p:txBody>
      </p:sp>
    </p:spTree>
    <p:extLst>
      <p:ext uri="{BB962C8B-B14F-4D97-AF65-F5344CB8AC3E}">
        <p14:creationId xmlns:p14="http://schemas.microsoft.com/office/powerpoint/2010/main" val="1221283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0F9D1-9C78-EC0E-266E-233A0A0E24EC}"/>
              </a:ext>
            </a:extLst>
          </p:cNvPr>
          <p:cNvSpPr>
            <a:spLocks noGrp="1"/>
          </p:cNvSpPr>
          <p:nvPr>
            <p:ph type="title"/>
          </p:nvPr>
        </p:nvSpPr>
        <p:spPr/>
        <p:txBody>
          <a:bodyPr/>
          <a:lstStyle/>
          <a:p>
            <a:pPr algn="ctr"/>
            <a:r>
              <a:rPr lang="en-US" dirty="0"/>
              <a:t>Rank 1 and Rank 5 Identification Rates</a:t>
            </a:r>
            <a:br>
              <a:rPr lang="en-US" dirty="0"/>
            </a:br>
            <a:endParaRPr lang="en-US" dirty="0"/>
          </a:p>
        </p:txBody>
      </p:sp>
      <p:sp>
        <p:nvSpPr>
          <p:cNvPr id="3" name="Content Placeholder 2">
            <a:extLst>
              <a:ext uri="{FF2B5EF4-FFF2-40B4-BE49-F238E27FC236}">
                <a16:creationId xmlns:a16="http://schemas.microsoft.com/office/drawing/2014/main" id="{694CF405-014C-3910-9FDC-0A068ED6413B}"/>
              </a:ext>
            </a:extLst>
          </p:cNvPr>
          <p:cNvSpPr>
            <a:spLocks noGrp="1"/>
          </p:cNvSpPr>
          <p:nvPr>
            <p:ph idx="1"/>
          </p:nvPr>
        </p:nvSpPr>
        <p:spPr/>
        <p:txBody>
          <a:bodyPr>
            <a:normAutofit fontScale="62500" lnSpcReduction="20000"/>
          </a:bodyPr>
          <a:lstStyle/>
          <a:p>
            <a:pPr algn="l">
              <a:buFont typeface="+mj-lt"/>
              <a:buAutoNum type="arabicPeriod"/>
            </a:pPr>
            <a:r>
              <a:rPr lang="en-US" b="0" i="0" dirty="0">
                <a:effectLst/>
              </a:rPr>
              <a:t>Probe and Gallery Sets:</a:t>
            </a:r>
          </a:p>
          <a:p>
            <a:pPr marL="742950" lvl="1" indent="-285750" algn="l">
              <a:buFont typeface="+mj-lt"/>
              <a:buAutoNum type="arabicPeriod"/>
            </a:pPr>
            <a:r>
              <a:rPr lang="en-US" b="0" i="0" dirty="0">
                <a:effectLst/>
              </a:rPr>
              <a:t>Utilized to calculate the identification rates. The probe set comprised the first image from the subject-dependent testing subset of each identity, while the gallery consisted of the remaining images.</a:t>
            </a:r>
          </a:p>
          <a:p>
            <a:pPr algn="l">
              <a:buFont typeface="+mj-lt"/>
              <a:buAutoNum type="arabicPeriod"/>
            </a:pPr>
            <a:r>
              <a:rPr lang="en-US" b="0" i="0" dirty="0">
                <a:effectLst/>
              </a:rPr>
              <a:t>Application of Matching Threshold:</a:t>
            </a:r>
          </a:p>
          <a:p>
            <a:pPr marL="742950" lvl="1" indent="-285750" algn="l">
              <a:buFont typeface="+mj-lt"/>
              <a:buAutoNum type="arabicPeriod"/>
            </a:pPr>
            <a:r>
              <a:rPr lang="en-US" b="0" i="0" dirty="0">
                <a:effectLst/>
              </a:rPr>
              <a:t>An optimal threshold derived from the Equal Error Rate (EER) was applied to further refine the identification process. The selected threshold was 0.744135.</a:t>
            </a:r>
          </a:p>
          <a:p>
            <a:pPr algn="l">
              <a:buFont typeface="+mj-lt"/>
              <a:buAutoNum type="arabicPeriod"/>
            </a:pPr>
            <a:r>
              <a:rPr lang="en-US" b="0" i="0" dirty="0">
                <a:effectLst/>
              </a:rPr>
              <a:t>Identification Rates:</a:t>
            </a:r>
          </a:p>
          <a:p>
            <a:pPr marL="742950" lvl="1" indent="-285750" algn="l">
              <a:buFont typeface="+mj-lt"/>
              <a:buAutoNum type="arabicPeriod"/>
            </a:pPr>
            <a:r>
              <a:rPr lang="en-US" b="0" i="0" dirty="0">
                <a:effectLst/>
              </a:rPr>
              <a:t>Rank-1 identification rate was 98%, implying that the correct subject was the top match 98% of the time.</a:t>
            </a:r>
          </a:p>
          <a:p>
            <a:pPr marL="742950" lvl="1" indent="-285750" algn="l">
              <a:buFont typeface="+mj-lt"/>
              <a:buAutoNum type="arabicPeriod"/>
            </a:pPr>
            <a:r>
              <a:rPr lang="en-US" b="0" i="0" dirty="0">
                <a:effectLst/>
              </a:rPr>
              <a:t>Rank-5 identification rate reached 100%, meaning the correct subject was within the top 5 matches every time.</a:t>
            </a:r>
          </a:p>
          <a:p>
            <a:pPr algn="l">
              <a:buFont typeface="+mj-lt"/>
              <a:buAutoNum type="arabicPeriod"/>
            </a:pPr>
            <a:r>
              <a:rPr lang="en-US" b="0" i="0" dirty="0">
                <a:effectLst/>
              </a:rPr>
              <a:t>Identification Rates Post Threshold Filtering:</a:t>
            </a:r>
          </a:p>
          <a:p>
            <a:pPr marL="742950" lvl="1" indent="-285750" algn="l">
              <a:buFont typeface="+mj-lt"/>
              <a:buAutoNum type="arabicPeriod"/>
            </a:pPr>
            <a:r>
              <a:rPr lang="en-US" b="0" i="0" dirty="0">
                <a:effectLst/>
              </a:rPr>
              <a:t>After applying the matching threshold, the Rank-1 identification rate remained at 98%.</a:t>
            </a:r>
          </a:p>
          <a:p>
            <a:pPr marL="742950" lvl="1" indent="-285750" algn="l">
              <a:buFont typeface="+mj-lt"/>
              <a:buAutoNum type="arabicPeriod"/>
            </a:pPr>
            <a:r>
              <a:rPr lang="en-US" b="0" i="0" dirty="0">
                <a:effectLst/>
              </a:rPr>
              <a:t>However, the Rank-5 identification rate slightly decreased to 98%, suggesting that the threshold filtering may exclude some correct matches in the top 5.</a:t>
            </a:r>
          </a:p>
          <a:p>
            <a:pPr marL="0" indent="0" algn="l">
              <a:buNone/>
            </a:pPr>
            <a:r>
              <a:rPr lang="en-US" b="0" i="0" dirty="0">
                <a:effectLst/>
              </a:rPr>
              <a:t>Key Takeaway:</a:t>
            </a:r>
          </a:p>
          <a:p>
            <a:pPr algn="l">
              <a:buFont typeface="Arial" panose="020B0604020202020204" pitchFamily="34" charset="0"/>
              <a:buChar char="•"/>
            </a:pPr>
            <a:r>
              <a:rPr lang="en-US" b="0" i="0" dirty="0">
                <a:effectLst/>
              </a:rPr>
              <a:t>The network performs excellently in both Rank-1 and Rank-5 identifications. The application of the matching threshold, however, slightly reduces the Rank-5 identification rate, suggesting a trade-off between precision and recall.</a:t>
            </a:r>
          </a:p>
          <a:p>
            <a:pPr marL="0" indent="0">
              <a:buNone/>
            </a:pPr>
            <a:endParaRPr lang="en-US" dirty="0"/>
          </a:p>
        </p:txBody>
      </p:sp>
    </p:spTree>
    <p:extLst>
      <p:ext uri="{BB962C8B-B14F-4D97-AF65-F5344CB8AC3E}">
        <p14:creationId xmlns:p14="http://schemas.microsoft.com/office/powerpoint/2010/main" val="4106502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75AF-26A1-1DEB-39DC-957C346504E1}"/>
              </a:ext>
            </a:extLst>
          </p:cNvPr>
          <p:cNvSpPr>
            <a:spLocks noGrp="1"/>
          </p:cNvSpPr>
          <p:nvPr>
            <p:ph type="title"/>
          </p:nvPr>
        </p:nvSpPr>
        <p:spPr/>
        <p:txBody>
          <a:bodyPr/>
          <a:lstStyle/>
          <a:p>
            <a:pPr algn="ctr"/>
            <a:r>
              <a:rPr lang="en-US" dirty="0"/>
              <a:t>Project Conclusion</a:t>
            </a:r>
          </a:p>
        </p:txBody>
      </p:sp>
      <p:sp>
        <p:nvSpPr>
          <p:cNvPr id="3" name="Content Placeholder 2">
            <a:extLst>
              <a:ext uri="{FF2B5EF4-FFF2-40B4-BE49-F238E27FC236}">
                <a16:creationId xmlns:a16="http://schemas.microsoft.com/office/drawing/2014/main" id="{2F944930-04BC-F434-E887-89AEFF953F5F}"/>
              </a:ext>
            </a:extLst>
          </p:cNvPr>
          <p:cNvSpPr>
            <a:spLocks noGrp="1"/>
          </p:cNvSpPr>
          <p:nvPr>
            <p:ph idx="1"/>
          </p:nvPr>
        </p:nvSpPr>
        <p:spPr/>
        <p:txBody>
          <a:bodyPr>
            <a:normAutofit fontScale="77500" lnSpcReduction="20000"/>
          </a:bodyPr>
          <a:lstStyle/>
          <a:p>
            <a:pPr marL="0" indent="0">
              <a:buNone/>
            </a:pPr>
            <a:r>
              <a:rPr lang="en-US" dirty="0"/>
              <a:t>	In summary, this project successfully developed a face recognition system using the Georgia Tech dataset and the VGG19 pre-trained CNN architecture. The model was capable of identifying 50 subjects with high accuracy. After two training cycles, the initial 6 epochs achieved 81% accuracy, while the extended training of 50 epochs resulted in a final accuracy of 98.7%. The latter model was used for the remaining steps of the project. Verification processes revealed excellent discriminative ability of the model, evidenced by an AUC of 0.99926 and a d-prime of 4.373305. However, some overlap in Genuine and Imposter scores indicated potential for further improvement.</a:t>
            </a:r>
          </a:p>
          <a:p>
            <a:pPr marL="0" indent="0">
              <a:buNone/>
            </a:pPr>
            <a:r>
              <a:rPr lang="en-US" dirty="0"/>
              <a:t>	The Subject-Independent Protocol also yielded remarkable results, achieving a perfect 100% accuracy after 50 epochs of training, thus demonstrating the robustness of the model. Nonetheless, its verification presented slightly lower discriminative ability than the Subject-Dependent Protocol, with an AUC of 0.91142 and a d-prime of 2.192863.</a:t>
            </a:r>
          </a:p>
          <a:p>
            <a:pPr marL="0" indent="0">
              <a:buNone/>
            </a:pPr>
            <a:r>
              <a:rPr lang="en-US" dirty="0"/>
              <a:t>	In terms of identification, the network performed exceptionally well, with Rank-1 and Rank-5 identification rates of 98% and 100%, respectively. However, after applying a matching threshold, there was a minor decrease in the Rank-5 identification rate to 98%, suggesting a trade-off between precision and recall.</a:t>
            </a:r>
          </a:p>
        </p:txBody>
      </p:sp>
    </p:spTree>
    <p:extLst>
      <p:ext uri="{BB962C8B-B14F-4D97-AF65-F5344CB8AC3E}">
        <p14:creationId xmlns:p14="http://schemas.microsoft.com/office/powerpoint/2010/main" val="655007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F8B7-1235-CA71-6A91-5D52A235E2F4}"/>
              </a:ext>
            </a:extLst>
          </p:cNvPr>
          <p:cNvSpPr>
            <a:spLocks noGrp="1"/>
          </p:cNvSpPr>
          <p:nvPr>
            <p:ph type="title"/>
          </p:nvPr>
        </p:nvSpPr>
        <p:spPr/>
        <p:txBody>
          <a:bodyPr/>
          <a:lstStyle/>
          <a:p>
            <a:pPr algn="ctr"/>
            <a:r>
              <a:rPr lang="en-US" dirty="0"/>
              <a:t>Future Work</a:t>
            </a:r>
          </a:p>
        </p:txBody>
      </p:sp>
      <p:sp>
        <p:nvSpPr>
          <p:cNvPr id="3" name="Content Placeholder 2">
            <a:extLst>
              <a:ext uri="{FF2B5EF4-FFF2-40B4-BE49-F238E27FC236}">
                <a16:creationId xmlns:a16="http://schemas.microsoft.com/office/drawing/2014/main" id="{58D0B517-F753-908F-B705-6FC8B7F452D1}"/>
              </a:ext>
            </a:extLst>
          </p:cNvPr>
          <p:cNvSpPr>
            <a:spLocks noGrp="1"/>
          </p:cNvSpPr>
          <p:nvPr>
            <p:ph idx="1"/>
          </p:nvPr>
        </p:nvSpPr>
        <p:spPr/>
        <p:txBody>
          <a:bodyPr/>
          <a:lstStyle/>
          <a:p>
            <a:pPr marL="0" indent="0">
              <a:buNone/>
            </a:pPr>
            <a:r>
              <a:rPr lang="en-US" dirty="0"/>
              <a:t>Looking ahead, future work will involve further fine-tuning of the model to improve discriminative ability and reduce overlap in Genuine and Imposter scores. There is also scope to explore advanced data augmentation techniques to enhance model robustness and performance, particularly for the Subject-Independent Protocol. Moreover, investigating different matching thresholds may better balance precision and recall in the identification rates. Finally, expanding the dataset or employing different pre-trained architectures could provide a path towards further enhancing the model's performance.</a:t>
            </a:r>
          </a:p>
        </p:txBody>
      </p:sp>
    </p:spTree>
    <p:extLst>
      <p:ext uri="{BB962C8B-B14F-4D97-AF65-F5344CB8AC3E}">
        <p14:creationId xmlns:p14="http://schemas.microsoft.com/office/powerpoint/2010/main" val="1894262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5CE2E-62F7-F1D7-8EB2-3AB0B6B4DCFE}"/>
              </a:ext>
            </a:extLst>
          </p:cNvPr>
          <p:cNvSpPr>
            <a:spLocks noGrp="1"/>
          </p:cNvSpPr>
          <p:nvPr>
            <p:ph type="title"/>
          </p:nvPr>
        </p:nvSpPr>
        <p:spPr/>
        <p:txBody>
          <a:bodyPr/>
          <a:lstStyle/>
          <a:p>
            <a:pPr algn="ctr"/>
            <a:r>
              <a:rPr lang="en-US" dirty="0"/>
              <a:t>Project Description</a:t>
            </a:r>
          </a:p>
        </p:txBody>
      </p:sp>
      <p:sp>
        <p:nvSpPr>
          <p:cNvPr id="3" name="Content Placeholder 2">
            <a:extLst>
              <a:ext uri="{FF2B5EF4-FFF2-40B4-BE49-F238E27FC236}">
                <a16:creationId xmlns:a16="http://schemas.microsoft.com/office/drawing/2014/main" id="{320BF3CA-2BF5-DFCC-3D4D-0DAB961BC8CA}"/>
              </a:ext>
            </a:extLst>
          </p:cNvPr>
          <p:cNvSpPr>
            <a:spLocks noGrp="1"/>
          </p:cNvSpPr>
          <p:nvPr>
            <p:ph idx="1"/>
          </p:nvPr>
        </p:nvSpPr>
        <p:spPr/>
        <p:txBody>
          <a:bodyPr/>
          <a:lstStyle/>
          <a:p>
            <a:pPr marL="0" indent="0">
              <a:buNone/>
            </a:pPr>
            <a:r>
              <a:rPr lang="en-US" dirty="0"/>
              <a:t>	Develop a face recognition system using the Georgia Tech dataset and VGG19 pre-trained CNN architecture. The model identifies 50 subjects using transfer learning and fine-tuning. Evaluate the performance using ROC curves, ROC AUC, and d-prime for verification tasks. Additionally, assess rank 1 and rank 5 identification rates and their accuracy after applying a matching threshold.</a:t>
            </a:r>
          </a:p>
        </p:txBody>
      </p:sp>
    </p:spTree>
    <p:extLst>
      <p:ext uri="{BB962C8B-B14F-4D97-AF65-F5344CB8AC3E}">
        <p14:creationId xmlns:p14="http://schemas.microsoft.com/office/powerpoint/2010/main" val="2995908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720A5-1F4E-44CF-9F28-6246F19C31D4}"/>
              </a:ext>
            </a:extLst>
          </p:cNvPr>
          <p:cNvSpPr>
            <a:spLocks noGrp="1"/>
          </p:cNvSpPr>
          <p:nvPr>
            <p:ph type="title"/>
          </p:nvPr>
        </p:nvSpPr>
        <p:spPr/>
        <p:txBody>
          <a:bodyPr/>
          <a:lstStyle/>
          <a:p>
            <a:r>
              <a:rPr lang="en-US" dirty="0"/>
              <a:t>25 Random Samples from the Dataset </a:t>
            </a:r>
          </a:p>
        </p:txBody>
      </p:sp>
      <p:pic>
        <p:nvPicPr>
          <p:cNvPr id="5" name="Content Placeholder 4">
            <a:extLst>
              <a:ext uri="{FF2B5EF4-FFF2-40B4-BE49-F238E27FC236}">
                <a16:creationId xmlns:a16="http://schemas.microsoft.com/office/drawing/2014/main" id="{1BAAF0E5-C032-4F94-88B0-264637F84712}"/>
              </a:ext>
            </a:extLst>
          </p:cNvPr>
          <p:cNvPicPr>
            <a:picLocks noGrp="1" noChangeAspect="1"/>
          </p:cNvPicPr>
          <p:nvPr>
            <p:ph idx="1"/>
          </p:nvPr>
        </p:nvPicPr>
        <p:blipFill>
          <a:blip r:embed="rId2"/>
          <a:stretch>
            <a:fillRect/>
          </a:stretch>
        </p:blipFill>
        <p:spPr>
          <a:xfrm>
            <a:off x="3590925" y="1858169"/>
            <a:ext cx="5010150" cy="4286250"/>
          </a:xfrm>
        </p:spPr>
      </p:pic>
    </p:spTree>
    <p:extLst>
      <p:ext uri="{BB962C8B-B14F-4D97-AF65-F5344CB8AC3E}">
        <p14:creationId xmlns:p14="http://schemas.microsoft.com/office/powerpoint/2010/main" val="3534483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F8BA-B286-B705-5043-F13B2A0996B9}"/>
              </a:ext>
            </a:extLst>
          </p:cNvPr>
          <p:cNvSpPr>
            <a:spLocks noGrp="1"/>
          </p:cNvSpPr>
          <p:nvPr>
            <p:ph type="title"/>
          </p:nvPr>
        </p:nvSpPr>
        <p:spPr/>
        <p:txBody>
          <a:bodyPr/>
          <a:lstStyle/>
          <a:p>
            <a:pPr algn="ctr"/>
            <a:r>
              <a:rPr lang="en-US" dirty="0"/>
              <a:t>Methodology</a:t>
            </a:r>
          </a:p>
        </p:txBody>
      </p:sp>
      <p:sp>
        <p:nvSpPr>
          <p:cNvPr id="4" name="Text Placeholder 3">
            <a:extLst>
              <a:ext uri="{FF2B5EF4-FFF2-40B4-BE49-F238E27FC236}">
                <a16:creationId xmlns:a16="http://schemas.microsoft.com/office/drawing/2014/main" id="{EA7E775D-ECA3-0D3F-E6C3-EF76916FE137}"/>
              </a:ext>
            </a:extLst>
          </p:cNvPr>
          <p:cNvSpPr>
            <a:spLocks noGrp="1"/>
          </p:cNvSpPr>
          <p:nvPr>
            <p:ph type="body" idx="1"/>
          </p:nvPr>
        </p:nvSpPr>
        <p:spPr/>
        <p:txBody>
          <a:bodyPr/>
          <a:lstStyle/>
          <a:p>
            <a:pPr algn="ctr"/>
            <a:r>
              <a:rPr lang="en-US" b="0" dirty="0"/>
              <a:t>Initial training for 6 epochs</a:t>
            </a:r>
          </a:p>
        </p:txBody>
      </p:sp>
      <p:pic>
        <p:nvPicPr>
          <p:cNvPr id="9" name="Content Placeholder 8">
            <a:extLst>
              <a:ext uri="{FF2B5EF4-FFF2-40B4-BE49-F238E27FC236}">
                <a16:creationId xmlns:a16="http://schemas.microsoft.com/office/drawing/2014/main" id="{47F70678-4017-71FA-88DE-2577ECEC7665}"/>
              </a:ext>
            </a:extLst>
          </p:cNvPr>
          <p:cNvPicPr>
            <a:picLocks noGrp="1" noChangeAspect="1"/>
          </p:cNvPicPr>
          <p:nvPr>
            <p:ph sz="half" idx="2"/>
          </p:nvPr>
        </p:nvPicPr>
        <p:blipFill>
          <a:blip r:embed="rId2"/>
          <a:stretch>
            <a:fillRect/>
          </a:stretch>
        </p:blipFill>
        <p:spPr>
          <a:xfrm>
            <a:off x="839788" y="2888412"/>
            <a:ext cx="5157787" cy="2917913"/>
          </a:xfrm>
        </p:spPr>
      </p:pic>
      <p:sp>
        <p:nvSpPr>
          <p:cNvPr id="6" name="Text Placeholder 5">
            <a:extLst>
              <a:ext uri="{FF2B5EF4-FFF2-40B4-BE49-F238E27FC236}">
                <a16:creationId xmlns:a16="http://schemas.microsoft.com/office/drawing/2014/main" id="{15CFA950-63B2-49E8-F261-9C3B6F17A60C}"/>
              </a:ext>
            </a:extLst>
          </p:cNvPr>
          <p:cNvSpPr>
            <a:spLocks noGrp="1"/>
          </p:cNvSpPr>
          <p:nvPr>
            <p:ph type="body" sz="quarter" idx="3"/>
          </p:nvPr>
        </p:nvSpPr>
        <p:spPr/>
        <p:txBody>
          <a:bodyPr/>
          <a:lstStyle/>
          <a:p>
            <a:pPr algn="ctr"/>
            <a:r>
              <a:rPr lang="en-US" b="0" dirty="0"/>
              <a:t>Fine Tuned training for 50 epochs</a:t>
            </a:r>
          </a:p>
        </p:txBody>
      </p:sp>
      <p:pic>
        <p:nvPicPr>
          <p:cNvPr id="11" name="Content Placeholder 10">
            <a:extLst>
              <a:ext uri="{FF2B5EF4-FFF2-40B4-BE49-F238E27FC236}">
                <a16:creationId xmlns:a16="http://schemas.microsoft.com/office/drawing/2014/main" id="{6FC67F5A-A2E3-167C-34E6-DFC87B799CAA}"/>
              </a:ext>
            </a:extLst>
          </p:cNvPr>
          <p:cNvPicPr>
            <a:picLocks noGrp="1" noChangeAspect="1"/>
          </p:cNvPicPr>
          <p:nvPr>
            <p:ph sz="quarter" idx="4"/>
          </p:nvPr>
        </p:nvPicPr>
        <p:blipFill>
          <a:blip r:embed="rId3"/>
          <a:stretch>
            <a:fillRect/>
          </a:stretch>
        </p:blipFill>
        <p:spPr>
          <a:xfrm>
            <a:off x="6172200" y="2900024"/>
            <a:ext cx="5183188" cy="2894690"/>
          </a:xfrm>
        </p:spPr>
      </p:pic>
    </p:spTree>
    <p:extLst>
      <p:ext uri="{BB962C8B-B14F-4D97-AF65-F5344CB8AC3E}">
        <p14:creationId xmlns:p14="http://schemas.microsoft.com/office/powerpoint/2010/main" val="59735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8F8BA-B286-B705-5043-F13B2A0996B9}"/>
              </a:ext>
            </a:extLst>
          </p:cNvPr>
          <p:cNvSpPr>
            <a:spLocks noGrp="1"/>
          </p:cNvSpPr>
          <p:nvPr>
            <p:ph type="title"/>
          </p:nvPr>
        </p:nvSpPr>
        <p:spPr/>
        <p:txBody>
          <a:bodyPr/>
          <a:lstStyle/>
          <a:p>
            <a:pPr algn="ctr"/>
            <a:r>
              <a:rPr lang="en-US" dirty="0"/>
              <a:t>Methodology</a:t>
            </a:r>
          </a:p>
        </p:txBody>
      </p:sp>
      <p:sp>
        <p:nvSpPr>
          <p:cNvPr id="10" name="Content Placeholder 9">
            <a:extLst>
              <a:ext uri="{FF2B5EF4-FFF2-40B4-BE49-F238E27FC236}">
                <a16:creationId xmlns:a16="http://schemas.microsoft.com/office/drawing/2014/main" id="{76A6B812-1E29-346D-E257-D1CA6BD1BDA7}"/>
              </a:ext>
            </a:extLst>
          </p:cNvPr>
          <p:cNvSpPr>
            <a:spLocks noGrp="1"/>
          </p:cNvSpPr>
          <p:nvPr>
            <p:ph idx="1"/>
          </p:nvPr>
        </p:nvSpPr>
        <p:spPr/>
        <p:txBody>
          <a:bodyPr>
            <a:normAutofit fontScale="70000" lnSpcReduction="20000"/>
          </a:bodyPr>
          <a:lstStyle/>
          <a:p>
            <a:pPr algn="l">
              <a:buFont typeface="+mj-lt"/>
              <a:buAutoNum type="arabicPeriod"/>
            </a:pPr>
            <a:r>
              <a:rPr lang="en-US" b="0" i="0" dirty="0">
                <a:effectLst/>
              </a:rPr>
              <a:t>Network Training:</a:t>
            </a:r>
          </a:p>
          <a:p>
            <a:pPr marL="742950" lvl="1" indent="-285750" algn="l">
              <a:buFont typeface="+mj-lt"/>
              <a:buAutoNum type="arabicPeriod"/>
            </a:pPr>
            <a:r>
              <a:rPr lang="en-US" b="0" i="0" dirty="0">
                <a:effectLst/>
              </a:rPr>
              <a:t>Two training cycles were conducted: initial 6 epochs and extended 50 epochs.</a:t>
            </a:r>
          </a:p>
          <a:p>
            <a:pPr marL="742950" lvl="1" indent="-285750" algn="l">
              <a:buFont typeface="+mj-lt"/>
              <a:buAutoNum type="arabicPeriod"/>
            </a:pPr>
            <a:r>
              <a:rPr lang="en-US" b="0" i="0" dirty="0">
                <a:effectLst/>
              </a:rPr>
              <a:t>The network trained for 6 epochs achieved an accuracy of 81%.</a:t>
            </a:r>
          </a:p>
          <a:p>
            <a:pPr marL="742950" lvl="1" indent="-285750" algn="l">
              <a:buFont typeface="+mj-lt"/>
              <a:buAutoNum type="arabicPeriod"/>
            </a:pPr>
            <a:r>
              <a:rPr lang="en-US" b="0" i="0" dirty="0">
                <a:effectLst/>
              </a:rPr>
              <a:t>The extended training cycle of 50 epochs achieved a final accuracy of 98.7%, and this refined network was used for the rest of the project.</a:t>
            </a:r>
          </a:p>
          <a:p>
            <a:pPr algn="l">
              <a:buFont typeface="+mj-lt"/>
              <a:buAutoNum type="arabicPeriod"/>
            </a:pPr>
            <a:r>
              <a:rPr lang="en-US" b="0" i="0" dirty="0">
                <a:effectLst/>
              </a:rPr>
              <a:t>Network Parameters:</a:t>
            </a:r>
          </a:p>
          <a:p>
            <a:pPr marL="742950" lvl="1" indent="-285750" algn="l">
              <a:buFont typeface="+mj-lt"/>
              <a:buAutoNum type="arabicPeriod"/>
            </a:pPr>
            <a:r>
              <a:rPr lang="en-US" b="0" i="0" dirty="0">
                <a:effectLst/>
              </a:rPr>
              <a:t>Stochastic Gradient Descent with Momentum (</a:t>
            </a:r>
            <a:r>
              <a:rPr lang="en-US" b="0" i="0" dirty="0" err="1">
                <a:effectLst/>
              </a:rPr>
              <a:t>sgdm</a:t>
            </a:r>
            <a:r>
              <a:rPr lang="en-US" b="0" i="0" dirty="0">
                <a:effectLst/>
              </a:rPr>
              <a:t>) was used as the optimizer.</a:t>
            </a:r>
          </a:p>
          <a:p>
            <a:pPr marL="742950" lvl="1" indent="-285750" algn="l">
              <a:buFont typeface="+mj-lt"/>
              <a:buAutoNum type="arabicPeriod"/>
            </a:pPr>
            <a:r>
              <a:rPr lang="en-US" b="0" i="0" dirty="0">
                <a:effectLst/>
              </a:rPr>
              <a:t>The mini-batch size was set to 10.</a:t>
            </a:r>
          </a:p>
          <a:p>
            <a:pPr marL="742950" lvl="1" indent="-285750" algn="l">
              <a:buFont typeface="+mj-lt"/>
              <a:buAutoNum type="arabicPeriod"/>
            </a:pPr>
            <a:r>
              <a:rPr lang="en-US" b="0" i="0" dirty="0">
                <a:effectLst/>
              </a:rPr>
              <a:t>The initial learning rate was set to 1e-4.</a:t>
            </a:r>
          </a:p>
          <a:p>
            <a:pPr marL="742950" lvl="1" indent="-285750" algn="l">
              <a:buFont typeface="+mj-lt"/>
              <a:buAutoNum type="arabicPeriod"/>
            </a:pPr>
            <a:r>
              <a:rPr lang="en-US" b="0" i="0" dirty="0">
                <a:effectLst/>
              </a:rPr>
              <a:t>The data was shuffled after every epoch.</a:t>
            </a:r>
          </a:p>
          <a:p>
            <a:pPr marL="742950" lvl="1" indent="-285750" algn="l">
              <a:buFont typeface="+mj-lt"/>
              <a:buAutoNum type="arabicPeriod"/>
            </a:pPr>
            <a:r>
              <a:rPr lang="en-US" b="0" i="0" dirty="0">
                <a:effectLst/>
              </a:rPr>
              <a:t>Validation data was checked every 3 epochs.</a:t>
            </a:r>
          </a:p>
          <a:p>
            <a:pPr marL="742950" lvl="1" indent="-285750" algn="l">
              <a:buFont typeface="+mj-lt"/>
              <a:buAutoNum type="arabicPeriod"/>
            </a:pPr>
            <a:r>
              <a:rPr lang="en-US" b="0" i="0" dirty="0">
                <a:effectLst/>
              </a:rPr>
              <a:t>Training progress was visually tracked using plots.</a:t>
            </a:r>
          </a:p>
          <a:p>
            <a:pPr algn="l">
              <a:buFont typeface="+mj-lt"/>
              <a:buAutoNum type="arabicPeriod"/>
            </a:pPr>
            <a:r>
              <a:rPr lang="en-US" b="0" i="0" dirty="0">
                <a:effectLst/>
              </a:rPr>
              <a:t>Data Augmentation:</a:t>
            </a:r>
          </a:p>
          <a:p>
            <a:pPr marL="742950" lvl="1" indent="-285750" algn="l">
              <a:buFont typeface="+mj-lt"/>
              <a:buAutoNum type="arabicPeriod"/>
            </a:pPr>
            <a:r>
              <a:rPr lang="en-US" b="0" i="0" dirty="0">
                <a:effectLst/>
              </a:rPr>
              <a:t>A range of [-30, 30] pixels was set for random X and Y translation.</a:t>
            </a:r>
          </a:p>
          <a:p>
            <a:pPr marL="742950" lvl="1" indent="-285750" algn="l">
              <a:buFont typeface="+mj-lt"/>
              <a:buAutoNum type="arabicPeriod"/>
            </a:pPr>
            <a:r>
              <a:rPr lang="en-US" b="0" i="0" dirty="0">
                <a:effectLst/>
              </a:rPr>
              <a:t>Random X reflection was enabled.</a:t>
            </a:r>
          </a:p>
          <a:p>
            <a:pPr marL="742950" lvl="1" indent="-285750" algn="l">
              <a:buFont typeface="+mj-lt"/>
              <a:buAutoNum type="arabicPeriod"/>
            </a:pPr>
            <a:r>
              <a:rPr lang="en-US" b="0" i="0" dirty="0">
                <a:effectLst/>
              </a:rPr>
              <a:t>Augmentation was applied to the training images to create a more robust model.</a:t>
            </a:r>
          </a:p>
          <a:p>
            <a:pPr marL="0" indent="0">
              <a:buNone/>
            </a:pPr>
            <a:endParaRPr lang="en-US" dirty="0"/>
          </a:p>
        </p:txBody>
      </p:sp>
    </p:spTree>
    <p:extLst>
      <p:ext uri="{BB962C8B-B14F-4D97-AF65-F5344CB8AC3E}">
        <p14:creationId xmlns:p14="http://schemas.microsoft.com/office/powerpoint/2010/main" val="3446250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CEE08-5EC2-55A1-B7A9-67EC08CF49F4}"/>
              </a:ext>
            </a:extLst>
          </p:cNvPr>
          <p:cNvSpPr>
            <a:spLocks noGrp="1"/>
          </p:cNvSpPr>
          <p:nvPr>
            <p:ph type="title"/>
          </p:nvPr>
        </p:nvSpPr>
        <p:spPr/>
        <p:txBody>
          <a:bodyPr/>
          <a:lstStyle/>
          <a:p>
            <a:pPr algn="ctr"/>
            <a:r>
              <a:rPr lang="en-US" dirty="0"/>
              <a:t>Verification</a:t>
            </a:r>
          </a:p>
        </p:txBody>
      </p:sp>
      <p:pic>
        <p:nvPicPr>
          <p:cNvPr id="7" name="Content Placeholder 6">
            <a:extLst>
              <a:ext uri="{FF2B5EF4-FFF2-40B4-BE49-F238E27FC236}">
                <a16:creationId xmlns:a16="http://schemas.microsoft.com/office/drawing/2014/main" id="{52A8899A-BB63-42E9-498D-838D6AE1C8C5}"/>
              </a:ext>
            </a:extLst>
          </p:cNvPr>
          <p:cNvPicPr>
            <a:picLocks noGrp="1" noChangeAspect="1"/>
          </p:cNvPicPr>
          <p:nvPr>
            <p:ph sz="half" idx="1"/>
          </p:nvPr>
        </p:nvPicPr>
        <p:blipFill>
          <a:blip r:embed="rId2"/>
          <a:stretch>
            <a:fillRect/>
          </a:stretch>
        </p:blipFill>
        <p:spPr>
          <a:xfrm>
            <a:off x="838200" y="2060982"/>
            <a:ext cx="5181600" cy="3880624"/>
          </a:xfrm>
        </p:spPr>
      </p:pic>
      <p:pic>
        <p:nvPicPr>
          <p:cNvPr id="9" name="Content Placeholder 8">
            <a:extLst>
              <a:ext uri="{FF2B5EF4-FFF2-40B4-BE49-F238E27FC236}">
                <a16:creationId xmlns:a16="http://schemas.microsoft.com/office/drawing/2014/main" id="{11A55C70-69BA-206A-C8D3-DCFFEA02076C}"/>
              </a:ext>
            </a:extLst>
          </p:cNvPr>
          <p:cNvPicPr>
            <a:picLocks noGrp="1" noChangeAspect="1"/>
          </p:cNvPicPr>
          <p:nvPr>
            <p:ph sz="half" idx="2"/>
          </p:nvPr>
        </p:nvPicPr>
        <p:blipFill>
          <a:blip r:embed="rId3"/>
          <a:stretch>
            <a:fillRect/>
          </a:stretch>
        </p:blipFill>
        <p:spPr>
          <a:xfrm>
            <a:off x="6172200" y="2067368"/>
            <a:ext cx="5181600" cy="3867851"/>
          </a:xfrm>
        </p:spPr>
      </p:pic>
    </p:spTree>
    <p:extLst>
      <p:ext uri="{BB962C8B-B14F-4D97-AF65-F5344CB8AC3E}">
        <p14:creationId xmlns:p14="http://schemas.microsoft.com/office/powerpoint/2010/main" val="2850401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CEE08-5EC2-55A1-B7A9-67EC08CF49F4}"/>
              </a:ext>
            </a:extLst>
          </p:cNvPr>
          <p:cNvSpPr>
            <a:spLocks noGrp="1"/>
          </p:cNvSpPr>
          <p:nvPr>
            <p:ph type="title"/>
          </p:nvPr>
        </p:nvSpPr>
        <p:spPr/>
        <p:txBody>
          <a:bodyPr/>
          <a:lstStyle/>
          <a:p>
            <a:pPr algn="ctr"/>
            <a:r>
              <a:rPr lang="en-US" dirty="0"/>
              <a:t>Verification</a:t>
            </a:r>
          </a:p>
        </p:txBody>
      </p:sp>
      <p:sp>
        <p:nvSpPr>
          <p:cNvPr id="8" name="Content Placeholder 7">
            <a:extLst>
              <a:ext uri="{FF2B5EF4-FFF2-40B4-BE49-F238E27FC236}">
                <a16:creationId xmlns:a16="http://schemas.microsoft.com/office/drawing/2014/main" id="{617B3210-CC7F-780A-97A1-4672A4D5B453}"/>
              </a:ext>
            </a:extLst>
          </p:cNvPr>
          <p:cNvSpPr>
            <a:spLocks noGrp="1"/>
          </p:cNvSpPr>
          <p:nvPr>
            <p:ph idx="1"/>
          </p:nvPr>
        </p:nvSpPr>
        <p:spPr/>
        <p:txBody>
          <a:bodyPr>
            <a:normAutofit fontScale="70000" lnSpcReduction="20000"/>
          </a:bodyPr>
          <a:lstStyle/>
          <a:p>
            <a:pPr algn="l">
              <a:buFont typeface="+mj-lt"/>
              <a:buAutoNum type="arabicPeriod"/>
            </a:pPr>
            <a:r>
              <a:rPr lang="en-US" b="0" i="0" dirty="0">
                <a:effectLst/>
              </a:rPr>
              <a:t>Probability Density vs. Cosine Similarity Histogram:</a:t>
            </a:r>
          </a:p>
          <a:p>
            <a:pPr marL="742950" lvl="1" indent="-285750" algn="l">
              <a:buFont typeface="+mj-lt"/>
              <a:buAutoNum type="arabicPeriod"/>
            </a:pPr>
            <a:r>
              <a:rPr lang="en-US" b="0" i="0" dirty="0">
                <a:effectLst/>
              </a:rPr>
              <a:t>The Imposter scores mostly centered around a mean of 0.5, roughly following a Gaussian distribution.</a:t>
            </a:r>
          </a:p>
          <a:p>
            <a:pPr marL="742950" lvl="1" indent="-285750" algn="l">
              <a:buFont typeface="+mj-lt"/>
              <a:buAutoNum type="arabicPeriod"/>
            </a:pPr>
            <a:r>
              <a:rPr lang="en-US" b="0" i="0" dirty="0">
                <a:effectLst/>
              </a:rPr>
              <a:t>A few Imposter scores overlapped the Genuine scores at 0.7, 0.8, and 0.9.</a:t>
            </a:r>
          </a:p>
          <a:p>
            <a:pPr marL="742950" lvl="1" indent="-285750" algn="l">
              <a:buFont typeface="+mj-lt"/>
              <a:buAutoNum type="arabicPeriod"/>
            </a:pPr>
            <a:r>
              <a:rPr lang="en-US" b="0" i="0" dirty="0">
                <a:effectLst/>
              </a:rPr>
              <a:t>The Genuine scores primarily lay above 0.8, with few between 0.7 and 0.8, and a couple of outliers between 0.5 and 0.6.</a:t>
            </a:r>
          </a:p>
          <a:p>
            <a:pPr algn="l">
              <a:buFont typeface="+mj-lt"/>
              <a:buAutoNum type="arabicPeriod"/>
            </a:pPr>
            <a:r>
              <a:rPr lang="en-US" b="0" i="0" dirty="0">
                <a:effectLst/>
              </a:rPr>
              <a:t>Receiver Operating Characteristic (ROC) Curve:</a:t>
            </a:r>
          </a:p>
          <a:p>
            <a:pPr marL="742950" lvl="1" indent="-285750" algn="l">
              <a:buFont typeface="+mj-lt"/>
              <a:buAutoNum type="arabicPeriod"/>
            </a:pPr>
            <a:r>
              <a:rPr lang="en-US" b="0" i="0" dirty="0">
                <a:effectLst/>
              </a:rPr>
              <a:t>The Area Under the Curve (AUC) for the ROC curve was 0.99926, suggesting near-perfect discriminative ability of the model.</a:t>
            </a:r>
          </a:p>
          <a:p>
            <a:pPr algn="l">
              <a:buFont typeface="+mj-lt"/>
              <a:buAutoNum type="arabicPeriod"/>
            </a:pPr>
            <a:r>
              <a:rPr lang="en-US" b="0" i="0" dirty="0">
                <a:effectLst/>
              </a:rPr>
              <a:t>D-prime (d'):</a:t>
            </a:r>
          </a:p>
          <a:p>
            <a:pPr marL="742950" lvl="1" indent="-285750" algn="l">
              <a:buFont typeface="+mj-lt"/>
              <a:buAutoNum type="arabicPeriod"/>
            </a:pPr>
            <a:r>
              <a:rPr lang="en-US" b="0" i="0" dirty="0">
                <a:effectLst/>
              </a:rPr>
              <a:t>The d-prime value was calculated as 4.373305. This value is a measure of the separation between the means of the Genuine and Imposter score distributions, indicating a high level of separation in our model.</a:t>
            </a:r>
          </a:p>
          <a:p>
            <a:pPr marL="0" indent="0" algn="l">
              <a:buNone/>
            </a:pPr>
            <a:r>
              <a:rPr lang="en-US" b="0" i="0" dirty="0">
                <a:effectLst/>
              </a:rPr>
              <a:t>Key Insights:</a:t>
            </a:r>
          </a:p>
          <a:p>
            <a:pPr algn="l">
              <a:buFont typeface="Arial" panose="020B0604020202020204" pitchFamily="34" charset="0"/>
              <a:buChar char="•"/>
            </a:pPr>
            <a:r>
              <a:rPr lang="en-US" b="0" i="0" dirty="0">
                <a:effectLst/>
              </a:rPr>
              <a:t>The high AUC and d-prime values indicate that the network has excellent discriminative ability.</a:t>
            </a:r>
          </a:p>
          <a:p>
            <a:pPr algn="l">
              <a:buFont typeface="Arial" panose="020B0604020202020204" pitchFamily="34" charset="0"/>
              <a:buChar char="•"/>
            </a:pPr>
            <a:r>
              <a:rPr lang="en-US" b="0" i="0" dirty="0">
                <a:effectLst/>
              </a:rPr>
              <a:t>The overlap in the Genuine and Imposter scores suggests some room for improvement. Potential solutions could include more training data, further fine-tuning, or advanced data augmentation techniques.</a:t>
            </a:r>
          </a:p>
          <a:p>
            <a:pPr marL="0" indent="0">
              <a:buNone/>
            </a:pPr>
            <a:endParaRPr lang="en-US" dirty="0"/>
          </a:p>
        </p:txBody>
      </p:sp>
    </p:spTree>
    <p:extLst>
      <p:ext uri="{BB962C8B-B14F-4D97-AF65-F5344CB8AC3E}">
        <p14:creationId xmlns:p14="http://schemas.microsoft.com/office/powerpoint/2010/main" val="74318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786A3-07CC-924D-AF7A-E3300208E00A}"/>
              </a:ext>
            </a:extLst>
          </p:cNvPr>
          <p:cNvSpPr>
            <a:spLocks noGrp="1"/>
          </p:cNvSpPr>
          <p:nvPr>
            <p:ph type="title"/>
          </p:nvPr>
        </p:nvSpPr>
        <p:spPr/>
        <p:txBody>
          <a:bodyPr/>
          <a:lstStyle/>
          <a:p>
            <a:pPr algn="ctr"/>
            <a:r>
              <a:rPr lang="en-US" dirty="0"/>
              <a:t>Subject-Independent Protocol Methodology</a:t>
            </a:r>
          </a:p>
        </p:txBody>
      </p:sp>
      <p:pic>
        <p:nvPicPr>
          <p:cNvPr id="5" name="Content Placeholder 4">
            <a:extLst>
              <a:ext uri="{FF2B5EF4-FFF2-40B4-BE49-F238E27FC236}">
                <a16:creationId xmlns:a16="http://schemas.microsoft.com/office/drawing/2014/main" id="{DCFC2CD0-FEB2-6262-44D6-0FB853305ED2}"/>
              </a:ext>
            </a:extLst>
          </p:cNvPr>
          <p:cNvPicPr>
            <a:picLocks noGrp="1" noChangeAspect="1"/>
          </p:cNvPicPr>
          <p:nvPr>
            <p:ph sz="half" idx="1"/>
          </p:nvPr>
        </p:nvPicPr>
        <p:blipFill>
          <a:blip r:embed="rId2"/>
          <a:stretch>
            <a:fillRect/>
          </a:stretch>
        </p:blipFill>
        <p:spPr>
          <a:xfrm>
            <a:off x="838200" y="2749035"/>
            <a:ext cx="5181600" cy="2504517"/>
          </a:xfrm>
        </p:spPr>
      </p:pic>
      <p:sp>
        <p:nvSpPr>
          <p:cNvPr id="3" name="Content Placeholder 2">
            <a:extLst>
              <a:ext uri="{FF2B5EF4-FFF2-40B4-BE49-F238E27FC236}">
                <a16:creationId xmlns:a16="http://schemas.microsoft.com/office/drawing/2014/main" id="{F810EF77-DC98-5136-6A7B-94EE2771AC14}"/>
              </a:ext>
            </a:extLst>
          </p:cNvPr>
          <p:cNvSpPr>
            <a:spLocks noGrp="1"/>
          </p:cNvSpPr>
          <p:nvPr>
            <p:ph sz="half" idx="2"/>
          </p:nvPr>
        </p:nvSpPr>
        <p:spPr/>
        <p:txBody>
          <a:bodyPr>
            <a:normAutofit fontScale="55000" lnSpcReduction="20000"/>
          </a:bodyPr>
          <a:lstStyle/>
          <a:p>
            <a:pPr algn="l">
              <a:buFont typeface="+mj-lt"/>
              <a:buAutoNum type="arabicPeriod"/>
            </a:pPr>
            <a:r>
              <a:rPr lang="en-US" b="0" i="0" dirty="0">
                <a:effectLst/>
              </a:rPr>
              <a:t>Training Process:</a:t>
            </a:r>
          </a:p>
          <a:p>
            <a:pPr marL="742950" lvl="1" indent="-285750" algn="l">
              <a:buFont typeface="+mj-lt"/>
              <a:buAutoNum type="arabicPeriod"/>
            </a:pPr>
            <a:r>
              <a:rPr lang="en-US" b="0" i="0" dirty="0">
                <a:effectLst/>
              </a:rPr>
              <a:t>Similar to the previous protocol, the network underwent an extended training cycle of 50 epochs.</a:t>
            </a:r>
          </a:p>
          <a:p>
            <a:pPr marL="742950" lvl="1" indent="-285750" algn="l">
              <a:buFont typeface="+mj-lt"/>
              <a:buAutoNum type="arabicPeriod"/>
            </a:pPr>
            <a:r>
              <a:rPr lang="en-US" b="0" i="0" dirty="0">
                <a:effectLst/>
              </a:rPr>
              <a:t>The same parameters were used, maintaining consistency across training processes.</a:t>
            </a:r>
          </a:p>
          <a:p>
            <a:pPr algn="l">
              <a:buFont typeface="+mj-lt"/>
              <a:buAutoNum type="arabicPeriod"/>
            </a:pPr>
            <a:r>
              <a:rPr lang="en-US" b="0" i="0" dirty="0">
                <a:effectLst/>
              </a:rPr>
              <a:t>Performance:</a:t>
            </a:r>
          </a:p>
          <a:p>
            <a:pPr marL="742950" lvl="1" indent="-285750" algn="l">
              <a:buFont typeface="+mj-lt"/>
              <a:buAutoNum type="arabicPeriod"/>
            </a:pPr>
            <a:r>
              <a:rPr lang="en-US" b="0" i="0" dirty="0">
                <a:effectLst/>
              </a:rPr>
              <a:t>The Subject-Independent Protocol excelled with a perfect accuracy score of 100% after training.</a:t>
            </a:r>
          </a:p>
          <a:p>
            <a:pPr algn="l">
              <a:buFont typeface="+mj-lt"/>
              <a:buAutoNum type="arabicPeriod"/>
            </a:pPr>
            <a:r>
              <a:rPr lang="en-US" b="0" i="0" dirty="0">
                <a:effectLst/>
              </a:rPr>
              <a:t>Consistent Approach:</a:t>
            </a:r>
          </a:p>
          <a:p>
            <a:pPr marL="742950" lvl="1" indent="-285750" algn="l">
              <a:buFont typeface="+mj-lt"/>
              <a:buAutoNum type="arabicPeriod"/>
            </a:pPr>
            <a:r>
              <a:rPr lang="en-US" b="0" i="0" dirty="0">
                <a:effectLst/>
              </a:rPr>
              <a:t>The use of Stochastic Gradient Descent with Momentum (</a:t>
            </a:r>
            <a:r>
              <a:rPr lang="en-US" b="0" i="0" dirty="0" err="1">
                <a:effectLst/>
              </a:rPr>
              <a:t>sgdm</a:t>
            </a:r>
            <a:r>
              <a:rPr lang="en-US" b="0" i="0" dirty="0">
                <a:effectLst/>
              </a:rPr>
              <a:t>) as the optimizer, a mini-batch size of 10, and an initial learning rate of 1e-4 were maintained.</a:t>
            </a:r>
          </a:p>
          <a:p>
            <a:pPr marL="742950" lvl="1" indent="-285750" algn="l">
              <a:buFont typeface="+mj-lt"/>
              <a:buAutoNum type="arabicPeriod"/>
            </a:pPr>
            <a:r>
              <a:rPr lang="en-US" b="0" i="0" dirty="0">
                <a:effectLst/>
              </a:rPr>
              <a:t>Data shuffling and validation frequency remained the same, ensuring a stable training environment.</a:t>
            </a:r>
          </a:p>
          <a:p>
            <a:pPr algn="l">
              <a:buFont typeface="+mj-lt"/>
              <a:buAutoNum type="arabicPeriod"/>
            </a:pPr>
            <a:r>
              <a:rPr lang="en-US" b="0" i="0" dirty="0">
                <a:effectLst/>
              </a:rPr>
              <a:t>Data Augmentation:</a:t>
            </a:r>
          </a:p>
          <a:p>
            <a:pPr marL="742950" lvl="1" indent="-285750" algn="l">
              <a:buFont typeface="+mj-lt"/>
              <a:buAutoNum type="arabicPeriod"/>
            </a:pPr>
            <a:r>
              <a:rPr lang="en-US" b="0" i="0" dirty="0">
                <a:effectLst/>
              </a:rPr>
              <a:t>The same data augmentation strategy was used, allowing for a fair comparison between the two protocols.</a:t>
            </a:r>
          </a:p>
          <a:p>
            <a:pPr marL="0" indent="0" algn="l">
              <a:buNone/>
            </a:pPr>
            <a:r>
              <a:rPr lang="en-US" b="0" i="0" dirty="0">
                <a:effectLst/>
              </a:rPr>
              <a:t>Key Takeaway:</a:t>
            </a:r>
          </a:p>
          <a:p>
            <a:pPr algn="l">
              <a:buFont typeface="Arial" panose="020B0604020202020204" pitchFamily="34" charset="0"/>
              <a:buChar char="•"/>
            </a:pPr>
            <a:r>
              <a:rPr lang="en-US" b="0" i="0" dirty="0">
                <a:effectLst/>
              </a:rPr>
              <a:t>The Subject-Independent Protocol, despite being trained on a more challenging task, achieved perfect accuracy, further demonstrating the robustness and effectiveness of our network and training methodology.</a:t>
            </a:r>
          </a:p>
          <a:p>
            <a:pPr marL="0" indent="0">
              <a:buNone/>
            </a:pPr>
            <a:endParaRPr lang="en-US" dirty="0"/>
          </a:p>
        </p:txBody>
      </p:sp>
    </p:spTree>
    <p:extLst>
      <p:ext uri="{BB962C8B-B14F-4D97-AF65-F5344CB8AC3E}">
        <p14:creationId xmlns:p14="http://schemas.microsoft.com/office/powerpoint/2010/main" val="2940725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C303-8C10-ACD0-7569-34C59E7CE256}"/>
              </a:ext>
            </a:extLst>
          </p:cNvPr>
          <p:cNvSpPr>
            <a:spLocks noGrp="1"/>
          </p:cNvSpPr>
          <p:nvPr>
            <p:ph type="title"/>
          </p:nvPr>
        </p:nvSpPr>
        <p:spPr/>
        <p:txBody>
          <a:bodyPr/>
          <a:lstStyle/>
          <a:p>
            <a:r>
              <a:rPr lang="en-US" dirty="0"/>
              <a:t>Subject-Independent Protocol Verification</a:t>
            </a:r>
          </a:p>
        </p:txBody>
      </p:sp>
      <p:pic>
        <p:nvPicPr>
          <p:cNvPr id="6" name="Content Placeholder 5">
            <a:extLst>
              <a:ext uri="{FF2B5EF4-FFF2-40B4-BE49-F238E27FC236}">
                <a16:creationId xmlns:a16="http://schemas.microsoft.com/office/drawing/2014/main" id="{1A103A56-1C40-DD65-B4DF-3DFF7F2701BB}"/>
              </a:ext>
            </a:extLst>
          </p:cNvPr>
          <p:cNvPicPr>
            <a:picLocks noGrp="1" noChangeAspect="1"/>
          </p:cNvPicPr>
          <p:nvPr>
            <p:ph sz="half" idx="1"/>
          </p:nvPr>
        </p:nvPicPr>
        <p:blipFill>
          <a:blip r:embed="rId2"/>
          <a:stretch>
            <a:fillRect/>
          </a:stretch>
        </p:blipFill>
        <p:spPr>
          <a:xfrm>
            <a:off x="838200" y="2054472"/>
            <a:ext cx="5181600" cy="3893644"/>
          </a:xfrm>
        </p:spPr>
      </p:pic>
      <p:pic>
        <p:nvPicPr>
          <p:cNvPr id="8" name="Content Placeholder 7">
            <a:extLst>
              <a:ext uri="{FF2B5EF4-FFF2-40B4-BE49-F238E27FC236}">
                <a16:creationId xmlns:a16="http://schemas.microsoft.com/office/drawing/2014/main" id="{D2E8F264-39FE-D6A3-1CFA-B0F6B12BE25C}"/>
              </a:ext>
            </a:extLst>
          </p:cNvPr>
          <p:cNvPicPr>
            <a:picLocks noGrp="1" noChangeAspect="1"/>
          </p:cNvPicPr>
          <p:nvPr>
            <p:ph sz="half" idx="2"/>
          </p:nvPr>
        </p:nvPicPr>
        <p:blipFill>
          <a:blip r:embed="rId3"/>
          <a:stretch>
            <a:fillRect/>
          </a:stretch>
        </p:blipFill>
        <p:spPr>
          <a:xfrm>
            <a:off x="6172200" y="2048915"/>
            <a:ext cx="5181600" cy="3904758"/>
          </a:xfrm>
        </p:spPr>
      </p:pic>
    </p:spTree>
    <p:extLst>
      <p:ext uri="{BB962C8B-B14F-4D97-AF65-F5344CB8AC3E}">
        <p14:creationId xmlns:p14="http://schemas.microsoft.com/office/powerpoint/2010/main" val="3990392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1281</TotalTime>
  <Words>1338</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Face Recognition with VGG19 and Transfer Learning</vt:lpstr>
      <vt:lpstr>Project Description</vt:lpstr>
      <vt:lpstr>25 Random Samples from the Dataset </vt:lpstr>
      <vt:lpstr>Methodology</vt:lpstr>
      <vt:lpstr>Methodology</vt:lpstr>
      <vt:lpstr>Verification</vt:lpstr>
      <vt:lpstr>Verification</vt:lpstr>
      <vt:lpstr>Subject-Independent Protocol Methodology</vt:lpstr>
      <vt:lpstr>Subject-Independent Protocol Verification</vt:lpstr>
      <vt:lpstr>Subject-Independent Protocol Verification</vt:lpstr>
      <vt:lpstr>Rank 1 and Rank 5 Identification Rates </vt:lpstr>
      <vt:lpstr>Project Conclusion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dowell</dc:creator>
  <cp:lastModifiedBy>Dowell, Alex (UMKC-Student)</cp:lastModifiedBy>
  <cp:revision>5</cp:revision>
  <dcterms:created xsi:type="dcterms:W3CDTF">2023-05-09T07:38:09Z</dcterms:created>
  <dcterms:modified xsi:type="dcterms:W3CDTF">2023-05-12T02:25:29Z</dcterms:modified>
</cp:coreProperties>
</file>