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8" d="100"/>
          <a:sy n="78" d="100"/>
        </p:scale>
        <p:origin x="581"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F601-CD43-BA1C-81AA-4B3A686D32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D66E68-2FD2-1722-8BF6-DB9895AB9E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22845D-54AA-5CAA-19BF-ED45DFCCCECB}"/>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5" name="Footer Placeholder 4">
            <a:extLst>
              <a:ext uri="{FF2B5EF4-FFF2-40B4-BE49-F238E27FC236}">
                <a16:creationId xmlns:a16="http://schemas.microsoft.com/office/drawing/2014/main" id="{76501A59-E7E6-722A-8FDB-1BC66867A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D1C19-C9B9-4B4D-03CB-38753B1AA3A5}"/>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284093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5073-AF2D-D916-AF6A-B164D2305D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0A0862-D9E9-1C6E-070D-6126D92311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E64FB4-E7A9-90FD-4474-E18F060312FD}"/>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5" name="Footer Placeholder 4">
            <a:extLst>
              <a:ext uri="{FF2B5EF4-FFF2-40B4-BE49-F238E27FC236}">
                <a16:creationId xmlns:a16="http://schemas.microsoft.com/office/drawing/2014/main" id="{3D75E978-4944-8958-329B-0D99552186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7FE9C-9322-BB63-5E54-F246ADB93E61}"/>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178444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361EF2-C830-6A9D-AA54-51113F56CC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45D0B-039D-4C59-35C2-D4544DE134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C0B30-B5B2-9EFB-6D68-98ABFBC580D6}"/>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5" name="Footer Placeholder 4">
            <a:extLst>
              <a:ext uri="{FF2B5EF4-FFF2-40B4-BE49-F238E27FC236}">
                <a16:creationId xmlns:a16="http://schemas.microsoft.com/office/drawing/2014/main" id="{A26AD773-7B3D-A1D8-B5F4-910A724EB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895D8-F8AC-9498-622F-86093951CFC3}"/>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204943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D2CF-EFC8-A45D-F93D-83C26EF92C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FB45A2-5FF8-E743-0BFF-E91D7B413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EC6D55-6A58-EB27-7663-083F40211617}"/>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5" name="Footer Placeholder 4">
            <a:extLst>
              <a:ext uri="{FF2B5EF4-FFF2-40B4-BE49-F238E27FC236}">
                <a16:creationId xmlns:a16="http://schemas.microsoft.com/office/drawing/2014/main" id="{5EAB19C8-F279-7E0B-E406-2E5BF3799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E2271-1B7F-4290-7283-61D880DF9525}"/>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3877928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2ECD-0DC5-BC13-811B-CED9C9D7F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5A8191-3E2D-0FB0-B177-781DE1148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7A341-A679-50AF-50A9-512376C39554}"/>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5" name="Footer Placeholder 4">
            <a:extLst>
              <a:ext uri="{FF2B5EF4-FFF2-40B4-BE49-F238E27FC236}">
                <a16:creationId xmlns:a16="http://schemas.microsoft.com/office/drawing/2014/main" id="{A290500A-53AD-5C6C-721B-A166F5AEF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01F7B-B4E8-696C-98C3-A595F8DAD948}"/>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27599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1B335-4CB7-322F-26F6-03B75DFAF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746A5A-22A1-C8DC-A8B4-E32D63AEC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4F64A7-0C7A-068A-C9DF-6AA3EC731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611D92-750C-E3CC-1C45-138C0BD7009D}"/>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6" name="Footer Placeholder 5">
            <a:extLst>
              <a:ext uri="{FF2B5EF4-FFF2-40B4-BE49-F238E27FC236}">
                <a16:creationId xmlns:a16="http://schemas.microsoft.com/office/drawing/2014/main" id="{66CFF92C-90E8-3178-C389-1ACD31D8F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4353F-3395-F9C1-E888-BE87259E33F3}"/>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108724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9EA4-C52B-7BC4-9171-C5CCF83318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3A601-3CC0-CCA5-1B27-0EBE8E8DC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E294C0-F3D0-BB94-2962-CE4350FAC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458D55-09C5-5AAE-8B85-8736A7DA9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D092DB-F816-4C69-4621-C5F2BC5C22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E5A0F2-F668-95AB-F739-107E3C7F8383}"/>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8" name="Footer Placeholder 7">
            <a:extLst>
              <a:ext uri="{FF2B5EF4-FFF2-40B4-BE49-F238E27FC236}">
                <a16:creationId xmlns:a16="http://schemas.microsoft.com/office/drawing/2014/main" id="{CC4C9D18-5704-9ECA-039F-FA6A63F03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7A908-EFC0-C923-9E57-72FF8829C0C7}"/>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89600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ED8AB-DC12-BA04-47F5-8B8448BAB6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DFB974-E09B-F949-590D-461398F9451B}"/>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4" name="Footer Placeholder 3">
            <a:extLst>
              <a:ext uri="{FF2B5EF4-FFF2-40B4-BE49-F238E27FC236}">
                <a16:creationId xmlns:a16="http://schemas.microsoft.com/office/drawing/2014/main" id="{CA8F393E-3E33-F0A1-057B-0022539945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C6D8B1-D0FC-C7FB-B7DB-922DBF93DD37}"/>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206102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B1CEA-1E3A-8BBA-F451-6C1D8B512D7F}"/>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3" name="Footer Placeholder 2">
            <a:extLst>
              <a:ext uri="{FF2B5EF4-FFF2-40B4-BE49-F238E27FC236}">
                <a16:creationId xmlns:a16="http://schemas.microsoft.com/office/drawing/2014/main" id="{B3D0F972-3C32-64E3-1CCB-EE7B407B06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FBEFE0-0654-D48A-AF80-C4A98444591C}"/>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364115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EFBC-E051-9EBE-6E1E-EB7AE882B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107353-1F86-CEA6-C09E-E06FAD35B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AA4D97-E34A-C021-A99B-C9A046742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332FA-E966-E69D-D1E9-B896DFB3A5E0}"/>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6" name="Footer Placeholder 5">
            <a:extLst>
              <a:ext uri="{FF2B5EF4-FFF2-40B4-BE49-F238E27FC236}">
                <a16:creationId xmlns:a16="http://schemas.microsoft.com/office/drawing/2014/main" id="{5E869455-6647-4669-0067-1C14D9CB2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DF63B-4819-17FA-9220-2988AFB1F70A}"/>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327440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2FBB2-DCD7-7B0E-5C32-2F84ED5B2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03BDF6-280C-24BB-75F3-E39F72E044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7F1C3-5AF0-07DD-33A1-9166DDA83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BA886D-3B25-B550-0606-E26A73E6E7E9}"/>
              </a:ext>
            </a:extLst>
          </p:cNvPr>
          <p:cNvSpPr>
            <a:spLocks noGrp="1"/>
          </p:cNvSpPr>
          <p:nvPr>
            <p:ph type="dt" sz="half" idx="10"/>
          </p:nvPr>
        </p:nvSpPr>
        <p:spPr/>
        <p:txBody>
          <a:bodyPr/>
          <a:lstStyle/>
          <a:p>
            <a:fld id="{5C300F41-C676-4470-86AF-8EF47D599A2F}" type="datetimeFigureOut">
              <a:rPr lang="en-US" smtClean="0"/>
              <a:t>4/8/2023</a:t>
            </a:fld>
            <a:endParaRPr lang="en-US"/>
          </a:p>
        </p:txBody>
      </p:sp>
      <p:sp>
        <p:nvSpPr>
          <p:cNvPr id="6" name="Footer Placeholder 5">
            <a:extLst>
              <a:ext uri="{FF2B5EF4-FFF2-40B4-BE49-F238E27FC236}">
                <a16:creationId xmlns:a16="http://schemas.microsoft.com/office/drawing/2014/main" id="{3016878C-E75A-3D1F-9089-E2F6AB6D8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3B20C-3E25-2BD1-B984-193EB9BE6CDF}"/>
              </a:ext>
            </a:extLst>
          </p:cNvPr>
          <p:cNvSpPr>
            <a:spLocks noGrp="1"/>
          </p:cNvSpPr>
          <p:nvPr>
            <p:ph type="sldNum" sz="quarter" idx="12"/>
          </p:nvPr>
        </p:nvSpPr>
        <p:spPr/>
        <p:txBody>
          <a:bodyPr/>
          <a:lstStyle/>
          <a:p>
            <a:fld id="{1848EF92-932F-4510-ACAE-300AB99B87A2}" type="slidenum">
              <a:rPr lang="en-US" smtClean="0"/>
              <a:t>‹#›</a:t>
            </a:fld>
            <a:endParaRPr lang="en-US"/>
          </a:p>
        </p:txBody>
      </p:sp>
    </p:spTree>
    <p:extLst>
      <p:ext uri="{BB962C8B-B14F-4D97-AF65-F5344CB8AC3E}">
        <p14:creationId xmlns:p14="http://schemas.microsoft.com/office/powerpoint/2010/main" val="311104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870EC-7565-3812-5216-CB3DAAEEF8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962683-B320-7175-E35E-62131F7A1E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E0E1C-1C77-556E-FEAB-EE53174DE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300F41-C676-4470-86AF-8EF47D599A2F}" type="datetimeFigureOut">
              <a:rPr lang="en-US" smtClean="0"/>
              <a:t>4/8/2023</a:t>
            </a:fld>
            <a:endParaRPr lang="en-US"/>
          </a:p>
        </p:txBody>
      </p:sp>
      <p:sp>
        <p:nvSpPr>
          <p:cNvPr id="5" name="Footer Placeholder 4">
            <a:extLst>
              <a:ext uri="{FF2B5EF4-FFF2-40B4-BE49-F238E27FC236}">
                <a16:creationId xmlns:a16="http://schemas.microsoft.com/office/drawing/2014/main" id="{77E79A8E-3A97-DC6B-777F-009621D0C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3D7C81-060B-75EF-E1CF-728104D5BE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8EF92-932F-4510-ACAE-300AB99B87A2}" type="slidenum">
              <a:rPr lang="en-US" smtClean="0"/>
              <a:t>‹#›</a:t>
            </a:fld>
            <a:endParaRPr lang="en-US"/>
          </a:p>
        </p:txBody>
      </p:sp>
    </p:spTree>
    <p:extLst>
      <p:ext uri="{BB962C8B-B14F-4D97-AF65-F5344CB8AC3E}">
        <p14:creationId xmlns:p14="http://schemas.microsoft.com/office/powerpoint/2010/main" val="160598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4AA7-C709-F370-9318-9A6ACAE40E47}"/>
              </a:ext>
            </a:extLst>
          </p:cNvPr>
          <p:cNvSpPr>
            <a:spLocks noGrp="1"/>
          </p:cNvSpPr>
          <p:nvPr>
            <p:ph type="ctrTitle"/>
          </p:nvPr>
        </p:nvSpPr>
        <p:spPr/>
        <p:txBody>
          <a:bodyPr/>
          <a:lstStyle/>
          <a:p>
            <a:r>
              <a:rPr lang="en-US" dirty="0"/>
              <a:t>CS5567</a:t>
            </a:r>
          </a:p>
        </p:txBody>
      </p:sp>
      <p:sp>
        <p:nvSpPr>
          <p:cNvPr id="3" name="Subtitle 2">
            <a:extLst>
              <a:ext uri="{FF2B5EF4-FFF2-40B4-BE49-F238E27FC236}">
                <a16:creationId xmlns:a16="http://schemas.microsoft.com/office/drawing/2014/main" id="{08A18E2E-7260-98F8-4214-B2D1CF33485B}"/>
              </a:ext>
            </a:extLst>
          </p:cNvPr>
          <p:cNvSpPr>
            <a:spLocks noGrp="1"/>
          </p:cNvSpPr>
          <p:nvPr>
            <p:ph type="subTitle" idx="1"/>
          </p:nvPr>
        </p:nvSpPr>
        <p:spPr/>
        <p:txBody>
          <a:bodyPr>
            <a:normAutofit/>
          </a:bodyPr>
          <a:lstStyle/>
          <a:p>
            <a:r>
              <a:rPr lang="en-US" sz="3600" dirty="0"/>
              <a:t>Mini Project 2</a:t>
            </a:r>
          </a:p>
        </p:txBody>
      </p:sp>
    </p:spTree>
    <p:extLst>
      <p:ext uri="{BB962C8B-B14F-4D97-AF65-F5344CB8AC3E}">
        <p14:creationId xmlns:p14="http://schemas.microsoft.com/office/powerpoint/2010/main" val="2118584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AA3B-56D9-1B27-9DAE-E018BAE4E3F2}"/>
              </a:ext>
            </a:extLst>
          </p:cNvPr>
          <p:cNvSpPr>
            <a:spLocks noGrp="1"/>
          </p:cNvSpPr>
          <p:nvPr>
            <p:ph type="title"/>
          </p:nvPr>
        </p:nvSpPr>
        <p:spPr/>
        <p:txBody>
          <a:bodyPr/>
          <a:lstStyle/>
          <a:p>
            <a:r>
              <a:rPr lang="en-US" dirty="0"/>
              <a:t>Part A</a:t>
            </a:r>
          </a:p>
        </p:txBody>
      </p:sp>
      <p:graphicFrame>
        <p:nvGraphicFramePr>
          <p:cNvPr id="4" name="Content Placeholder 3">
            <a:extLst>
              <a:ext uri="{FF2B5EF4-FFF2-40B4-BE49-F238E27FC236}">
                <a16:creationId xmlns:a16="http://schemas.microsoft.com/office/drawing/2014/main" id="{2730B89B-B8BB-4EE0-3538-6576C0BA47C8}"/>
              </a:ext>
            </a:extLst>
          </p:cNvPr>
          <p:cNvGraphicFramePr>
            <a:graphicFrameLocks noGrp="1"/>
          </p:cNvGraphicFramePr>
          <p:nvPr>
            <p:ph sz="half" idx="1"/>
            <p:extLst>
              <p:ext uri="{D42A27DB-BD31-4B8C-83A1-F6EECF244321}">
                <p14:modId xmlns:p14="http://schemas.microsoft.com/office/powerpoint/2010/main" val="3242045543"/>
              </p:ext>
            </p:extLst>
          </p:nvPr>
        </p:nvGraphicFramePr>
        <p:xfrm>
          <a:off x="838200" y="1825625"/>
          <a:ext cx="5181599" cy="4351332"/>
        </p:xfrm>
        <a:graphic>
          <a:graphicData uri="http://schemas.openxmlformats.org/drawingml/2006/table">
            <a:tbl>
              <a:tblPr/>
              <a:tblGrid>
                <a:gridCol w="1067210">
                  <a:extLst>
                    <a:ext uri="{9D8B030D-6E8A-4147-A177-3AD203B41FA5}">
                      <a16:colId xmlns:a16="http://schemas.microsoft.com/office/drawing/2014/main" val="1369240127"/>
                    </a:ext>
                  </a:extLst>
                </a:gridCol>
                <a:gridCol w="2092301">
                  <a:extLst>
                    <a:ext uri="{9D8B030D-6E8A-4147-A177-3AD203B41FA5}">
                      <a16:colId xmlns:a16="http://schemas.microsoft.com/office/drawing/2014/main" val="1213584876"/>
                    </a:ext>
                  </a:extLst>
                </a:gridCol>
                <a:gridCol w="1067210">
                  <a:extLst>
                    <a:ext uri="{9D8B030D-6E8A-4147-A177-3AD203B41FA5}">
                      <a16:colId xmlns:a16="http://schemas.microsoft.com/office/drawing/2014/main" val="3852510704"/>
                    </a:ext>
                  </a:extLst>
                </a:gridCol>
                <a:gridCol w="954878">
                  <a:extLst>
                    <a:ext uri="{9D8B030D-6E8A-4147-A177-3AD203B41FA5}">
                      <a16:colId xmlns:a16="http://schemas.microsoft.com/office/drawing/2014/main" val="210814935"/>
                    </a:ext>
                  </a:extLst>
                </a:gridCol>
              </a:tblGrid>
              <a:tr h="185566">
                <a:tc gridSpan="4">
                  <a:txBody>
                    <a:bodyPr/>
                    <a:lstStyle/>
                    <a:p>
                      <a:pPr algn="l" fontAlgn="b"/>
                      <a:r>
                        <a:rPr lang="en-US" sz="1100" b="0" i="0" u="none" strike="noStrike">
                          <a:solidFill>
                            <a:srgbClr val="000000"/>
                          </a:solidFill>
                          <a:effectLst/>
                          <a:latin typeface="Calibri" panose="020F0502020204030204" pitchFamily="34" charset="0"/>
                        </a:rPr>
                        <a:t>Correlation coefficients are listed from highest to lowest</a:t>
                      </a:r>
                    </a:p>
                  </a:txBody>
                  <a:tcPr marL="4208" marR="4208" marT="4208" marB="0" anchor="b">
                    <a:lnL>
                      <a:noFill/>
                    </a:lnL>
                    <a:lnR>
                      <a:noFill/>
                    </a:lnR>
                    <a:lnT>
                      <a:noFill/>
                    </a:lnT>
                    <a:lnB w="25400" cap="flat" cmpd="dbl" algn="ctr">
                      <a:solidFill>
                        <a:srgbClr val="3F3F3F"/>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7904797"/>
                  </a:ext>
                </a:extLst>
              </a:tr>
              <a:tr h="189353">
                <a:tc>
                  <a:txBody>
                    <a:bodyPr/>
                    <a:lstStyle/>
                    <a:p>
                      <a:pPr algn="l" fontAlgn="b"/>
                      <a:r>
                        <a:rPr lang="en-US" sz="1100" b="1" i="0" u="none" strike="noStrike">
                          <a:solidFill>
                            <a:srgbClr val="FFFFFF"/>
                          </a:solidFill>
                          <a:effectLst/>
                          <a:latin typeface="Calibri" panose="020F0502020204030204" pitchFamily="34" charset="0"/>
                        </a:rPr>
                        <a:t>Input</a:t>
                      </a:r>
                    </a:p>
                  </a:txBody>
                  <a:tcPr marL="4208" marR="4208" marT="4208"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l" fontAlgn="b"/>
                      <a:r>
                        <a:rPr lang="en-US" sz="1100" b="1" i="0" u="none" strike="noStrike">
                          <a:solidFill>
                            <a:srgbClr val="FFFFFF"/>
                          </a:solidFill>
                          <a:effectLst/>
                          <a:latin typeface="Calibri" panose="020F0502020204030204" pitchFamily="34" charset="0"/>
                        </a:rPr>
                        <a:t>Correlation Coefficients</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100" b="0" i="0" u="none" strike="noStrike">
                          <a:solidFill>
                            <a:srgbClr val="000000"/>
                          </a:solidFill>
                          <a:effectLst/>
                          <a:latin typeface="Calibri" panose="020F0502020204030204" pitchFamily="34" charset="0"/>
                        </a:rPr>
                        <a:t>Choosen: </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69702763"/>
                  </a:ext>
                </a:extLst>
              </a:tr>
              <a:tr h="189353">
                <a:tc>
                  <a:txBody>
                    <a:bodyPr/>
                    <a:lstStyle/>
                    <a:p>
                      <a:pPr algn="r" fontAlgn="b"/>
                      <a:r>
                        <a:rPr lang="en-US" sz="1100" b="1" i="0" u="none" strike="noStrike">
                          <a:solidFill>
                            <a:srgbClr val="FFFFFF"/>
                          </a:solidFill>
                          <a:effectLst/>
                          <a:latin typeface="Calibri" panose="020F0502020204030204" pitchFamily="34" charset="0"/>
                        </a:rPr>
                        <a:t>6</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0.8134</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85786693"/>
                  </a:ext>
                </a:extLst>
              </a:tr>
              <a:tr h="189353">
                <a:tc>
                  <a:txBody>
                    <a:bodyPr/>
                    <a:lstStyle/>
                    <a:p>
                      <a:pPr algn="r" fontAlgn="b"/>
                      <a:r>
                        <a:rPr lang="en-US" sz="1100" b="1" i="0" u="none" strike="noStrike">
                          <a:solidFill>
                            <a:srgbClr val="FFFFFF"/>
                          </a:solidFill>
                          <a:effectLst/>
                          <a:latin typeface="Calibri" panose="020F0502020204030204" pitchFamily="34" charset="0"/>
                        </a:rPr>
                        <a:t>5</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0.7026</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1032958264"/>
                  </a:ext>
                </a:extLst>
              </a:tr>
              <a:tr h="189353">
                <a:tc>
                  <a:txBody>
                    <a:bodyPr/>
                    <a:lstStyle/>
                    <a:p>
                      <a:pPr algn="r" fontAlgn="b"/>
                      <a:r>
                        <a:rPr lang="en-US" sz="1100" b="1" i="0" u="none" strike="noStrike">
                          <a:solidFill>
                            <a:srgbClr val="FFFFFF"/>
                          </a:solidFill>
                          <a:effectLst/>
                          <a:latin typeface="Calibri" panose="020F0502020204030204" pitchFamily="34" charset="0"/>
                        </a:rPr>
                        <a:t>7</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0.6252</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3394629256"/>
                  </a:ext>
                </a:extLst>
              </a:tr>
              <a:tr h="189353">
                <a:tc>
                  <a:txBody>
                    <a:bodyPr/>
                    <a:lstStyle/>
                    <a:p>
                      <a:pPr algn="r" fontAlgn="b"/>
                      <a:r>
                        <a:rPr lang="en-US" sz="1100" b="1" i="0" u="none" strike="noStrike">
                          <a:solidFill>
                            <a:srgbClr val="FFFFFF"/>
                          </a:solidFill>
                          <a:effectLst/>
                          <a:latin typeface="Calibri" panose="020F0502020204030204" pitchFamily="34" charset="0"/>
                        </a:rPr>
                        <a:t>2</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0.6124</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329478664"/>
                  </a:ext>
                </a:extLst>
              </a:tr>
              <a:tr h="189353">
                <a:tc>
                  <a:txBody>
                    <a:bodyPr/>
                    <a:lstStyle/>
                    <a:p>
                      <a:pPr algn="r" fontAlgn="b"/>
                      <a:r>
                        <a:rPr lang="en-US" sz="1100" b="1" i="0" u="none" strike="noStrike">
                          <a:solidFill>
                            <a:srgbClr val="FFFFFF"/>
                          </a:solidFill>
                          <a:effectLst/>
                          <a:latin typeface="Calibri" panose="020F0502020204030204" pitchFamily="34" charset="0"/>
                        </a:rPr>
                        <a:t>8</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0.5596</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3943749487"/>
                  </a:ext>
                </a:extLst>
              </a:tr>
              <a:tr h="189353">
                <a:tc>
                  <a:txBody>
                    <a:bodyPr/>
                    <a:lstStyle/>
                    <a:p>
                      <a:pPr algn="r" fontAlgn="b"/>
                      <a:r>
                        <a:rPr lang="en-US" sz="1100" b="1" i="0" u="none" strike="noStrike">
                          <a:solidFill>
                            <a:srgbClr val="FFFFFF"/>
                          </a:solidFill>
                          <a:effectLst/>
                          <a:latin typeface="Calibri" panose="020F0502020204030204" pitchFamily="34" charset="0"/>
                        </a:rPr>
                        <a:t>9</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0.5087</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2076419879"/>
                  </a:ext>
                </a:extLst>
              </a:tr>
              <a:tr h="189353">
                <a:tc>
                  <a:txBody>
                    <a:bodyPr/>
                    <a:lstStyle/>
                    <a:p>
                      <a:pPr algn="r" fontAlgn="b"/>
                      <a:r>
                        <a:rPr lang="en-US" sz="1100" b="1" i="0" u="none" strike="noStrike">
                          <a:solidFill>
                            <a:srgbClr val="FFFFFF"/>
                          </a:solidFill>
                          <a:effectLst/>
                          <a:latin typeface="Calibri" panose="020F0502020204030204" pitchFamily="34" charset="0"/>
                        </a:rPr>
                        <a:t>11</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0.4933</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1884155501"/>
                  </a:ext>
                </a:extLst>
              </a:tr>
              <a:tr h="189353">
                <a:tc>
                  <a:txBody>
                    <a:bodyPr/>
                    <a:lstStyle/>
                    <a:p>
                      <a:pPr algn="r" fontAlgn="b"/>
                      <a:r>
                        <a:rPr lang="en-US" sz="1100" b="1" i="0" u="none" strike="noStrike">
                          <a:solidFill>
                            <a:srgbClr val="FFFFFF"/>
                          </a:solidFill>
                          <a:effectLst/>
                          <a:latin typeface="Calibri" panose="020F0502020204030204" pitchFamily="34" charset="0"/>
                        </a:rPr>
                        <a:t>4</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0.4906</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893877438"/>
                  </a:ext>
                </a:extLst>
              </a:tr>
              <a:tr h="189353">
                <a:tc>
                  <a:txBody>
                    <a:bodyPr/>
                    <a:lstStyle/>
                    <a:p>
                      <a:pPr algn="r" fontAlgn="b"/>
                      <a:r>
                        <a:rPr lang="en-US" sz="1100" b="1" i="0" u="none" strike="noStrike">
                          <a:solidFill>
                            <a:srgbClr val="FFFFFF"/>
                          </a:solidFill>
                          <a:effectLst/>
                          <a:latin typeface="Calibri" panose="020F0502020204030204" pitchFamily="34" charset="0"/>
                        </a:rPr>
                        <a:t>12</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0.3614</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3765686014"/>
                  </a:ext>
                </a:extLst>
              </a:tr>
              <a:tr h="189353">
                <a:tc>
                  <a:txBody>
                    <a:bodyPr/>
                    <a:lstStyle/>
                    <a:p>
                      <a:pPr algn="r" fontAlgn="b"/>
                      <a:r>
                        <a:rPr lang="en-US" sz="1100" b="1" i="0" u="none" strike="noStrike">
                          <a:solidFill>
                            <a:srgbClr val="FFFFFF"/>
                          </a:solidFill>
                          <a:effectLst/>
                          <a:latin typeface="Calibri" panose="020F0502020204030204" pitchFamily="34" charset="0"/>
                        </a:rPr>
                        <a:t>13</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0.3466</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3331850653"/>
                  </a:ext>
                </a:extLst>
              </a:tr>
              <a:tr h="189353">
                <a:tc>
                  <a:txBody>
                    <a:bodyPr/>
                    <a:lstStyle/>
                    <a:p>
                      <a:pPr algn="r" fontAlgn="b"/>
                      <a:r>
                        <a:rPr lang="en-US" sz="1100" b="1" i="0" u="none" strike="noStrike">
                          <a:solidFill>
                            <a:srgbClr val="FFFFFF"/>
                          </a:solidFill>
                          <a:effectLst/>
                          <a:latin typeface="Calibri" panose="020F0502020204030204" pitchFamily="34" charset="0"/>
                        </a:rPr>
                        <a:t>1</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0.2915</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2769164967"/>
                  </a:ext>
                </a:extLst>
              </a:tr>
              <a:tr h="189353">
                <a:tc>
                  <a:txBody>
                    <a:bodyPr/>
                    <a:lstStyle/>
                    <a:p>
                      <a:pPr algn="r" fontAlgn="b"/>
                      <a:r>
                        <a:rPr lang="en-US" sz="1100" b="1" i="0" u="none" strike="noStrike">
                          <a:solidFill>
                            <a:srgbClr val="FFFFFF"/>
                          </a:solidFill>
                          <a:effectLst/>
                          <a:latin typeface="Calibri" panose="020F0502020204030204" pitchFamily="34" charset="0"/>
                        </a:rPr>
                        <a:t>10</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0.266</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1172624404"/>
                  </a:ext>
                </a:extLst>
              </a:tr>
              <a:tr h="189353">
                <a:tc>
                  <a:txBody>
                    <a:bodyPr/>
                    <a:lstStyle/>
                    <a:p>
                      <a:pPr algn="r" fontAlgn="b"/>
                      <a:r>
                        <a:rPr lang="en-US" sz="1100" b="1" i="0" u="none" strike="noStrike">
                          <a:solidFill>
                            <a:srgbClr val="FFFFFF"/>
                          </a:solidFill>
                          <a:effectLst/>
                          <a:latin typeface="Calibri" panose="020F0502020204030204" pitchFamily="34" charset="0"/>
                        </a:rPr>
                        <a:t>3</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0.0895</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3129242484"/>
                  </a:ext>
                </a:extLst>
              </a:tr>
              <a:tr h="189353">
                <a:tc>
                  <a:txBody>
                    <a:bodyPr/>
                    <a:lstStyle/>
                    <a:p>
                      <a:pPr algn="l" fontAlgn="b"/>
                      <a:r>
                        <a:rPr lang="en-US" sz="1100" b="0" i="0" u="none" strike="noStrike">
                          <a:solidFill>
                            <a:srgbClr val="000000"/>
                          </a:solidFill>
                          <a:effectLst/>
                          <a:latin typeface="Calibri" panose="020F0502020204030204" pitchFamily="34" charset="0"/>
                        </a:rPr>
                        <a:t> </a:t>
                      </a:r>
                    </a:p>
                  </a:txBody>
                  <a:tcPr marL="4208" marR="4208" marT="4208"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100" b="1" i="0" u="none" strike="noStrike">
                          <a:solidFill>
                            <a:srgbClr val="FFFFFF"/>
                          </a:solidFill>
                          <a:effectLst/>
                          <a:latin typeface="Calibri" panose="020F0502020204030204" pitchFamily="34" charset="0"/>
                        </a:rPr>
                        <a:t>Coefficients</a:t>
                      </a:r>
                    </a:p>
                  </a:txBody>
                  <a:tcPr marL="4208" marR="4208" marT="4208"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3509498635"/>
                  </a:ext>
                </a:extLst>
              </a:tr>
              <a:tr h="189353">
                <a:tc>
                  <a:txBody>
                    <a:bodyPr/>
                    <a:lstStyle/>
                    <a:p>
                      <a:pPr algn="l" fontAlgn="b"/>
                      <a:r>
                        <a:rPr lang="en-US" sz="1100" b="1" i="0" u="none" strike="noStrike">
                          <a:solidFill>
                            <a:srgbClr val="FFFFFF"/>
                          </a:solidFill>
                          <a:effectLst/>
                          <a:latin typeface="Calibri" panose="020F0502020204030204" pitchFamily="34" charset="0"/>
                        </a:rPr>
                        <a:t>Intercept</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-45.681</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2764444651"/>
                  </a:ext>
                </a:extLst>
              </a:tr>
              <a:tr h="189353">
                <a:tc>
                  <a:txBody>
                    <a:bodyPr/>
                    <a:lstStyle/>
                    <a:p>
                      <a:pPr algn="l" fontAlgn="b"/>
                      <a:r>
                        <a:rPr lang="en-US" sz="1100" b="1" i="0" u="none" strike="noStrike">
                          <a:solidFill>
                            <a:srgbClr val="FFFFFF"/>
                          </a:solidFill>
                          <a:effectLst/>
                          <a:latin typeface="Calibri" panose="020F0502020204030204" pitchFamily="34" charset="0"/>
                        </a:rPr>
                        <a:t>x1</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0.99111</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1961585047"/>
                  </a:ext>
                </a:extLst>
              </a:tr>
              <a:tr h="189353">
                <a:tc>
                  <a:txBody>
                    <a:bodyPr/>
                    <a:lstStyle/>
                    <a:p>
                      <a:pPr algn="l" fontAlgn="b"/>
                      <a:r>
                        <a:rPr lang="en-US" sz="1100" b="1" i="0" u="none" strike="noStrike">
                          <a:solidFill>
                            <a:srgbClr val="FFFFFF"/>
                          </a:solidFill>
                          <a:effectLst/>
                          <a:latin typeface="Calibri" panose="020F0502020204030204" pitchFamily="34" charset="0"/>
                        </a:rPr>
                        <a:t>x2</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-0.0027546</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2091947030"/>
                  </a:ext>
                </a:extLst>
              </a:tr>
              <a:tr h="189353">
                <a:tc>
                  <a:txBody>
                    <a:bodyPr/>
                    <a:lstStyle/>
                    <a:p>
                      <a:pPr algn="l" fontAlgn="b"/>
                      <a:r>
                        <a:rPr lang="en-US" sz="1100" b="1" i="0" u="none" strike="noStrike">
                          <a:solidFill>
                            <a:srgbClr val="FFFFFF"/>
                          </a:solidFill>
                          <a:effectLst/>
                          <a:latin typeface="Calibri" panose="020F0502020204030204" pitchFamily="34" charset="0"/>
                        </a:rPr>
                        <a:t>x3</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-0.0029795</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856295708"/>
                  </a:ext>
                </a:extLst>
              </a:tr>
              <a:tr h="189353">
                <a:tc>
                  <a:txBody>
                    <a:bodyPr/>
                    <a:lstStyle/>
                    <a:p>
                      <a:pPr algn="l" fontAlgn="b"/>
                      <a:r>
                        <a:rPr lang="en-US" sz="1100" b="1" i="0" u="none" strike="noStrike">
                          <a:solidFill>
                            <a:srgbClr val="FFFFFF"/>
                          </a:solidFill>
                          <a:effectLst/>
                          <a:latin typeface="Calibri" panose="020F0502020204030204" pitchFamily="34" charset="0"/>
                        </a:rPr>
                        <a:t>x4</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-0.14713</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541118777"/>
                  </a:ext>
                </a:extLst>
              </a:tr>
              <a:tr h="189353">
                <a:tc>
                  <a:txBody>
                    <a:bodyPr/>
                    <a:lstStyle/>
                    <a:p>
                      <a:pPr algn="l" fontAlgn="b"/>
                      <a:r>
                        <a:rPr lang="en-US" sz="1100" b="0" i="0" u="none" strike="noStrike">
                          <a:solidFill>
                            <a:srgbClr val="000000"/>
                          </a:solidFill>
                          <a:effectLst/>
                          <a:latin typeface="Calibri" panose="020F0502020204030204" pitchFamily="34" charset="0"/>
                        </a:rPr>
                        <a:t> </a:t>
                      </a:r>
                    </a:p>
                  </a:txBody>
                  <a:tcPr marL="4208" marR="4208" marT="4208"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100" b="1" i="0" u="none" strike="noStrike">
                          <a:solidFill>
                            <a:srgbClr val="FFFFFF"/>
                          </a:solidFill>
                          <a:effectLst/>
                          <a:latin typeface="Calibri" panose="020F0502020204030204" pitchFamily="34" charset="0"/>
                        </a:rPr>
                        <a:t>Performance</a:t>
                      </a:r>
                    </a:p>
                  </a:txBody>
                  <a:tcPr marL="4208" marR="4208" marT="4208"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1494665127"/>
                  </a:ext>
                </a:extLst>
              </a:tr>
              <a:tr h="189353">
                <a:tc>
                  <a:txBody>
                    <a:bodyPr/>
                    <a:lstStyle/>
                    <a:p>
                      <a:pPr algn="l" fontAlgn="b"/>
                      <a:r>
                        <a:rPr lang="en-US" sz="1100" b="1" i="0" u="none" strike="noStrike">
                          <a:solidFill>
                            <a:srgbClr val="FFFFFF"/>
                          </a:solidFill>
                          <a:effectLst/>
                          <a:latin typeface="Calibri" panose="020F0502020204030204" pitchFamily="34" charset="0"/>
                        </a:rPr>
                        <a:t>Test MSE</a:t>
                      </a:r>
                    </a:p>
                  </a:txBody>
                  <a:tcPr marL="4208" marR="4208" marT="4208"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100" b="0" i="0" u="none" strike="noStrike">
                          <a:solidFill>
                            <a:srgbClr val="000000"/>
                          </a:solidFill>
                          <a:effectLst/>
                          <a:latin typeface="Calibri" panose="020F0502020204030204" pitchFamily="34" charset="0"/>
                        </a:rPr>
                        <a:t>21.403</a:t>
                      </a:r>
                    </a:p>
                  </a:txBody>
                  <a:tcPr marL="4208" marR="4208" marT="420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4208" marR="4208" marT="4208"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4208" marR="4208" marT="4208" marB="0" anchor="b">
                    <a:lnL>
                      <a:noFill/>
                    </a:lnL>
                    <a:lnR>
                      <a:noFill/>
                    </a:lnR>
                    <a:lnT>
                      <a:noFill/>
                    </a:lnT>
                    <a:lnB>
                      <a:noFill/>
                    </a:lnB>
                  </a:tcPr>
                </a:tc>
                <a:extLst>
                  <a:ext uri="{0D108BD9-81ED-4DB2-BD59-A6C34878D82A}">
                    <a16:rowId xmlns:a16="http://schemas.microsoft.com/office/drawing/2014/main" val="1899074037"/>
                  </a:ext>
                </a:extLst>
              </a:tr>
            </a:tbl>
          </a:graphicData>
        </a:graphic>
      </p:graphicFrame>
      <p:sp>
        <p:nvSpPr>
          <p:cNvPr id="5" name="Content Placeholder 4">
            <a:extLst>
              <a:ext uri="{FF2B5EF4-FFF2-40B4-BE49-F238E27FC236}">
                <a16:creationId xmlns:a16="http://schemas.microsoft.com/office/drawing/2014/main" id="{F2133C4C-FF8E-6554-C8E8-73A6EDE5E69F}"/>
              </a:ext>
            </a:extLst>
          </p:cNvPr>
          <p:cNvSpPr>
            <a:spLocks noGrp="1"/>
          </p:cNvSpPr>
          <p:nvPr>
            <p:ph sz="half" idx="2"/>
          </p:nvPr>
        </p:nvSpPr>
        <p:spPr/>
        <p:txBody>
          <a:bodyPr>
            <a:normAutofit fontScale="85000" lnSpcReduction="20000"/>
          </a:bodyPr>
          <a:lstStyle/>
          <a:p>
            <a:r>
              <a:rPr lang="en-US" b="0" i="0" dirty="0">
                <a:solidFill>
                  <a:srgbClr val="374151"/>
                </a:solidFill>
                <a:effectLst/>
                <a:latin typeface="Söhne"/>
              </a:rPr>
              <a:t>The correlation coefficients show the strength of the linear relationship between each input variable and the output variable. In this case, the top four input variables with correlation coefficients greater than 0.6 have a strong linear relationship with the output variable. A linear regression model was built using these four input variables, and the model achieved an RMSE of 4.47 and an R-squared value of 0.719, indicating that the model fits the data well. After </a:t>
            </a:r>
            <a:r>
              <a:rPr lang="en-US" dirty="0">
                <a:solidFill>
                  <a:srgbClr val="374151"/>
                </a:solidFill>
                <a:latin typeface="Söhne"/>
              </a:rPr>
              <a:t>training the model the test data achieved an MSE of 21.403</a:t>
            </a:r>
            <a:endParaRPr lang="en-US" dirty="0"/>
          </a:p>
        </p:txBody>
      </p:sp>
    </p:spTree>
    <p:extLst>
      <p:ext uri="{BB962C8B-B14F-4D97-AF65-F5344CB8AC3E}">
        <p14:creationId xmlns:p14="http://schemas.microsoft.com/office/powerpoint/2010/main" val="1763148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AA3B-56D9-1B27-9DAE-E018BAE4E3F2}"/>
              </a:ext>
            </a:extLst>
          </p:cNvPr>
          <p:cNvSpPr>
            <a:spLocks noGrp="1"/>
          </p:cNvSpPr>
          <p:nvPr>
            <p:ph type="title"/>
          </p:nvPr>
        </p:nvSpPr>
        <p:spPr/>
        <p:txBody>
          <a:bodyPr/>
          <a:lstStyle/>
          <a:p>
            <a:r>
              <a:rPr lang="en-US" dirty="0"/>
              <a:t>Part B</a:t>
            </a:r>
          </a:p>
        </p:txBody>
      </p:sp>
      <p:sp>
        <p:nvSpPr>
          <p:cNvPr id="5" name="Content Placeholder 4">
            <a:extLst>
              <a:ext uri="{FF2B5EF4-FFF2-40B4-BE49-F238E27FC236}">
                <a16:creationId xmlns:a16="http://schemas.microsoft.com/office/drawing/2014/main" id="{F2133C4C-FF8E-6554-C8E8-73A6EDE5E69F}"/>
              </a:ext>
            </a:extLst>
          </p:cNvPr>
          <p:cNvSpPr>
            <a:spLocks noGrp="1"/>
          </p:cNvSpPr>
          <p:nvPr>
            <p:ph sz="half" idx="2"/>
          </p:nvPr>
        </p:nvSpPr>
        <p:spPr>
          <a:xfrm>
            <a:off x="7489370" y="1825625"/>
            <a:ext cx="3864429" cy="4351338"/>
          </a:xfrm>
        </p:spPr>
        <p:txBody>
          <a:bodyPr>
            <a:normAutofit lnSpcReduction="10000"/>
          </a:bodyPr>
          <a:lstStyle/>
          <a:p>
            <a:pPr algn="l"/>
            <a:r>
              <a:rPr lang="en-US" sz="1600" b="0" i="0" dirty="0">
                <a:solidFill>
                  <a:srgbClr val="374151"/>
                </a:solidFill>
                <a:effectLst/>
                <a:latin typeface="Söhne"/>
              </a:rPr>
              <a:t>In Task 1, a simple MLP with 10 nodes was trained with 80-20-0 training-validation-test partitioning ratios. The model achieved an average training MSE of 16.0611 and an average validation MSE of 27.3888. The relatively high variance of the MSEs suggests that the model may be overfitting to the training data.</a:t>
            </a:r>
          </a:p>
          <a:p>
            <a:pPr algn="l"/>
            <a:r>
              <a:rPr lang="en-US" sz="1600" b="0" i="0" dirty="0">
                <a:solidFill>
                  <a:srgbClr val="374151"/>
                </a:solidFill>
                <a:effectLst/>
                <a:latin typeface="Söhne"/>
              </a:rPr>
              <a:t>In Task 2, two MLP models with 2 and 50 nodes in the hidden layer, respectively, were trained with 30-70-0 training-validation-test partitioning ratios. The model with 50 nodes achieved much lower MSEs than the model with 2 nodes, indicating that a larger hidden layer size can improve model performance. However, the high variance of the validation MSE for the model with 50 nodes suggests that the model may be overfitting to the training data.</a:t>
            </a:r>
          </a:p>
        </p:txBody>
      </p:sp>
      <p:graphicFrame>
        <p:nvGraphicFramePr>
          <p:cNvPr id="10" name="Content Placeholder 9">
            <a:extLst>
              <a:ext uri="{FF2B5EF4-FFF2-40B4-BE49-F238E27FC236}">
                <a16:creationId xmlns:a16="http://schemas.microsoft.com/office/drawing/2014/main" id="{34703146-5486-9C32-D00F-1A346B16B9DB}"/>
              </a:ext>
            </a:extLst>
          </p:cNvPr>
          <p:cNvGraphicFramePr>
            <a:graphicFrameLocks noGrp="1"/>
          </p:cNvGraphicFramePr>
          <p:nvPr>
            <p:ph sz="half" idx="1"/>
            <p:extLst>
              <p:ext uri="{D42A27DB-BD31-4B8C-83A1-F6EECF244321}">
                <p14:modId xmlns:p14="http://schemas.microsoft.com/office/powerpoint/2010/main" val="2031932309"/>
              </p:ext>
            </p:extLst>
          </p:nvPr>
        </p:nvGraphicFramePr>
        <p:xfrm>
          <a:off x="838202" y="2382378"/>
          <a:ext cx="6232072" cy="3723607"/>
        </p:xfrm>
        <a:graphic>
          <a:graphicData uri="http://schemas.openxmlformats.org/drawingml/2006/table">
            <a:tbl>
              <a:tblPr/>
              <a:tblGrid>
                <a:gridCol w="566552">
                  <a:extLst>
                    <a:ext uri="{9D8B030D-6E8A-4147-A177-3AD203B41FA5}">
                      <a16:colId xmlns:a16="http://schemas.microsoft.com/office/drawing/2014/main" val="531639609"/>
                    </a:ext>
                  </a:extLst>
                </a:gridCol>
                <a:gridCol w="566552">
                  <a:extLst>
                    <a:ext uri="{9D8B030D-6E8A-4147-A177-3AD203B41FA5}">
                      <a16:colId xmlns:a16="http://schemas.microsoft.com/office/drawing/2014/main" val="2934921460"/>
                    </a:ext>
                  </a:extLst>
                </a:gridCol>
                <a:gridCol w="566552">
                  <a:extLst>
                    <a:ext uri="{9D8B030D-6E8A-4147-A177-3AD203B41FA5}">
                      <a16:colId xmlns:a16="http://schemas.microsoft.com/office/drawing/2014/main" val="3780241758"/>
                    </a:ext>
                  </a:extLst>
                </a:gridCol>
                <a:gridCol w="566552">
                  <a:extLst>
                    <a:ext uri="{9D8B030D-6E8A-4147-A177-3AD203B41FA5}">
                      <a16:colId xmlns:a16="http://schemas.microsoft.com/office/drawing/2014/main" val="2145760592"/>
                    </a:ext>
                  </a:extLst>
                </a:gridCol>
                <a:gridCol w="566552">
                  <a:extLst>
                    <a:ext uri="{9D8B030D-6E8A-4147-A177-3AD203B41FA5}">
                      <a16:colId xmlns:a16="http://schemas.microsoft.com/office/drawing/2014/main" val="2704075951"/>
                    </a:ext>
                  </a:extLst>
                </a:gridCol>
                <a:gridCol w="566552">
                  <a:extLst>
                    <a:ext uri="{9D8B030D-6E8A-4147-A177-3AD203B41FA5}">
                      <a16:colId xmlns:a16="http://schemas.microsoft.com/office/drawing/2014/main" val="4270886073"/>
                    </a:ext>
                  </a:extLst>
                </a:gridCol>
                <a:gridCol w="566552">
                  <a:extLst>
                    <a:ext uri="{9D8B030D-6E8A-4147-A177-3AD203B41FA5}">
                      <a16:colId xmlns:a16="http://schemas.microsoft.com/office/drawing/2014/main" val="4156800945"/>
                    </a:ext>
                  </a:extLst>
                </a:gridCol>
                <a:gridCol w="566552">
                  <a:extLst>
                    <a:ext uri="{9D8B030D-6E8A-4147-A177-3AD203B41FA5}">
                      <a16:colId xmlns:a16="http://schemas.microsoft.com/office/drawing/2014/main" val="1262057929"/>
                    </a:ext>
                  </a:extLst>
                </a:gridCol>
                <a:gridCol w="566552">
                  <a:extLst>
                    <a:ext uri="{9D8B030D-6E8A-4147-A177-3AD203B41FA5}">
                      <a16:colId xmlns:a16="http://schemas.microsoft.com/office/drawing/2014/main" val="1712822224"/>
                    </a:ext>
                  </a:extLst>
                </a:gridCol>
                <a:gridCol w="566552">
                  <a:extLst>
                    <a:ext uri="{9D8B030D-6E8A-4147-A177-3AD203B41FA5}">
                      <a16:colId xmlns:a16="http://schemas.microsoft.com/office/drawing/2014/main" val="1503459070"/>
                    </a:ext>
                  </a:extLst>
                </a:gridCol>
                <a:gridCol w="566552">
                  <a:extLst>
                    <a:ext uri="{9D8B030D-6E8A-4147-A177-3AD203B41FA5}">
                      <a16:colId xmlns:a16="http://schemas.microsoft.com/office/drawing/2014/main" val="1951591905"/>
                    </a:ext>
                  </a:extLst>
                </a:gridCol>
              </a:tblGrid>
              <a:tr h="170144">
                <a:tc>
                  <a:txBody>
                    <a:bodyPr/>
                    <a:lstStyle/>
                    <a:p>
                      <a:pPr algn="l" fontAlgn="b"/>
                      <a:r>
                        <a:rPr lang="en-US" sz="1000" b="0" i="0" u="none" strike="noStrike">
                          <a:solidFill>
                            <a:srgbClr val="000000"/>
                          </a:solidFill>
                          <a:effectLst/>
                          <a:latin typeface="Calibri" panose="020F0502020204030204" pitchFamily="34" charset="0"/>
                        </a:rPr>
                        <a:t>Part B</a:t>
                      </a: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437194657"/>
                  </a:ext>
                </a:extLst>
              </a:tr>
              <a:tr h="174294">
                <a:tc gridSpan="8">
                  <a:txBody>
                    <a:bodyPr/>
                    <a:lstStyle/>
                    <a:p>
                      <a:pPr algn="ctr" fontAlgn="b"/>
                      <a:r>
                        <a:rPr lang="en-US" sz="1000" b="0" i="0" u="none" strike="noStrike">
                          <a:solidFill>
                            <a:srgbClr val="000000"/>
                          </a:solidFill>
                          <a:effectLst/>
                          <a:latin typeface="Calibri" panose="020F0502020204030204" pitchFamily="34" charset="0"/>
                        </a:rPr>
                        <a:t>1. Simple MLP with 10 nodes, 80-20-0 training-validation-test partitioning ratios:</a:t>
                      </a:r>
                    </a:p>
                  </a:txBody>
                  <a:tcPr marL="3952" marR="3952" marT="395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489617238"/>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1191119316"/>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16.0611</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31.5062</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132428960"/>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27.3888</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59.3156</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279850909"/>
                  </a:ext>
                </a:extLst>
              </a:tr>
              <a:tr h="177851">
                <a:tc gridSpan="8">
                  <a:txBody>
                    <a:bodyPr/>
                    <a:lstStyle/>
                    <a:p>
                      <a:pPr algn="ctr" fontAlgn="b"/>
                      <a:r>
                        <a:rPr lang="en-US" sz="1000" b="0" i="0" u="none" strike="noStrike">
                          <a:solidFill>
                            <a:srgbClr val="000000"/>
                          </a:solidFill>
                          <a:effectLst/>
                          <a:latin typeface="Calibri" panose="020F0502020204030204" pitchFamily="34" charset="0"/>
                        </a:rPr>
                        <a:t>2. MLP with 2 nodes in hidden layer,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189454911"/>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989000281"/>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15.0667</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3.256</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202317829"/>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26.5229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66.3409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937748538"/>
                  </a:ext>
                </a:extLst>
              </a:tr>
              <a:tr h="177851">
                <a:tc gridSpan="8">
                  <a:txBody>
                    <a:bodyPr/>
                    <a:lstStyle/>
                    <a:p>
                      <a:pPr algn="ctr" fontAlgn="b"/>
                      <a:r>
                        <a:rPr lang="en-US" sz="1000" b="0" i="0" u="none" strike="noStrike">
                          <a:solidFill>
                            <a:srgbClr val="000000"/>
                          </a:solidFill>
                          <a:effectLst/>
                          <a:latin typeface="Calibri" panose="020F0502020204030204" pitchFamily="34" charset="0"/>
                        </a:rPr>
                        <a:t> MLP with 50 nodes in hidden layer,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558525554"/>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168617570"/>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5.2321</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40.8902</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291468643"/>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98.7919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612.7226</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544259845"/>
                  </a:ext>
                </a:extLst>
              </a:tr>
              <a:tr h="177851">
                <a:tc gridSpan="11">
                  <a:txBody>
                    <a:bodyPr/>
                    <a:lstStyle/>
                    <a:p>
                      <a:pPr algn="ctr" fontAlgn="b"/>
                      <a:r>
                        <a:rPr lang="en-US" sz="1000" b="0" i="0" u="none" strike="noStrike">
                          <a:solidFill>
                            <a:srgbClr val="000000"/>
                          </a:solidFill>
                          <a:effectLst/>
                          <a:latin typeface="Calibri" panose="020F0502020204030204" pitchFamily="34" charset="0"/>
                        </a:rPr>
                        <a:t>3. MLP with 50 nodes in hidden layer and regularization set at 0.1,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7768446"/>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706393819"/>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16.2568</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1155.988</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955678651"/>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95.2001</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272.4407</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1354825791"/>
                  </a:ext>
                </a:extLst>
              </a:tr>
              <a:tr h="177851">
                <a:tc gridSpan="11">
                  <a:txBody>
                    <a:bodyPr/>
                    <a:lstStyle/>
                    <a:p>
                      <a:pPr algn="ctr" fontAlgn="b"/>
                      <a:r>
                        <a:rPr lang="en-US" sz="1000" b="0" i="0" u="none" strike="noStrike">
                          <a:solidFill>
                            <a:srgbClr val="000000"/>
                          </a:solidFill>
                          <a:effectLst/>
                          <a:latin typeface="Calibri" panose="020F0502020204030204" pitchFamily="34" charset="0"/>
                        </a:rPr>
                        <a:t>MLP with 50 nodes in hidden layer and regularization set at 0.5%,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6932461"/>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076951723"/>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9.8743</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163.5429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682175896"/>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129.7403</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1940.403</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95049884"/>
                  </a:ext>
                </a:extLst>
              </a:tr>
            </a:tbl>
          </a:graphicData>
        </a:graphic>
      </p:graphicFrame>
    </p:spTree>
    <p:extLst>
      <p:ext uri="{BB962C8B-B14F-4D97-AF65-F5344CB8AC3E}">
        <p14:creationId xmlns:p14="http://schemas.microsoft.com/office/powerpoint/2010/main" val="215000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AA3B-56D9-1B27-9DAE-E018BAE4E3F2}"/>
              </a:ext>
            </a:extLst>
          </p:cNvPr>
          <p:cNvSpPr>
            <a:spLocks noGrp="1"/>
          </p:cNvSpPr>
          <p:nvPr>
            <p:ph type="title"/>
          </p:nvPr>
        </p:nvSpPr>
        <p:spPr/>
        <p:txBody>
          <a:bodyPr/>
          <a:lstStyle/>
          <a:p>
            <a:r>
              <a:rPr lang="en-US" dirty="0"/>
              <a:t>Part B continued</a:t>
            </a:r>
          </a:p>
        </p:txBody>
      </p:sp>
      <p:sp>
        <p:nvSpPr>
          <p:cNvPr id="5" name="Content Placeholder 4">
            <a:extLst>
              <a:ext uri="{FF2B5EF4-FFF2-40B4-BE49-F238E27FC236}">
                <a16:creationId xmlns:a16="http://schemas.microsoft.com/office/drawing/2014/main" id="{F2133C4C-FF8E-6554-C8E8-73A6EDE5E69F}"/>
              </a:ext>
            </a:extLst>
          </p:cNvPr>
          <p:cNvSpPr>
            <a:spLocks noGrp="1"/>
          </p:cNvSpPr>
          <p:nvPr>
            <p:ph sz="half" idx="2"/>
          </p:nvPr>
        </p:nvSpPr>
        <p:spPr>
          <a:xfrm>
            <a:off x="7489370" y="1825625"/>
            <a:ext cx="3864429" cy="4351338"/>
          </a:xfrm>
        </p:spPr>
        <p:txBody>
          <a:bodyPr>
            <a:normAutofit/>
          </a:bodyPr>
          <a:lstStyle/>
          <a:p>
            <a:r>
              <a:rPr lang="en-US" sz="1600" b="0" i="0" dirty="0">
                <a:solidFill>
                  <a:srgbClr val="374151"/>
                </a:solidFill>
                <a:effectLst/>
                <a:latin typeface="Söhne"/>
              </a:rPr>
              <a:t>In Task 3, two MLP models with 50 nodes in the hidden layer and different regularization values (0.1 and 0.5) were trained with 30-70-0 training-validation-test partitioning ratios. Regularization helps prevent overfitting by adding a penalty term to the loss function. The model with a regularization value of 0.5 achieved a lower validation MSE than the model with a regularization value of 0.1, suggesting that a higher regularization value can help prevent overfitting. </a:t>
            </a:r>
            <a:r>
              <a:rPr lang="en-US" sz="1600" b="0" i="0">
                <a:solidFill>
                  <a:srgbClr val="374151"/>
                </a:solidFill>
                <a:effectLst/>
                <a:latin typeface="Söhne"/>
              </a:rPr>
              <a:t>However, the high variance of the validation MSE for the model with 0.5 regularization suggests that the model may still be overfitting to the training data.</a:t>
            </a:r>
            <a:endParaRPr lang="en-US" sz="1600"/>
          </a:p>
          <a:p>
            <a:pPr marL="0" indent="0" algn="l">
              <a:buNone/>
            </a:pPr>
            <a:endParaRPr lang="en-US" sz="1600" b="0" i="0" dirty="0">
              <a:solidFill>
                <a:srgbClr val="374151"/>
              </a:solidFill>
              <a:effectLst/>
              <a:latin typeface="Söhne"/>
            </a:endParaRPr>
          </a:p>
        </p:txBody>
      </p:sp>
      <p:graphicFrame>
        <p:nvGraphicFramePr>
          <p:cNvPr id="10" name="Content Placeholder 9">
            <a:extLst>
              <a:ext uri="{FF2B5EF4-FFF2-40B4-BE49-F238E27FC236}">
                <a16:creationId xmlns:a16="http://schemas.microsoft.com/office/drawing/2014/main" id="{34703146-5486-9C32-D00F-1A346B16B9DB}"/>
              </a:ext>
            </a:extLst>
          </p:cNvPr>
          <p:cNvGraphicFramePr>
            <a:graphicFrameLocks noGrp="1"/>
          </p:cNvGraphicFramePr>
          <p:nvPr>
            <p:ph sz="half" idx="1"/>
          </p:nvPr>
        </p:nvGraphicFramePr>
        <p:xfrm>
          <a:off x="838202" y="2382378"/>
          <a:ext cx="6232072" cy="3723607"/>
        </p:xfrm>
        <a:graphic>
          <a:graphicData uri="http://schemas.openxmlformats.org/drawingml/2006/table">
            <a:tbl>
              <a:tblPr/>
              <a:tblGrid>
                <a:gridCol w="566552">
                  <a:extLst>
                    <a:ext uri="{9D8B030D-6E8A-4147-A177-3AD203B41FA5}">
                      <a16:colId xmlns:a16="http://schemas.microsoft.com/office/drawing/2014/main" val="531639609"/>
                    </a:ext>
                  </a:extLst>
                </a:gridCol>
                <a:gridCol w="566552">
                  <a:extLst>
                    <a:ext uri="{9D8B030D-6E8A-4147-A177-3AD203B41FA5}">
                      <a16:colId xmlns:a16="http://schemas.microsoft.com/office/drawing/2014/main" val="2934921460"/>
                    </a:ext>
                  </a:extLst>
                </a:gridCol>
                <a:gridCol w="566552">
                  <a:extLst>
                    <a:ext uri="{9D8B030D-6E8A-4147-A177-3AD203B41FA5}">
                      <a16:colId xmlns:a16="http://schemas.microsoft.com/office/drawing/2014/main" val="3780241758"/>
                    </a:ext>
                  </a:extLst>
                </a:gridCol>
                <a:gridCol w="566552">
                  <a:extLst>
                    <a:ext uri="{9D8B030D-6E8A-4147-A177-3AD203B41FA5}">
                      <a16:colId xmlns:a16="http://schemas.microsoft.com/office/drawing/2014/main" val="2145760592"/>
                    </a:ext>
                  </a:extLst>
                </a:gridCol>
                <a:gridCol w="566552">
                  <a:extLst>
                    <a:ext uri="{9D8B030D-6E8A-4147-A177-3AD203B41FA5}">
                      <a16:colId xmlns:a16="http://schemas.microsoft.com/office/drawing/2014/main" val="2704075951"/>
                    </a:ext>
                  </a:extLst>
                </a:gridCol>
                <a:gridCol w="566552">
                  <a:extLst>
                    <a:ext uri="{9D8B030D-6E8A-4147-A177-3AD203B41FA5}">
                      <a16:colId xmlns:a16="http://schemas.microsoft.com/office/drawing/2014/main" val="4270886073"/>
                    </a:ext>
                  </a:extLst>
                </a:gridCol>
                <a:gridCol w="566552">
                  <a:extLst>
                    <a:ext uri="{9D8B030D-6E8A-4147-A177-3AD203B41FA5}">
                      <a16:colId xmlns:a16="http://schemas.microsoft.com/office/drawing/2014/main" val="4156800945"/>
                    </a:ext>
                  </a:extLst>
                </a:gridCol>
                <a:gridCol w="566552">
                  <a:extLst>
                    <a:ext uri="{9D8B030D-6E8A-4147-A177-3AD203B41FA5}">
                      <a16:colId xmlns:a16="http://schemas.microsoft.com/office/drawing/2014/main" val="1262057929"/>
                    </a:ext>
                  </a:extLst>
                </a:gridCol>
                <a:gridCol w="566552">
                  <a:extLst>
                    <a:ext uri="{9D8B030D-6E8A-4147-A177-3AD203B41FA5}">
                      <a16:colId xmlns:a16="http://schemas.microsoft.com/office/drawing/2014/main" val="1712822224"/>
                    </a:ext>
                  </a:extLst>
                </a:gridCol>
                <a:gridCol w="566552">
                  <a:extLst>
                    <a:ext uri="{9D8B030D-6E8A-4147-A177-3AD203B41FA5}">
                      <a16:colId xmlns:a16="http://schemas.microsoft.com/office/drawing/2014/main" val="1503459070"/>
                    </a:ext>
                  </a:extLst>
                </a:gridCol>
                <a:gridCol w="566552">
                  <a:extLst>
                    <a:ext uri="{9D8B030D-6E8A-4147-A177-3AD203B41FA5}">
                      <a16:colId xmlns:a16="http://schemas.microsoft.com/office/drawing/2014/main" val="1951591905"/>
                    </a:ext>
                  </a:extLst>
                </a:gridCol>
              </a:tblGrid>
              <a:tr h="170144">
                <a:tc>
                  <a:txBody>
                    <a:bodyPr/>
                    <a:lstStyle/>
                    <a:p>
                      <a:pPr algn="l" fontAlgn="b"/>
                      <a:r>
                        <a:rPr lang="en-US" sz="1000" b="0" i="0" u="none" strike="noStrike">
                          <a:solidFill>
                            <a:srgbClr val="000000"/>
                          </a:solidFill>
                          <a:effectLst/>
                          <a:latin typeface="Calibri" panose="020F0502020204030204" pitchFamily="34" charset="0"/>
                        </a:rPr>
                        <a:t>Part B</a:t>
                      </a: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437194657"/>
                  </a:ext>
                </a:extLst>
              </a:tr>
              <a:tr h="174294">
                <a:tc gridSpan="8">
                  <a:txBody>
                    <a:bodyPr/>
                    <a:lstStyle/>
                    <a:p>
                      <a:pPr algn="ctr" fontAlgn="b"/>
                      <a:r>
                        <a:rPr lang="en-US" sz="1000" b="0" i="0" u="none" strike="noStrike">
                          <a:solidFill>
                            <a:srgbClr val="000000"/>
                          </a:solidFill>
                          <a:effectLst/>
                          <a:latin typeface="Calibri" panose="020F0502020204030204" pitchFamily="34" charset="0"/>
                        </a:rPr>
                        <a:t>1. Simple MLP with 10 nodes, 80-20-0 training-validation-test partitioning ratios:</a:t>
                      </a:r>
                    </a:p>
                  </a:txBody>
                  <a:tcPr marL="3952" marR="3952" marT="3952"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489617238"/>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1191119316"/>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16.0611</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31.5062</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132428960"/>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27.3888</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59.3156</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279850909"/>
                  </a:ext>
                </a:extLst>
              </a:tr>
              <a:tr h="177851">
                <a:tc gridSpan="8">
                  <a:txBody>
                    <a:bodyPr/>
                    <a:lstStyle/>
                    <a:p>
                      <a:pPr algn="ctr" fontAlgn="b"/>
                      <a:r>
                        <a:rPr lang="en-US" sz="1000" b="0" i="0" u="none" strike="noStrike">
                          <a:solidFill>
                            <a:srgbClr val="000000"/>
                          </a:solidFill>
                          <a:effectLst/>
                          <a:latin typeface="Calibri" panose="020F0502020204030204" pitchFamily="34" charset="0"/>
                        </a:rPr>
                        <a:t>2. MLP with 2 nodes in hidden layer,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189454911"/>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989000281"/>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15.0667</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3.256</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202317829"/>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26.5229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66.3409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937748538"/>
                  </a:ext>
                </a:extLst>
              </a:tr>
              <a:tr h="177851">
                <a:tc gridSpan="8">
                  <a:txBody>
                    <a:bodyPr/>
                    <a:lstStyle/>
                    <a:p>
                      <a:pPr algn="ctr" fontAlgn="b"/>
                      <a:r>
                        <a:rPr lang="en-US" sz="1000" b="0" i="0" u="none" strike="noStrike">
                          <a:solidFill>
                            <a:srgbClr val="000000"/>
                          </a:solidFill>
                          <a:effectLst/>
                          <a:latin typeface="Calibri" panose="020F0502020204030204" pitchFamily="34" charset="0"/>
                        </a:rPr>
                        <a:t> MLP with 50 nodes in hidden layer,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558525554"/>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168617570"/>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5.2321</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40.8902</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291468643"/>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98.7919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612.7226</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544259845"/>
                  </a:ext>
                </a:extLst>
              </a:tr>
              <a:tr h="177851">
                <a:tc gridSpan="11">
                  <a:txBody>
                    <a:bodyPr/>
                    <a:lstStyle/>
                    <a:p>
                      <a:pPr algn="ctr" fontAlgn="b"/>
                      <a:r>
                        <a:rPr lang="en-US" sz="1000" b="0" i="0" u="none" strike="noStrike">
                          <a:solidFill>
                            <a:srgbClr val="000000"/>
                          </a:solidFill>
                          <a:effectLst/>
                          <a:latin typeface="Calibri" panose="020F0502020204030204" pitchFamily="34" charset="0"/>
                        </a:rPr>
                        <a:t>3. MLP with 50 nodes in hidden layer and regularization set at 0.1,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7768446"/>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706393819"/>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16.2568</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1155.988</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2955678651"/>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95.2001</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272.4407</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1354825791"/>
                  </a:ext>
                </a:extLst>
              </a:tr>
              <a:tr h="177851">
                <a:tc gridSpan="11">
                  <a:txBody>
                    <a:bodyPr/>
                    <a:lstStyle/>
                    <a:p>
                      <a:pPr algn="ctr" fontAlgn="b"/>
                      <a:r>
                        <a:rPr lang="en-US" sz="1000" b="0" i="0" u="none" strike="noStrike">
                          <a:solidFill>
                            <a:srgbClr val="000000"/>
                          </a:solidFill>
                          <a:effectLst/>
                          <a:latin typeface="Calibri" panose="020F0502020204030204" pitchFamily="34" charset="0"/>
                        </a:rPr>
                        <a:t>MLP with 50 nodes in hidden layer and regularization set at 0.5%, 30-70-0 training-validation-test partitioning ratios:</a:t>
                      </a:r>
                    </a:p>
                  </a:txBody>
                  <a:tcPr marL="3952" marR="3952" marT="3952" marB="0" anchor="b">
                    <a:lnL>
                      <a:noFill/>
                    </a:lnL>
                    <a:lnR>
                      <a:noFill/>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46932461"/>
                  </a:ext>
                </a:extLst>
              </a:tr>
              <a:tr h="177851">
                <a:tc>
                  <a:txBody>
                    <a:bodyPr/>
                    <a:lstStyle/>
                    <a:p>
                      <a:pPr algn="l" fontAlgn="b"/>
                      <a:r>
                        <a:rPr lang="en-US" sz="1000" b="0" i="0" u="none" strike="noStrike">
                          <a:solidFill>
                            <a:srgbClr val="000000"/>
                          </a:solidFill>
                          <a:effectLst/>
                          <a:latin typeface="Calibri" panose="020F0502020204030204" pitchFamily="34" charset="0"/>
                        </a:rPr>
                        <a:t> </a:t>
                      </a:r>
                    </a:p>
                  </a:txBody>
                  <a:tcPr marL="3952" marR="3952" marT="3952" marB="0" anchor="b">
                    <a:lnL w="6350" cap="flat" cmpd="sng" algn="ctr">
                      <a:solidFill>
                        <a:srgbClr val="000000"/>
                      </a:solidFill>
                      <a:prstDash val="solid"/>
                      <a:round/>
                      <a:headEnd type="none" w="med" len="med"/>
                      <a:tailEnd type="none" w="med" len="med"/>
                    </a:lnL>
                    <a:lnR w="25400" cap="flat" cmpd="dbl" algn="ctr">
                      <a:solidFill>
                        <a:srgbClr val="3F3F3F"/>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3F3F3F"/>
                      </a:solidFill>
                      <a:prstDash val="solid"/>
                      <a:round/>
                      <a:headEnd type="none" w="med" len="med"/>
                      <a:tailEnd type="none" w="med" len="med"/>
                    </a:lnB>
                  </a:tcPr>
                </a:tc>
                <a:tc>
                  <a:txBody>
                    <a:bodyPr/>
                    <a:lstStyle/>
                    <a:p>
                      <a:pPr algn="l" fontAlgn="b"/>
                      <a:r>
                        <a:rPr lang="en-US" sz="1000" b="1" i="0" u="none" strike="noStrike">
                          <a:solidFill>
                            <a:srgbClr val="FFFFFF"/>
                          </a:solidFill>
                          <a:effectLst/>
                          <a:latin typeface="Calibri" panose="020F0502020204030204" pitchFamily="34" charset="0"/>
                        </a:rPr>
                        <a:t>MSE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r>
                        <a:rPr lang="en-US" sz="1000" b="1" i="0" u="none" strike="noStrike">
                          <a:solidFill>
                            <a:srgbClr val="FFFFFF"/>
                          </a:solidFill>
                          <a:effectLst/>
                          <a:latin typeface="Calibri" panose="020F0502020204030204" pitchFamily="34" charset="0"/>
                        </a:rPr>
                        <a:t>Variance</a:t>
                      </a:r>
                    </a:p>
                  </a:txBody>
                  <a:tcPr marL="3952" marR="3952" marT="3952" marB="0" anchor="b">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A5A5"/>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25400" cap="flat" cmpd="dbl" algn="ctr">
                      <a:solidFill>
                        <a:srgbClr val="3F3F3F"/>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3076951723"/>
                  </a:ext>
                </a:extLst>
              </a:tr>
              <a:tr h="177851">
                <a:tc>
                  <a:txBody>
                    <a:bodyPr/>
                    <a:lstStyle/>
                    <a:p>
                      <a:pPr algn="l" fontAlgn="b"/>
                      <a:r>
                        <a:rPr lang="en-US" sz="1000" b="1" i="0" u="none" strike="noStrike">
                          <a:solidFill>
                            <a:srgbClr val="FFFFFF"/>
                          </a:solidFill>
                          <a:effectLst/>
                          <a:latin typeface="Calibri" panose="020F0502020204030204" pitchFamily="34" charset="0"/>
                        </a:rPr>
                        <a:t>Training</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9.8743</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163.5429</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682175896"/>
                  </a:ext>
                </a:extLst>
              </a:tr>
              <a:tr h="177851">
                <a:tc>
                  <a:txBody>
                    <a:bodyPr/>
                    <a:lstStyle/>
                    <a:p>
                      <a:pPr algn="l" fontAlgn="b"/>
                      <a:r>
                        <a:rPr lang="en-US" sz="1000" b="1" i="0" u="none" strike="noStrike">
                          <a:solidFill>
                            <a:srgbClr val="FFFFFF"/>
                          </a:solidFill>
                          <a:effectLst/>
                          <a:latin typeface="Calibri" panose="020F0502020204030204" pitchFamily="34" charset="0"/>
                        </a:rPr>
                        <a:t>Validation</a:t>
                      </a:r>
                    </a:p>
                  </a:txBody>
                  <a:tcPr marL="3952" marR="3952" marT="3952" marB="0" anchor="b">
                    <a:lnL w="25400" cap="flat" cmpd="dbl" algn="ctr">
                      <a:solidFill>
                        <a:srgbClr val="3F3F3F"/>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a:txBody>
                    <a:bodyPr/>
                    <a:lstStyle/>
                    <a:p>
                      <a:pPr algn="r" fontAlgn="b"/>
                      <a:r>
                        <a:rPr lang="en-US" sz="1000" b="0" i="0" u="none" strike="noStrike">
                          <a:solidFill>
                            <a:srgbClr val="000000"/>
                          </a:solidFill>
                          <a:effectLst/>
                          <a:latin typeface="Calibri" panose="020F0502020204030204" pitchFamily="34" charset="0"/>
                        </a:rPr>
                        <a:t>129.7403</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a:solidFill>
                            <a:srgbClr val="000000"/>
                          </a:solidFill>
                          <a:effectLst/>
                          <a:latin typeface="Calibri" panose="020F0502020204030204" pitchFamily="34" charset="0"/>
                        </a:rPr>
                        <a:t>1940.403</a:t>
                      </a:r>
                    </a:p>
                  </a:txBody>
                  <a:tcPr marL="3952" marR="3952" marT="39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3952" marR="3952" marT="3952"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3952" marR="3952" marT="3952" marB="0" anchor="b">
                    <a:lnL>
                      <a:noFill/>
                    </a:lnL>
                    <a:lnR>
                      <a:noFill/>
                    </a:lnR>
                    <a:lnT>
                      <a:noFill/>
                    </a:lnT>
                    <a:lnB>
                      <a:noFill/>
                    </a:lnB>
                  </a:tcPr>
                </a:tc>
                <a:extLst>
                  <a:ext uri="{0D108BD9-81ED-4DB2-BD59-A6C34878D82A}">
                    <a16:rowId xmlns:a16="http://schemas.microsoft.com/office/drawing/2014/main" val="495049884"/>
                  </a:ext>
                </a:extLst>
              </a:tr>
            </a:tbl>
          </a:graphicData>
        </a:graphic>
      </p:graphicFrame>
    </p:spTree>
    <p:extLst>
      <p:ext uri="{BB962C8B-B14F-4D97-AF65-F5344CB8AC3E}">
        <p14:creationId xmlns:p14="http://schemas.microsoft.com/office/powerpoint/2010/main" val="928787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661</Words>
  <Application>Microsoft Office PowerPoint</Application>
  <PresentationFormat>Widescreen</PresentationFormat>
  <Paragraphs>158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Söhne</vt:lpstr>
      <vt:lpstr>Office Theme</vt:lpstr>
      <vt:lpstr>CS5567</vt:lpstr>
      <vt:lpstr>Part A</vt:lpstr>
      <vt:lpstr>Part B</vt:lpstr>
      <vt:lpstr>Part B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CS5567</dc:title>
  <dc:creator>alexander dowell</dc:creator>
  <cp:lastModifiedBy>alexander dowell</cp:lastModifiedBy>
  <cp:revision>2</cp:revision>
  <dcterms:created xsi:type="dcterms:W3CDTF">2023-04-08T22:56:21Z</dcterms:created>
  <dcterms:modified xsi:type="dcterms:W3CDTF">2023-04-08T23:21:52Z</dcterms:modified>
</cp:coreProperties>
</file>